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s/slide38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theme/theme6.xml" ContentType="application/vnd.openxmlformats-officedocument.theme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jpeg" ContentType="image/jpeg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ppt/slideMasters/slideMaster7.xml" ContentType="application/vnd.openxmlformats-officedocument.presentationml.slideMaster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7.xml" ContentType="application/vnd.openxmlformats-officedocument.theme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36.xml" ContentType="application/vnd.openxmlformats-officedocument.presentationml.slid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62" r:id="rId2"/>
    <p:sldMasterId id="2147483671" r:id="rId3"/>
    <p:sldMasterId id="2147483673" r:id="rId4"/>
    <p:sldMasterId id="2147483675" r:id="rId5"/>
    <p:sldMasterId id="2147483691" r:id="rId6"/>
    <p:sldMasterId id="2147483693" r:id="rId7"/>
  </p:sldMasterIdLst>
  <p:sldIdLst>
    <p:sldId id="257" r:id="rId8"/>
    <p:sldId id="342" r:id="rId9"/>
    <p:sldId id="260" r:id="rId10"/>
    <p:sldId id="261" r:id="rId11"/>
    <p:sldId id="262" r:id="rId12"/>
    <p:sldId id="263" r:id="rId13"/>
    <p:sldId id="389" r:id="rId14"/>
    <p:sldId id="343" r:id="rId15"/>
    <p:sldId id="382" r:id="rId16"/>
    <p:sldId id="265" r:id="rId17"/>
    <p:sldId id="344" r:id="rId18"/>
    <p:sldId id="299" r:id="rId19"/>
    <p:sldId id="300" r:id="rId20"/>
    <p:sldId id="302" r:id="rId21"/>
    <p:sldId id="336" r:id="rId22"/>
    <p:sldId id="339" r:id="rId23"/>
    <p:sldId id="390" r:id="rId24"/>
    <p:sldId id="325" r:id="rId25"/>
    <p:sldId id="391" r:id="rId26"/>
    <p:sldId id="392" r:id="rId27"/>
    <p:sldId id="393" r:id="rId28"/>
    <p:sldId id="394" r:id="rId29"/>
    <p:sldId id="395" r:id="rId30"/>
    <p:sldId id="323" r:id="rId31"/>
    <p:sldId id="396" r:id="rId32"/>
    <p:sldId id="321" r:id="rId33"/>
    <p:sldId id="397" r:id="rId34"/>
    <p:sldId id="322" r:id="rId35"/>
    <p:sldId id="377" r:id="rId36"/>
    <p:sldId id="378" r:id="rId37"/>
    <p:sldId id="379" r:id="rId38"/>
    <p:sldId id="380" r:id="rId39"/>
    <p:sldId id="381" r:id="rId40"/>
    <p:sldId id="345" r:id="rId41"/>
    <p:sldId id="347" r:id="rId42"/>
    <p:sldId id="348" r:id="rId43"/>
    <p:sldId id="349" r:id="rId44"/>
    <p:sldId id="350" r:id="rId45"/>
    <p:sldId id="351" r:id="rId46"/>
    <p:sldId id="353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30DA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15631" autoAdjust="0"/>
    <p:restoredTop sz="94668" autoAdjust="0"/>
  </p:normalViewPr>
  <p:slideViewPr>
    <p:cSldViewPr snapToGrid="0" snapToObjects="1" showGuides="1">
      <p:cViewPr>
        <p:scale>
          <a:sx n="150" d="100"/>
          <a:sy n="150" d="100"/>
        </p:scale>
        <p:origin x="-1104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0CF7B-993F-1546-A660-1CC1399637CC}" type="slidenum">
              <a:rPr 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DE006-B524-B345-98EE-48D4DD5FBE36}" type="slidenum">
              <a:rPr 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EEBEC-9574-B043-A2B4-DDF5992FD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F5B38-137A-3645-ACAB-6FF83F74EDF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0774C-46CC-4F42-B12E-ED9308307BD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84CDB-0CFD-AC4F-83E0-0220F978568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F807C-71E2-E94B-AA67-ABD8170E9B1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C659-24A3-4B4B-84C1-650F7BAF7F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039E1-C612-EF46-ABE7-8810F1D1277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eaLnBrk="1" hangingPunct="1"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EDC8D7-95E0-704D-95D4-E513FD97797C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01AC396-B989-DC45-9194-E32D3C56375A}" type="slidenum">
              <a:rPr lang="it-IT">
                <a:solidFill>
                  <a:srgbClr val="000000"/>
                </a:solidFill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Fare clic per modificare lo stile del titolo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</a:p>
        </p:txBody>
      </p:sp>
      <p:sp>
        <p:nvSpPr>
          <p:cNvPr id="7598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598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7598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2B1E759-3115-B447-990D-3872270BD0F2}" type="slidenum">
              <a:rPr lang="en-US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428095D-1FA2-2D46-9259-69AF8EE74304}" type="slidenum">
              <a:rPr lang="it-IT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pitchFamily="-65" charset="-128"/>
                <a:cs typeface="ＭＳ Ｐゴシック" pitchFamily="-65" charset="-128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pitchFamily="-65" charset="-128"/>
                <a:cs typeface="ＭＳ Ｐゴシック" pitchFamily="-65" charset="-128"/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7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-65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6032D98-905C-8642-91EA-A405BC6412BC}" type="slidenum">
              <a:rPr lang="it-IT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pitchFamily="-65" charset="-128"/>
                  <a:cs typeface="ＭＳ Ｐゴシック" pitchFamily="-65" charset="-128"/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pitchFamily="-65" charset="-128"/>
                <a:cs typeface="ＭＳ Ｐゴシック" pitchFamily="-65" charset="-128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pitchFamily="-65" charset="-128"/>
                <a:cs typeface="ＭＳ Ｐゴシック" pitchFamily="-65" charset="-128"/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-65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63C96D2-8970-4941-BD49-2C684192A821}" type="slidenum">
              <a:rPr lang="it-IT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FFFFFF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-65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5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CE4299C-1261-8F4A-9DF9-C36162595CE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10/9/19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2F0550D-F55D-1540-B55A-1E8045C7A58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65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65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65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65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65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C65269D-EDCF-8141-AC95-D9CCC3095573}" type="slidenum">
              <a:rPr lang="it-IT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gabriele/talks/M87bh/video_bh2.mp4" TargetMode="Externa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3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l="7548" t="12166" r="11860" b="19465"/>
          <a:stretch>
            <a:fillRect/>
          </a:stretch>
        </p:blipFill>
        <p:spPr>
          <a:xfrm>
            <a:off x="654517" y="386242"/>
            <a:ext cx="7788879" cy="5856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Ma </a:t>
            </a:r>
            <a:r>
              <a:rPr lang="en-US" sz="4400" b="1" dirty="0" err="1" smtClean="0">
                <a:solidFill>
                  <a:schemeClr val="bg1"/>
                </a:solidFill>
              </a:rPr>
              <a:t>allora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</a:rPr>
              <a:t>questo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</a:rPr>
              <a:t>buco</a:t>
            </a:r>
            <a:r>
              <a:rPr lang="en-US" sz="4400" b="1" dirty="0" smtClean="0">
                <a:solidFill>
                  <a:schemeClr val="bg1"/>
                </a:solidFill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</a:rPr>
              <a:t>nero</a:t>
            </a:r>
            <a:r>
              <a:rPr lang="en-US" sz="4400" b="1" dirty="0" smtClean="0">
                <a:solidFill>
                  <a:schemeClr val="bg1"/>
                </a:solidFill>
              </a:rPr>
              <a:t>?</a:t>
            </a:r>
            <a:endParaRPr lang="en-US" sz="4400" b="1" dirty="0">
              <a:solidFill>
                <a:schemeClr val="bg1"/>
              </a:solidFill>
              <a:latin typeface="Times New Roman (Body)"/>
              <a:cs typeface="Times New Roman (Body)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828301"/>
            <a:ext cx="5627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Gabriele </a:t>
            </a:r>
            <a:r>
              <a:rPr lang="en-US" sz="2400" dirty="0" err="1" smtClean="0">
                <a:solidFill>
                  <a:srgbClr val="FFFFFF"/>
                </a:solidFill>
              </a:rPr>
              <a:t>Ghisellini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en-US" sz="2400" i="1" dirty="0" smtClean="0">
                <a:solidFill>
                  <a:srgbClr val="FFFFFF"/>
                </a:solidFill>
              </a:rPr>
              <a:t>INAF – </a:t>
            </a:r>
            <a:r>
              <a:rPr lang="en-US" sz="2400" i="1" dirty="0" err="1" smtClean="0">
                <a:solidFill>
                  <a:srgbClr val="FFFFFF"/>
                </a:solidFill>
              </a:rPr>
              <a:t>Osservatorio</a:t>
            </a:r>
            <a:r>
              <a:rPr lang="en-US" sz="2400" i="1" dirty="0" smtClean="0">
                <a:solidFill>
                  <a:srgbClr val="FFFFFF"/>
                </a:solidFill>
              </a:rPr>
              <a:t> </a:t>
            </a:r>
            <a:r>
              <a:rPr lang="en-US" sz="2400" i="1" dirty="0" err="1" smtClean="0">
                <a:solidFill>
                  <a:srgbClr val="FFFFFF"/>
                </a:solidFill>
              </a:rPr>
              <a:t>Astronomico</a:t>
            </a:r>
            <a:r>
              <a:rPr lang="en-US" sz="2400" i="1" dirty="0" smtClean="0">
                <a:solidFill>
                  <a:srgbClr val="FFFFFF"/>
                </a:solidFill>
              </a:rPr>
              <a:t> </a:t>
            </a:r>
            <a:r>
              <a:rPr lang="en-US" sz="2400" i="1" dirty="0" err="1" smtClean="0">
                <a:solidFill>
                  <a:srgbClr val="FFFFFF"/>
                </a:solidFill>
              </a:rPr>
              <a:t>di</a:t>
            </a:r>
            <a:r>
              <a:rPr lang="en-US" sz="2400" i="1" dirty="0" smtClean="0">
                <a:solidFill>
                  <a:srgbClr val="FFFFFF"/>
                </a:solidFill>
              </a:rPr>
              <a:t> </a:t>
            </a:r>
            <a:r>
              <a:rPr lang="en-US" sz="2400" i="1" dirty="0" err="1" smtClean="0">
                <a:solidFill>
                  <a:srgbClr val="FFFFFF"/>
                </a:solidFill>
              </a:rPr>
              <a:t>Brera</a:t>
            </a:r>
            <a:endParaRPr lang="en-US" sz="2400" i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34" y="728161"/>
            <a:ext cx="9211733" cy="4605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52127" y="2598003"/>
            <a:ext cx="2039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FFFF"/>
                </a:solidFill>
              </a:rPr>
              <a:t>cosa</a:t>
            </a:r>
            <a:r>
              <a:rPr lang="en-US" sz="4800" b="1" dirty="0" smtClean="0">
                <a:solidFill>
                  <a:srgbClr val="FFFFFF"/>
                </a:solidFill>
              </a:rPr>
              <a:t>?</a:t>
            </a:r>
            <a:endParaRPr lang="en-US" sz="4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2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general-relativit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27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2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general-relativit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>
            <a:spLocks noChangeArrowheads="1"/>
          </p:cNvSpPr>
          <p:nvPr/>
        </p:nvSpPr>
        <p:spPr bwMode="auto">
          <a:xfrm rot="-935144">
            <a:off x="3295650" y="1968500"/>
            <a:ext cx="4622800" cy="295116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685800" y="914400"/>
            <a:ext cx="8458200" cy="5943600"/>
          </a:xfrm>
          <a:custGeom>
            <a:avLst/>
            <a:gdLst>
              <a:gd name="T0" fmla="*/ 0 w 3323167"/>
              <a:gd name="T1" fmla="*/ 5943600 h 2910417"/>
              <a:gd name="T2" fmla="*/ 3447929 w 3323167"/>
              <a:gd name="T3" fmla="*/ 2074856 h 2910417"/>
              <a:gd name="T4" fmla="*/ 8458200 w 3323167"/>
              <a:gd name="T5" fmla="*/ 0 h 2910417"/>
              <a:gd name="T6" fmla="*/ 0 60000 65536"/>
              <a:gd name="T7" fmla="*/ 0 60000 65536"/>
              <a:gd name="T8" fmla="*/ 0 60000 65536"/>
              <a:gd name="T9" fmla="*/ 0 w 3323167"/>
              <a:gd name="T10" fmla="*/ 0 h 2910417"/>
              <a:gd name="T11" fmla="*/ 3323167 w 3323167"/>
              <a:gd name="T12" fmla="*/ 2910417 h 2910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23167" h="2910417">
                <a:moveTo>
                  <a:pt x="0" y="2910417"/>
                </a:moveTo>
                <a:cubicBezTo>
                  <a:pt x="400403" y="2205743"/>
                  <a:pt x="800806" y="1501069"/>
                  <a:pt x="1354667" y="1016000"/>
                </a:cubicBezTo>
                <a:cubicBezTo>
                  <a:pt x="1908528" y="530931"/>
                  <a:pt x="3323167" y="0"/>
                  <a:pt x="3323167" y="0"/>
                </a:cubicBezTo>
              </a:path>
            </a:pathLst>
          </a:cu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65541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145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gradFill flip="none" rotWithShape="1">
          <a:gsLst>
            <a:gs pos="0">
              <a:schemeClr val="tx1">
                <a:lumMod val="85000"/>
              </a:schemeClr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dirty="0" err="1" smtClean="0">
                <a:solidFill>
                  <a:srgbClr val="FF0000"/>
                </a:solidFill>
                <a:latin typeface="Comic Sans MS" charset="0"/>
                <a:ea typeface="+mj-ea"/>
                <a:cs typeface="+mj-cs"/>
              </a:rPr>
              <a:t>Buco</a:t>
            </a:r>
            <a:r>
              <a:rPr lang="en-US" sz="7200" dirty="0" smtClean="0">
                <a:solidFill>
                  <a:srgbClr val="FF0000"/>
                </a:solidFill>
                <a:latin typeface="Comic Sans MS" charset="0"/>
                <a:ea typeface="+mj-ea"/>
                <a:cs typeface="+mj-cs"/>
              </a:rPr>
              <a:t>. Nero.</a:t>
            </a:r>
            <a:endParaRPr lang="it-IT" sz="7200" dirty="0">
              <a:solidFill>
                <a:srgbClr val="FF0000"/>
              </a:solidFill>
              <a:latin typeface="Comic Sans MS" charset="0"/>
              <a:ea typeface="+mj-ea"/>
              <a:cs typeface="+mj-cs"/>
            </a:endParaRPr>
          </a:p>
        </p:txBody>
      </p:sp>
      <p:sp>
        <p:nvSpPr>
          <p:cNvPr id="77827" name="Oval 5"/>
          <p:cNvSpPr>
            <a:spLocks noChangeArrowheads="1"/>
          </p:cNvSpPr>
          <p:nvPr/>
        </p:nvSpPr>
        <p:spPr bwMode="auto">
          <a:xfrm>
            <a:off x="2438400" y="2057400"/>
            <a:ext cx="4114800" cy="388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26000">
              <a:schemeClr val="bg1"/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754682" y="2611438"/>
            <a:ext cx="1656000" cy="1655762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0" y="25908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3358" y="2876512"/>
            <a:ext cx="52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R</a:t>
            </a:r>
            <a:r>
              <a:rPr lang="en-US" sz="2800" b="1" baseline="-25000" dirty="0" smtClean="0">
                <a:solidFill>
                  <a:srgbClr val="FFFF00"/>
                </a:solidFill>
              </a:rPr>
              <a:t>S</a:t>
            </a:r>
            <a:endParaRPr lang="en-US" b="1" baseline="-25000" dirty="0">
              <a:solidFill>
                <a:srgbClr val="FFFF00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173723" y="1291883"/>
            <a:ext cx="1796500" cy="813525"/>
            <a:chOff x="5525572" y="1164203"/>
            <a:chExt cx="1796500" cy="813525"/>
          </a:xfrm>
        </p:grpSpPr>
        <p:sp>
          <p:nvSpPr>
            <p:cNvPr id="15" name="TextBox 14"/>
            <p:cNvSpPr txBox="1"/>
            <p:nvPr/>
          </p:nvSpPr>
          <p:spPr>
            <a:xfrm>
              <a:off x="5525572" y="1221190"/>
              <a:ext cx="621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R</a:t>
              </a:r>
              <a:r>
                <a:rPr lang="en-US" sz="2800" b="1" baseline="-25000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S</a:t>
              </a:r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endParaRPr lang="en-US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6370524" y="1554982"/>
              <a:ext cx="951548" cy="814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6000583" y="1307867"/>
              <a:ext cx="431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=</a:t>
              </a:r>
              <a:endParaRPr lang="en-US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26205" y="1164203"/>
              <a:ext cx="995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2 GM</a:t>
              </a:r>
              <a:endPara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04340" y="1577618"/>
              <a:ext cx="4676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c</a:t>
              </a:r>
              <a:r>
                <a:rPr lang="en-US" sz="2800" b="1" baseline="30000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2</a:t>
              </a:r>
              <a:endPara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504759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Raggio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di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non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ritorno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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Raggio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di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Schwarzschild </a:t>
            </a:r>
            <a:endParaRPr lang="en-US" sz="3200" b="1" dirty="0">
              <a:solidFill>
                <a:srgbClr val="FF0000"/>
              </a:solidFill>
              <a:effectLst>
                <a:outerShdw blurRad="50800" dist="25400" dir="2700000">
                  <a:srgbClr val="000000">
                    <a:alpha val="8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26000">
              <a:schemeClr val="bg1"/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754682" y="2611438"/>
            <a:ext cx="1656000" cy="1655762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0" y="25908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3358" y="2876512"/>
            <a:ext cx="52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R</a:t>
            </a:r>
            <a:r>
              <a:rPr lang="en-US" sz="2800" b="1" baseline="-25000" dirty="0" smtClean="0">
                <a:solidFill>
                  <a:srgbClr val="FFFF00"/>
                </a:solidFill>
              </a:rPr>
              <a:t>S</a:t>
            </a:r>
            <a:endParaRPr lang="en-US" b="1" baseline="-250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04759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Raggio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di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non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ritorno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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Raggio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di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50800" dist="25400" dir="2700000">
                    <a:srgbClr val="000000">
                      <a:alpha val="85000"/>
                    </a:srgbClr>
                  </a:outerShdw>
                </a:effectLst>
                <a:sym typeface="Wingdings"/>
              </a:rPr>
              <a:t> Schwarzschild </a:t>
            </a:r>
            <a:endParaRPr lang="en-US" sz="3200" b="1" dirty="0">
              <a:solidFill>
                <a:srgbClr val="FF0000"/>
              </a:solidFill>
              <a:effectLst>
                <a:outerShdw blurRad="50800" dist="25400" dir="2700000">
                  <a:srgbClr val="000000">
                    <a:alpha val="85000"/>
                  </a:srgbClr>
                </a:outerShdw>
              </a:effectLst>
            </a:endParaRPr>
          </a:p>
        </p:txBody>
      </p:sp>
      <p:grpSp>
        <p:nvGrpSpPr>
          <p:cNvPr id="2" name="Group 20"/>
          <p:cNvGrpSpPr/>
          <p:nvPr/>
        </p:nvGrpSpPr>
        <p:grpSpPr>
          <a:xfrm>
            <a:off x="6173723" y="1291883"/>
            <a:ext cx="1796500" cy="813525"/>
            <a:chOff x="5525572" y="1164203"/>
            <a:chExt cx="1796500" cy="813525"/>
          </a:xfrm>
        </p:grpSpPr>
        <p:sp>
          <p:nvSpPr>
            <p:cNvPr id="15" name="TextBox 14"/>
            <p:cNvSpPr txBox="1"/>
            <p:nvPr/>
          </p:nvSpPr>
          <p:spPr>
            <a:xfrm>
              <a:off x="5525572" y="1221190"/>
              <a:ext cx="621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R</a:t>
              </a:r>
              <a:r>
                <a:rPr lang="en-US" sz="2800" b="1" baseline="-25000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S</a:t>
              </a:r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endParaRPr lang="en-US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6370524" y="1554982"/>
              <a:ext cx="951548" cy="814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6000583" y="1307867"/>
              <a:ext cx="431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=</a:t>
              </a:r>
              <a:endParaRPr lang="en-US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26205" y="1164203"/>
              <a:ext cx="995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2 GM</a:t>
              </a:r>
              <a:endPara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04340" y="1577618"/>
              <a:ext cx="4676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c</a:t>
              </a:r>
              <a:r>
                <a:rPr lang="en-US" sz="2800" b="1" baseline="30000" dirty="0" smtClean="0">
                  <a:solidFill>
                    <a:srgbClr val="FF00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2</a:t>
              </a:r>
              <a:endPara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48734" y="2149773"/>
            <a:ext cx="431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=</a:t>
            </a:r>
            <a:endParaRPr lang="en-US" b="1" dirty="0">
              <a:solidFill>
                <a:srgbClr val="FF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80189" y="2162395"/>
            <a:ext cx="1557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 km (Sole)</a:t>
            </a:r>
            <a:endParaRPr lang="en-US" sz="2000" b="1" dirty="0">
              <a:solidFill>
                <a:srgbClr val="FF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0189" y="2753678"/>
            <a:ext cx="1952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19.5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miliardi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di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km (M87)</a:t>
            </a:r>
            <a:endParaRPr lang="en-US" sz="2000" b="1" dirty="0">
              <a:solidFill>
                <a:srgbClr val="FF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48734" y="2763838"/>
            <a:ext cx="431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=</a:t>
            </a:r>
            <a:endParaRPr lang="en-US" b="1" dirty="0">
              <a:solidFill>
                <a:srgbClr val="FF00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Ma se </a:t>
            </a:r>
            <a:r>
              <a:rPr lang="en-US" dirty="0" err="1" smtClean="0">
                <a:solidFill>
                  <a:srgbClr val="FFFFFF"/>
                </a:solidFill>
              </a:rPr>
              <a:t>sono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neri</a:t>
            </a:r>
            <a:r>
              <a:rPr lang="en-US" dirty="0" smtClean="0">
                <a:solidFill>
                  <a:srgbClr val="FFFFFF"/>
                </a:solidFill>
              </a:rPr>
              <a:t>… come </a:t>
            </a:r>
            <a:r>
              <a:rPr lang="en-US" dirty="0" err="1" smtClean="0">
                <a:solidFill>
                  <a:srgbClr val="FFFFFF"/>
                </a:solidFill>
              </a:rPr>
              <a:t>facciamo</a:t>
            </a:r>
            <a:r>
              <a:rPr lang="en-US" dirty="0" smtClean="0">
                <a:solidFill>
                  <a:srgbClr val="FFFFFF"/>
                </a:solidFill>
              </a:rPr>
              <a:t> a </a:t>
            </a:r>
            <a:r>
              <a:rPr lang="en-US" dirty="0" err="1" smtClean="0">
                <a:solidFill>
                  <a:srgbClr val="FFFFFF"/>
                </a:solidFill>
              </a:rPr>
              <a:t>vederli</a:t>
            </a:r>
            <a:r>
              <a:rPr lang="en-US" dirty="0" smtClean="0">
                <a:solidFill>
                  <a:srgbClr val="FFFFFF"/>
                </a:solidFill>
              </a:rPr>
              <a:t>??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75" y="30409"/>
            <a:ext cx="7703750" cy="68275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320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Che</a:t>
            </a:r>
            <a:r>
              <a:rPr lang="en-US" sz="4400" dirty="0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 </a:t>
            </a:r>
            <a:r>
              <a:rPr lang="en-US" sz="4400" dirty="0" err="1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cosa</a:t>
            </a:r>
            <a:r>
              <a:rPr lang="en-US" sz="4400" dirty="0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 </a:t>
            </a:r>
            <a:r>
              <a:rPr lang="en-US" sz="4400" dirty="0" err="1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vediamo</a:t>
            </a:r>
            <a:r>
              <a:rPr lang="en-US" sz="4400" dirty="0" smtClean="0">
                <a:solidFill>
                  <a:srgbClr val="FFFFFF"/>
                </a:solidFill>
                <a:latin typeface="Times New Roman (Body)"/>
                <a:cs typeface="Times New Roman (Body)"/>
              </a:rPr>
              <a:t> </a:t>
            </a:r>
            <a:endParaRPr lang="en-US" sz="4400" dirty="0">
              <a:solidFill>
                <a:srgbClr val="FFFFFF"/>
              </a:solidFill>
              <a:latin typeface="Times New Roman (Body)"/>
              <a:cs typeface="Times New Roman (Body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361950"/>
            <a:ext cx="86995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TextBox 2"/>
          <p:cNvSpPr txBox="1">
            <a:spLocks noChangeArrowheads="1"/>
          </p:cNvSpPr>
          <p:nvPr/>
        </p:nvSpPr>
        <p:spPr bwMode="auto">
          <a:xfrm>
            <a:off x="947738" y="5216525"/>
            <a:ext cx="320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Innermost Stable Circular Orbit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2438400" y="3048000"/>
            <a:ext cx="2819400" cy="158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200400" y="316739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59000"/>
                    </a:srgbClr>
                  </a:outerShdw>
                </a:effectLst>
                <a:latin typeface="Garamond" pitchFamily="-109" charset="0"/>
              </a:rPr>
              <a:t>3 R</a:t>
            </a:r>
            <a:r>
              <a:rPr lang="en-US" sz="3600" b="1" baseline="-25000" dirty="0" smtClean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59000"/>
                    </a:srgbClr>
                  </a:outerShdw>
                </a:effectLst>
                <a:latin typeface="Garamond" pitchFamily="-109" charset="0"/>
              </a:rPr>
              <a:t>S</a:t>
            </a:r>
            <a:endParaRPr lang="en-US" sz="2800" b="1" baseline="-25000" dirty="0">
              <a:solidFill>
                <a:srgbClr val="FF0000"/>
              </a:solidFill>
              <a:effectLst>
                <a:outerShdw blurRad="50800" dist="38100" dir="2700000">
                  <a:srgbClr val="000000">
                    <a:alpha val="59000"/>
                  </a:srgbClr>
                </a:outerShdw>
              </a:effectLst>
              <a:latin typeface="Garamond" pitchFamily="-10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4297" y="2598003"/>
            <a:ext cx="1875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FFFF"/>
                </a:solidFill>
              </a:rPr>
              <a:t>dove?</a:t>
            </a:r>
            <a:endParaRPr lang="en-US" sz="4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26000">
              <a:schemeClr val="bg1"/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754438" y="2611438"/>
            <a:ext cx="1655762" cy="1655762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24931" name="Line 9"/>
          <p:cNvSpPr>
            <a:spLocks noChangeShapeType="1"/>
          </p:cNvSpPr>
          <p:nvPr/>
        </p:nvSpPr>
        <p:spPr bwMode="auto">
          <a:xfrm>
            <a:off x="4572000" y="25908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  <a:latin typeface="Garamond" pitchFamily="-109" charset="0"/>
            </a:endParaRPr>
          </a:p>
        </p:txBody>
      </p:sp>
      <p:sp>
        <p:nvSpPr>
          <p:cNvPr id="124932" name="TextBox 10"/>
          <p:cNvSpPr txBox="1">
            <a:spLocks noChangeArrowheads="1"/>
          </p:cNvSpPr>
          <p:nvPr/>
        </p:nvSpPr>
        <p:spPr bwMode="auto">
          <a:xfrm>
            <a:off x="4743450" y="2876550"/>
            <a:ext cx="590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00"/>
                </a:solidFill>
              </a:rPr>
              <a:t>R</a:t>
            </a:r>
            <a:r>
              <a:rPr lang="en-US" sz="3200" b="1" baseline="-25000" dirty="0">
                <a:solidFill>
                  <a:srgbClr val="FFFF00"/>
                </a:solidFill>
              </a:rPr>
              <a:t>S</a:t>
            </a:r>
            <a:endParaRPr lang="en-US" b="1" baseline="-25000" dirty="0">
              <a:solidFill>
                <a:srgbClr val="FFFF00"/>
              </a:solidFill>
            </a:endParaRPr>
          </a:p>
        </p:txBody>
      </p:sp>
      <p:sp>
        <p:nvSpPr>
          <p:cNvPr id="124933" name="Oval 6"/>
          <p:cNvSpPr>
            <a:spLocks noChangeArrowheads="1"/>
          </p:cNvSpPr>
          <p:nvPr/>
        </p:nvSpPr>
        <p:spPr bwMode="auto">
          <a:xfrm>
            <a:off x="2103438" y="1089025"/>
            <a:ext cx="4968875" cy="4967288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omic Sans MS" pitchFamily="-109" charset="0"/>
            </a:endParaRPr>
          </a:p>
        </p:txBody>
      </p:sp>
      <p:sp>
        <p:nvSpPr>
          <p:cNvPr id="124934" name="Line 9"/>
          <p:cNvSpPr>
            <a:spLocks noChangeShapeType="1"/>
          </p:cNvSpPr>
          <p:nvPr/>
        </p:nvSpPr>
        <p:spPr bwMode="auto">
          <a:xfrm>
            <a:off x="7497763" y="1089025"/>
            <a:ext cx="0" cy="2339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  <a:latin typeface="Garamond" pitchFamily="-109" charset="0"/>
            </a:endParaRPr>
          </a:p>
        </p:txBody>
      </p:sp>
      <p:sp>
        <p:nvSpPr>
          <p:cNvPr id="124935" name="TextBox 12"/>
          <p:cNvSpPr txBox="1">
            <a:spLocks noChangeArrowheads="1"/>
          </p:cNvSpPr>
          <p:nvPr/>
        </p:nvSpPr>
        <p:spPr bwMode="auto">
          <a:xfrm>
            <a:off x="7713663" y="2211388"/>
            <a:ext cx="898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00"/>
                </a:solidFill>
              </a:rPr>
              <a:t>3 R</a:t>
            </a:r>
            <a:r>
              <a:rPr lang="en-US" sz="3600" b="1" baseline="-25000" dirty="0">
                <a:solidFill>
                  <a:srgbClr val="000000"/>
                </a:solidFill>
              </a:rPr>
              <a:t>S</a:t>
            </a:r>
            <a:endParaRPr lang="en-US" sz="2400" b="1" baseline="-25000" dirty="0">
              <a:solidFill>
                <a:srgbClr val="000000"/>
              </a:solidFill>
            </a:endParaRPr>
          </a:p>
        </p:txBody>
      </p:sp>
      <p:sp>
        <p:nvSpPr>
          <p:cNvPr id="124936" name="TextBox 13"/>
          <p:cNvSpPr txBox="1">
            <a:spLocks noChangeArrowheads="1"/>
          </p:cNvSpPr>
          <p:nvPr/>
        </p:nvSpPr>
        <p:spPr bwMode="auto">
          <a:xfrm>
            <a:off x="6276974" y="5438775"/>
            <a:ext cx="1266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00"/>
                </a:solidFill>
              </a:rPr>
              <a:t>materia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4163"/>
            <a:ext cx="9150350" cy="62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5955" name="Straight Arrow Connector 3"/>
          <p:cNvCxnSpPr>
            <a:cxnSpLocks noChangeShapeType="1"/>
          </p:cNvCxnSpPr>
          <p:nvPr/>
        </p:nvCxnSpPr>
        <p:spPr bwMode="auto">
          <a:xfrm rot="5400000" flipH="1" flipV="1">
            <a:off x="6477000" y="1676400"/>
            <a:ext cx="1752600" cy="1752600"/>
          </a:xfrm>
          <a:prstGeom prst="straightConnector1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</p:cxnSp>
      <p:sp>
        <p:nvSpPr>
          <p:cNvPr id="125956" name="TextBox 5"/>
          <p:cNvSpPr txBox="1">
            <a:spLocks noChangeArrowheads="1"/>
          </p:cNvSpPr>
          <p:nvPr/>
        </p:nvSpPr>
        <p:spPr bwMode="auto">
          <a:xfrm>
            <a:off x="6019800" y="2438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FFFF"/>
                </a:solidFill>
                <a:latin typeface="Garamond" pitchFamily="-109" charset="0"/>
              </a:rPr>
              <a:t>1.5R</a:t>
            </a:r>
            <a:r>
              <a:rPr lang="en-US" sz="3600" b="1" baseline="-25000">
                <a:solidFill>
                  <a:srgbClr val="FFFFFF"/>
                </a:solidFill>
                <a:latin typeface="Garamond" pitchFamily="-109" charset="0"/>
              </a:rPr>
              <a:t>S</a:t>
            </a:r>
            <a:endParaRPr lang="en-US" sz="2800" b="1" baseline="-25000">
              <a:solidFill>
                <a:srgbClr val="FFFFFF"/>
              </a:solidFill>
              <a:latin typeface="Garamond" pitchFamily="-109" charset="0"/>
            </a:endParaRPr>
          </a:p>
        </p:txBody>
      </p:sp>
      <p:pic>
        <p:nvPicPr>
          <p:cNvPr id="125957" name="Picture 7"/>
          <p:cNvPicPr>
            <a:picLocks noChangeAspect="1"/>
          </p:cNvPicPr>
          <p:nvPr/>
        </p:nvPicPr>
        <p:blipFill>
          <a:blip r:embed="rId3"/>
          <a:srcRect l="17007" t="3358" r="7559" b="13434"/>
          <a:stretch>
            <a:fillRect/>
          </a:stretch>
        </p:blipFill>
        <p:spPr bwMode="auto">
          <a:xfrm rot="-4989486">
            <a:off x="3570287" y="3278188"/>
            <a:ext cx="73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5334000"/>
            <a:ext cx="1371600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4163"/>
            <a:ext cx="9150350" cy="62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6979" name="Straight Arrow Connector 3"/>
          <p:cNvCxnSpPr>
            <a:cxnSpLocks noChangeShapeType="1"/>
          </p:cNvCxnSpPr>
          <p:nvPr/>
        </p:nvCxnSpPr>
        <p:spPr bwMode="auto">
          <a:xfrm rot="5400000" flipH="1" flipV="1">
            <a:off x="6477000" y="1676400"/>
            <a:ext cx="1752600" cy="1752600"/>
          </a:xfrm>
          <a:prstGeom prst="straightConnector1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</p:cxnSp>
      <p:sp>
        <p:nvSpPr>
          <p:cNvPr id="126980" name="TextBox 5"/>
          <p:cNvSpPr txBox="1">
            <a:spLocks noChangeArrowheads="1"/>
          </p:cNvSpPr>
          <p:nvPr/>
        </p:nvSpPr>
        <p:spPr bwMode="auto">
          <a:xfrm>
            <a:off x="6019800" y="24384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FFFF"/>
                </a:solidFill>
                <a:latin typeface="Garamond" pitchFamily="-109" charset="0"/>
              </a:rPr>
              <a:t>1.5R</a:t>
            </a:r>
            <a:r>
              <a:rPr lang="en-US" sz="3600" b="1" baseline="-25000">
                <a:solidFill>
                  <a:srgbClr val="FFFFFF"/>
                </a:solidFill>
                <a:latin typeface="Garamond" pitchFamily="-109" charset="0"/>
              </a:rPr>
              <a:t>S</a:t>
            </a:r>
            <a:endParaRPr lang="en-US" sz="2800" b="1" baseline="-25000">
              <a:solidFill>
                <a:srgbClr val="FFFFFF"/>
              </a:solidFill>
              <a:latin typeface="Garamond" pitchFamily="-109" charset="0"/>
            </a:endParaRPr>
          </a:p>
        </p:txBody>
      </p:sp>
      <p:pic>
        <p:nvPicPr>
          <p:cNvPr id="126981" name="Picture 7"/>
          <p:cNvPicPr>
            <a:picLocks noChangeAspect="1"/>
          </p:cNvPicPr>
          <p:nvPr/>
        </p:nvPicPr>
        <p:blipFill>
          <a:blip r:embed="rId3"/>
          <a:srcRect l="17007" t="3358" r="7559" b="13434"/>
          <a:stretch>
            <a:fillRect/>
          </a:stretch>
        </p:blipFill>
        <p:spPr bwMode="auto">
          <a:xfrm rot="-4989486">
            <a:off x="3570287" y="3278188"/>
            <a:ext cx="73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2" name="Oval 6"/>
          <p:cNvSpPr>
            <a:spLocks noChangeArrowheads="1"/>
          </p:cNvSpPr>
          <p:nvPr/>
        </p:nvSpPr>
        <p:spPr bwMode="auto">
          <a:xfrm>
            <a:off x="3886200" y="914400"/>
            <a:ext cx="5029200" cy="5029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omic Sans MS" pitchFamily="-109" charset="0"/>
            </a:endParaRPr>
          </a:p>
        </p:txBody>
      </p:sp>
      <p:pic>
        <p:nvPicPr>
          <p:cNvPr id="126983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5334000"/>
            <a:ext cx="1371600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rot="10800000">
            <a:off x="7391400" y="1066800"/>
            <a:ext cx="457200" cy="3048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5334000" y="5715000"/>
            <a:ext cx="609600" cy="2286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 flipV="1">
            <a:off x="7239000" y="5638800"/>
            <a:ext cx="381000" cy="1524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rot="10800000" flipV="1">
            <a:off x="5562600" y="914400"/>
            <a:ext cx="457200" cy="1524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rot="16200000" flipV="1">
            <a:off x="8534400" y="2514600"/>
            <a:ext cx="533400" cy="2286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rot="5400000" flipH="1" flipV="1">
            <a:off x="8458200" y="4419600"/>
            <a:ext cx="381000" cy="2286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26" name="Straight Arrow Connector 25"/>
          <p:cNvCxnSpPr>
            <a:cxnSpLocks noChangeShapeType="1"/>
          </p:cNvCxnSpPr>
          <p:nvPr/>
        </p:nvCxnSpPr>
        <p:spPr bwMode="auto">
          <a:xfrm rot="5400000">
            <a:off x="4038600" y="1905000"/>
            <a:ext cx="533400" cy="3810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 rot="16200000" flipH="1">
            <a:off x="3733800" y="3886200"/>
            <a:ext cx="457200" cy="152400"/>
          </a:xfrm>
          <a:prstGeom prst="straightConnector1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26000">
              <a:schemeClr val="bg1"/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754438" y="2611438"/>
            <a:ext cx="1655762" cy="1655762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28003" name="Line 9"/>
          <p:cNvSpPr>
            <a:spLocks noChangeShapeType="1"/>
          </p:cNvSpPr>
          <p:nvPr/>
        </p:nvSpPr>
        <p:spPr bwMode="auto">
          <a:xfrm>
            <a:off x="4572000" y="25908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  <a:latin typeface="Garamond" pitchFamily="-109" charset="0"/>
            </a:endParaRPr>
          </a:p>
        </p:txBody>
      </p:sp>
      <p:sp>
        <p:nvSpPr>
          <p:cNvPr id="128004" name="TextBox 10"/>
          <p:cNvSpPr txBox="1">
            <a:spLocks noChangeArrowheads="1"/>
          </p:cNvSpPr>
          <p:nvPr/>
        </p:nvSpPr>
        <p:spPr bwMode="auto">
          <a:xfrm>
            <a:off x="4743450" y="2876550"/>
            <a:ext cx="66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00"/>
                </a:solidFill>
              </a:rPr>
              <a:t>R</a:t>
            </a:r>
            <a:r>
              <a:rPr lang="en-US" sz="3200" b="1" baseline="-25000" dirty="0">
                <a:solidFill>
                  <a:srgbClr val="FFFF00"/>
                </a:solidFill>
              </a:rPr>
              <a:t>S</a:t>
            </a:r>
            <a:endParaRPr lang="en-US" b="1" baseline="-25000" dirty="0">
              <a:solidFill>
                <a:srgbClr val="FFFF00"/>
              </a:solidFill>
            </a:endParaRPr>
          </a:p>
        </p:txBody>
      </p:sp>
      <p:sp>
        <p:nvSpPr>
          <p:cNvPr id="128005" name="Oval 5"/>
          <p:cNvSpPr>
            <a:spLocks noChangeArrowheads="1"/>
          </p:cNvSpPr>
          <p:nvPr/>
        </p:nvSpPr>
        <p:spPr bwMode="auto">
          <a:xfrm>
            <a:off x="3313113" y="2203450"/>
            <a:ext cx="2484437" cy="2484438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omic Sans MS" pitchFamily="-109" charset="0"/>
            </a:endParaRPr>
          </a:p>
        </p:txBody>
      </p:sp>
      <p:sp>
        <p:nvSpPr>
          <p:cNvPr id="128006" name="Oval 6"/>
          <p:cNvSpPr>
            <a:spLocks noChangeArrowheads="1"/>
          </p:cNvSpPr>
          <p:nvPr/>
        </p:nvSpPr>
        <p:spPr bwMode="auto">
          <a:xfrm>
            <a:off x="2103438" y="1089025"/>
            <a:ext cx="4968875" cy="4967288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Comic Sans MS" pitchFamily="-109" charset="0"/>
            </a:endParaRPr>
          </a:p>
        </p:txBody>
      </p:sp>
      <p:sp>
        <p:nvSpPr>
          <p:cNvPr id="128007" name="Line 9"/>
          <p:cNvSpPr>
            <a:spLocks noChangeShapeType="1"/>
          </p:cNvSpPr>
          <p:nvPr/>
        </p:nvSpPr>
        <p:spPr bwMode="auto">
          <a:xfrm>
            <a:off x="5994400" y="2203450"/>
            <a:ext cx="0" cy="12461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  <a:latin typeface="Garamond" pitchFamily="-109" charset="0"/>
            </a:endParaRPr>
          </a:p>
        </p:txBody>
      </p:sp>
      <p:sp>
        <p:nvSpPr>
          <p:cNvPr id="128008" name="TextBox 9"/>
          <p:cNvSpPr txBox="1">
            <a:spLocks noChangeArrowheads="1"/>
          </p:cNvSpPr>
          <p:nvPr/>
        </p:nvSpPr>
        <p:spPr bwMode="auto">
          <a:xfrm>
            <a:off x="5953125" y="2730500"/>
            <a:ext cx="936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1.5 R</a:t>
            </a:r>
            <a:r>
              <a:rPr lang="en-US" sz="2800" b="1" baseline="-25000" dirty="0">
                <a:solidFill>
                  <a:srgbClr val="FF0000"/>
                </a:solidFill>
              </a:rPr>
              <a:t>S</a:t>
            </a:r>
            <a:endParaRPr lang="en-US" sz="2000" b="1" baseline="-25000" dirty="0">
              <a:solidFill>
                <a:srgbClr val="FF0000"/>
              </a:solidFill>
            </a:endParaRPr>
          </a:p>
        </p:txBody>
      </p:sp>
      <p:sp>
        <p:nvSpPr>
          <p:cNvPr id="128009" name="Line 9"/>
          <p:cNvSpPr>
            <a:spLocks noChangeShapeType="1"/>
          </p:cNvSpPr>
          <p:nvPr/>
        </p:nvSpPr>
        <p:spPr bwMode="auto">
          <a:xfrm>
            <a:off x="7497763" y="1089025"/>
            <a:ext cx="0" cy="2339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  <a:latin typeface="Garamond" pitchFamily="-109" charset="0"/>
            </a:endParaRPr>
          </a:p>
        </p:txBody>
      </p:sp>
      <p:sp>
        <p:nvSpPr>
          <p:cNvPr id="128010" name="TextBox 12"/>
          <p:cNvSpPr txBox="1">
            <a:spLocks noChangeArrowheads="1"/>
          </p:cNvSpPr>
          <p:nvPr/>
        </p:nvSpPr>
        <p:spPr bwMode="auto">
          <a:xfrm>
            <a:off x="7713663" y="2211388"/>
            <a:ext cx="8985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</a:rPr>
              <a:t>3 R</a:t>
            </a:r>
            <a:r>
              <a:rPr lang="en-US" sz="3200" b="1" baseline="-25000" dirty="0">
                <a:solidFill>
                  <a:srgbClr val="000000"/>
                </a:solidFill>
              </a:rPr>
              <a:t>S</a:t>
            </a:r>
            <a:endParaRPr lang="en-US" sz="2000" b="1" baseline="-25000" dirty="0">
              <a:solidFill>
                <a:srgbClr val="000000"/>
              </a:solidFill>
            </a:endParaRPr>
          </a:p>
        </p:txBody>
      </p:sp>
      <p:sp>
        <p:nvSpPr>
          <p:cNvPr id="128011" name="TextBox 13"/>
          <p:cNvSpPr txBox="1">
            <a:spLocks noChangeArrowheads="1"/>
          </p:cNvSpPr>
          <p:nvPr/>
        </p:nvSpPr>
        <p:spPr bwMode="auto">
          <a:xfrm>
            <a:off x="6276975" y="5438775"/>
            <a:ext cx="143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00"/>
                </a:solidFill>
              </a:rPr>
              <a:t>materia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128012" name="TextBox 14"/>
          <p:cNvSpPr txBox="1">
            <a:spLocks noChangeArrowheads="1"/>
          </p:cNvSpPr>
          <p:nvPr/>
        </p:nvSpPr>
        <p:spPr bwMode="auto">
          <a:xfrm>
            <a:off x="5473700" y="4267200"/>
            <a:ext cx="850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FF0000"/>
                </a:solidFill>
              </a:rPr>
              <a:t>luce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bh2.mp4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.jpg"/>
          <p:cNvPicPr>
            <a:picLocks noChangeAspect="1"/>
          </p:cNvPicPr>
          <p:nvPr/>
        </p:nvPicPr>
        <p:blipFill>
          <a:blip r:embed="rId2"/>
          <a:srcRect t="9869" b="9869"/>
          <a:stretch>
            <a:fillRect/>
          </a:stretch>
        </p:blipFill>
        <p:spPr>
          <a:xfrm>
            <a:off x="0" y="676792"/>
            <a:ext cx="9144000" cy="55044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l="7548" t="12166" r="11860" b="19465"/>
          <a:stretch>
            <a:fillRect/>
          </a:stretch>
        </p:blipFill>
        <p:spPr>
          <a:xfrm>
            <a:off x="0" y="1835657"/>
            <a:ext cx="4396006" cy="33052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9" y="1917098"/>
            <a:ext cx="4535707" cy="30238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5558" y="587062"/>
            <a:ext cx="9995116" cy="46727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75" y="30409"/>
            <a:ext cx="7703750" cy="6827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845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75" y="30409"/>
            <a:ext cx="7703750" cy="682759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3744709" y="2442381"/>
            <a:ext cx="1332000" cy="1332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5128620" y="2303979"/>
            <a:ext cx="1318785" cy="5698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6626500" y="1913198"/>
            <a:ext cx="196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Raggio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cattura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= 2.6 R</a:t>
            </a:r>
            <a:r>
              <a:rPr lang="en-US" sz="2400" baseline="-25000" dirty="0" smtClean="0">
                <a:solidFill>
                  <a:srgbClr val="FFFFFF"/>
                </a:solidFill>
              </a:rPr>
              <a:t>S</a:t>
            </a:r>
            <a:endParaRPr lang="en-US" baseline="-2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75" y="30409"/>
            <a:ext cx="7703750" cy="682759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3744709" y="2442381"/>
            <a:ext cx="1332000" cy="1332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5128620" y="2303979"/>
            <a:ext cx="1318785" cy="5698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6626500" y="1913198"/>
            <a:ext cx="196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Raggio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cattura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= 2.6 R</a:t>
            </a:r>
            <a:r>
              <a:rPr lang="en-US" sz="2400" baseline="-25000" dirty="0" smtClean="0">
                <a:solidFill>
                  <a:srgbClr val="FFFFFF"/>
                </a:solidFill>
              </a:rPr>
              <a:t>S</a:t>
            </a: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321389" y="2019035"/>
            <a:ext cx="2160000" cy="2160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621627" y="4179035"/>
            <a:ext cx="1318785" cy="105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940411" y="5012736"/>
            <a:ext cx="3063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Disco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accrescimento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interno</a:t>
            </a:r>
            <a:r>
              <a:rPr lang="en-US" dirty="0" smtClean="0">
                <a:solidFill>
                  <a:srgbClr val="FFFFFF"/>
                </a:solidFill>
              </a:rPr>
              <a:t> + base del </a:t>
            </a:r>
            <a:r>
              <a:rPr lang="en-US" dirty="0" err="1" smtClean="0">
                <a:solidFill>
                  <a:srgbClr val="FFFFFF"/>
                </a:solidFill>
              </a:rPr>
              <a:t>getto</a:t>
            </a:r>
            <a:endParaRPr lang="en-US" baseline="-25000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75" y="30409"/>
            <a:ext cx="7703750" cy="682759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3744709" y="2442381"/>
            <a:ext cx="1332000" cy="1332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5128620" y="2303979"/>
            <a:ext cx="1318785" cy="5698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6626500" y="1913198"/>
            <a:ext cx="196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Raggio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cattura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= 2.6 R</a:t>
            </a:r>
            <a:r>
              <a:rPr lang="en-US" sz="2400" baseline="-25000" dirty="0" smtClean="0">
                <a:solidFill>
                  <a:srgbClr val="FFFFFF"/>
                </a:solidFill>
              </a:rPr>
              <a:t>S</a:t>
            </a: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321389" y="2019035"/>
            <a:ext cx="2160000" cy="21600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621627" y="4179035"/>
            <a:ext cx="1318785" cy="105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940411" y="5012736"/>
            <a:ext cx="3063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Disco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accrescimento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interno</a:t>
            </a:r>
            <a:endParaRPr lang="en-US" baseline="-25000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0800000" flipV="1">
            <a:off x="2743404" y="3956936"/>
            <a:ext cx="1371230" cy="105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1051471" y="5012736"/>
            <a:ext cx="334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Materia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che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si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muove</a:t>
            </a:r>
            <a:r>
              <a:rPr lang="en-US" dirty="0" smtClean="0">
                <a:solidFill>
                  <a:srgbClr val="FFFFFF"/>
                </a:solidFill>
              </a:rPr>
              <a:t> verso </a:t>
            </a:r>
            <a:r>
              <a:rPr lang="en-US" dirty="0" err="1" smtClean="0">
                <a:solidFill>
                  <a:srgbClr val="FFFFFF"/>
                </a:solidFill>
              </a:rPr>
              <a:t>di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noi</a:t>
            </a:r>
            <a:endParaRPr lang="en-US" baseline="-25000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V="1">
            <a:off x="4430324" y="1147919"/>
            <a:ext cx="1051065" cy="87111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349742" y="708290"/>
            <a:ext cx="334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Materia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che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si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allontana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da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noi</a:t>
            </a:r>
            <a:endParaRPr lang="en-US" baseline="-25000" dirty="0" smtClean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10" y="394268"/>
            <a:ext cx="3582850" cy="5532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43351" y="268662"/>
            <a:ext cx="5078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Grazie per </a:t>
            </a:r>
            <a:r>
              <a:rPr lang="en-US" sz="3600" b="1" dirty="0" err="1" smtClean="0">
                <a:solidFill>
                  <a:srgbClr val="FFFF00"/>
                </a:solidFill>
              </a:rPr>
              <a:t>l’attenzione</a:t>
            </a:r>
            <a:r>
              <a:rPr lang="en-US" sz="3600" b="1" dirty="0" smtClean="0">
                <a:solidFill>
                  <a:srgbClr val="FFFF00"/>
                </a:solidFill>
              </a:rPr>
              <a:t>!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gradFill flip="none" rotWithShape="1">
          <a:gsLst>
            <a:gs pos="0">
              <a:schemeClr val="tx1">
                <a:lumMod val="85000"/>
              </a:schemeClr>
            </a:gs>
            <a:gs pos="100000">
              <a:srgbClr val="000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681413" y="2611438"/>
            <a:ext cx="1728787" cy="1655762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rect">
              <a:fillToRect r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572000" y="2743200"/>
            <a:ext cx="1203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pitchFamily="-65" charset="-128"/>
                <a:cs typeface="ＭＳ Ｐゴシック" pitchFamily="-65" charset="-128"/>
              </a:rPr>
              <a:t>3 km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4572000" y="2590800"/>
            <a:ext cx="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  <a:latin typeface="Arial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65575">
            <a:off x="7715250" y="895350"/>
            <a:ext cx="10541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72000" y="4114800"/>
            <a:ext cx="2667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Arial" charset="0"/>
                <a:ea typeface="ＭＳ Ｐゴシック" pitchFamily="-65" charset="-128"/>
                <a:cs typeface="ＭＳ Ｐゴシック" pitchFamily="-65" charset="-128"/>
              </a:rPr>
              <a:t>Mayday..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Arial" charset="0"/>
                <a:ea typeface="ＭＳ Ｐゴシック" pitchFamily="-65" charset="-128"/>
                <a:cs typeface="ＭＳ Ｐゴシック" pitchFamily="-65" charset="-128"/>
              </a:rPr>
              <a:t>Mayday..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0.01284 0.07431 -0.02569 0.14884 -0.03819 0.19444 C -0.05069 0.24005 -0.05087 0.24028 -0.07517 0.27315 C -0.09948 0.30602 -0.14826 0.36736 -0.18403 0.39213 C -0.21979 0.4169 -0.25521 0.41829 -0.28941 0.4213 C -0.32361 0.42431 -0.3658 0.41551 -0.38889 0.41065 C -0.41198 0.40579 -0.42014 0.39884 -0.4283 0.39213 " pathEditMode="relative" ptsTypes="aaaaaaA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0" grpId="0"/>
      <p:bldP spid="10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4419600" y="152400"/>
            <a:ext cx="2362200" cy="31242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bg2">
                <a:lumMod val="50000"/>
                <a:lumOff val="50000"/>
                <a:alpha val="75000"/>
              </a:schemeClr>
            </a:glow>
          </a:effectLst>
          <a:scene3d>
            <a:camera prst="perspectiveFront" fov="3000000">
              <a:rot lat="0" lon="0" rev="0"/>
            </a:camera>
            <a:lightRig rig="threePt" dir="t"/>
          </a:scene3d>
          <a:sp3d contourW="12700">
            <a:bevelT w="0"/>
            <a:bevelB w="222250" prst="relaxedInset"/>
            <a:contourClr>
              <a:schemeClr val="bg2"/>
            </a:contourClr>
          </a:sp3d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68611" name="Picture 3" descr="poin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97041">
            <a:off x="4672013" y="276225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13" descr="earth.jpg"/>
          <p:cNvPicPr>
            <a:picLocks noChangeAspect="1"/>
          </p:cNvPicPr>
          <p:nvPr/>
        </p:nvPicPr>
        <p:blipFill>
          <a:blip r:embed="rId3"/>
          <a:srcRect l="21506" t="4166" r="23158" b="81239"/>
          <a:stretch>
            <a:fillRect/>
          </a:stretch>
        </p:blipFill>
        <p:spPr bwMode="auto">
          <a:xfrm>
            <a:off x="0" y="4865688"/>
            <a:ext cx="958215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14" descr="falling_ma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4288" y="1752600"/>
            <a:ext cx="15795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Parallelogram 8"/>
          <p:cNvSpPr>
            <a:spLocks noChangeArrowheads="1"/>
          </p:cNvSpPr>
          <p:nvPr/>
        </p:nvSpPr>
        <p:spPr bwMode="auto">
          <a:xfrm rot="1866080">
            <a:off x="4722813" y="2790825"/>
            <a:ext cx="609600" cy="457200"/>
          </a:xfrm>
          <a:prstGeom prst="parallelogram">
            <a:avLst>
              <a:gd name="adj" fmla="val 44444"/>
            </a:avLst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cxnSp>
        <p:nvCxnSpPr>
          <p:cNvPr id="68615" name="Straight Connector 5"/>
          <p:cNvCxnSpPr>
            <a:cxnSpLocks noChangeShapeType="1"/>
          </p:cNvCxnSpPr>
          <p:nvPr/>
        </p:nvCxnSpPr>
        <p:spPr bwMode="auto">
          <a:xfrm rot="5400000" flipH="1" flipV="1">
            <a:off x="3924301" y="1943100"/>
            <a:ext cx="2209800" cy="31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</p:cxnSp>
      <p:sp>
        <p:nvSpPr>
          <p:cNvPr id="68616" name="Oval 7"/>
          <p:cNvSpPr>
            <a:spLocks noChangeArrowheads="1"/>
          </p:cNvSpPr>
          <p:nvPr/>
        </p:nvSpPr>
        <p:spPr bwMode="auto">
          <a:xfrm>
            <a:off x="4953000" y="29718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Parallelogram 11"/>
          <p:cNvSpPr>
            <a:spLocks noChangeArrowheads="1"/>
          </p:cNvSpPr>
          <p:nvPr/>
        </p:nvSpPr>
        <p:spPr bwMode="auto">
          <a:xfrm rot="1866080">
            <a:off x="4722813" y="2771775"/>
            <a:ext cx="609600" cy="457200"/>
          </a:xfrm>
          <a:prstGeom prst="parallelogram">
            <a:avLst>
              <a:gd name="adj" fmla="val 44444"/>
            </a:avLst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69635" name="Picture 3" descr="poin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97041">
            <a:off x="4672013" y="276225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13" descr="earth.jpg"/>
          <p:cNvPicPr>
            <a:picLocks noChangeAspect="1"/>
          </p:cNvPicPr>
          <p:nvPr/>
        </p:nvPicPr>
        <p:blipFill>
          <a:blip r:embed="rId3"/>
          <a:srcRect l="21506" t="4166" r="23158" b="81239"/>
          <a:stretch>
            <a:fillRect/>
          </a:stretch>
        </p:blipFill>
        <p:spPr bwMode="auto">
          <a:xfrm>
            <a:off x="0" y="4865688"/>
            <a:ext cx="958215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7" descr="observe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074458">
            <a:off x="4613275" y="3586163"/>
            <a:ext cx="12192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012" name="Straight Connector 5"/>
          <p:cNvCxnSpPr>
            <a:cxnSpLocks noChangeShapeType="1"/>
          </p:cNvCxnSpPr>
          <p:nvPr/>
        </p:nvCxnSpPr>
        <p:spPr bwMode="auto">
          <a:xfrm rot="5400000" flipH="1" flipV="1">
            <a:off x="3924300" y="1943100"/>
            <a:ext cx="2209800" cy="1588"/>
          </a:xfrm>
          <a:prstGeom prst="line">
            <a:avLst/>
          </a:prstGeom>
          <a:noFill/>
          <a:ln w="38100">
            <a:gradFill flip="none" rotWithShape="1">
              <a:gsLst>
                <a:gs pos="1000">
                  <a:schemeClr val="tx2">
                    <a:lumMod val="50000"/>
                  </a:schemeClr>
                </a:gs>
                <a:gs pos="70000">
                  <a:srgbClr val="FF0000"/>
                </a:gs>
              </a:gsLst>
              <a:lin ang="0" scaled="1"/>
              <a:tileRect/>
            </a:gradFill>
            <a:round/>
            <a:headEnd/>
            <a:tailEnd/>
          </a:ln>
        </p:spPr>
      </p:cxnSp>
      <p:sp>
        <p:nvSpPr>
          <p:cNvPr id="69639" name="Oval 9"/>
          <p:cNvSpPr>
            <a:spLocks noChangeArrowheads="1"/>
          </p:cNvSpPr>
          <p:nvPr/>
        </p:nvSpPr>
        <p:spPr bwMode="auto">
          <a:xfrm>
            <a:off x="4953000" y="2971800"/>
            <a:ext cx="152400" cy="762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8" descr="ter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52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3913" name="Freeform 9"/>
          <p:cNvSpPr>
            <a:spLocks/>
          </p:cNvSpPr>
          <p:nvPr/>
        </p:nvSpPr>
        <p:spPr bwMode="auto">
          <a:xfrm rot="-5400000">
            <a:off x="2483645" y="3717131"/>
            <a:ext cx="1008062" cy="142875"/>
          </a:xfrm>
          <a:custGeom>
            <a:avLst/>
            <a:gdLst>
              <a:gd name="T0" fmla="*/ 0 w 816"/>
              <a:gd name="T1" fmla="*/ 2147483647 h 385"/>
              <a:gd name="T2" fmla="*/ 2147483647 w 816"/>
              <a:gd name="T3" fmla="*/ 2147483647 h 385"/>
              <a:gd name="T4" fmla="*/ 2147483647 w 816"/>
              <a:gd name="T5" fmla="*/ 2147483647 h 385"/>
              <a:gd name="T6" fmla="*/ 2147483647 w 816"/>
              <a:gd name="T7" fmla="*/ 2147483647 h 385"/>
              <a:gd name="T8" fmla="*/ 2147483647 w 816"/>
              <a:gd name="T9" fmla="*/ 2147483647 h 385"/>
              <a:gd name="T10" fmla="*/ 2147483647 w 816"/>
              <a:gd name="T11" fmla="*/ 2147483647 h 385"/>
              <a:gd name="T12" fmla="*/ 2147483647 w 816"/>
              <a:gd name="T13" fmla="*/ 2147483647 h 385"/>
              <a:gd name="T14" fmla="*/ 2147483647 w 816"/>
              <a:gd name="T15" fmla="*/ 2147483647 h 3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6"/>
              <a:gd name="T25" fmla="*/ 0 h 385"/>
              <a:gd name="T26" fmla="*/ 816 w 816"/>
              <a:gd name="T27" fmla="*/ 385 h 3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6" h="385">
                <a:moveTo>
                  <a:pt x="0" y="385"/>
                </a:moveTo>
                <a:cubicBezTo>
                  <a:pt x="26" y="204"/>
                  <a:pt x="52" y="23"/>
                  <a:pt x="90" y="23"/>
                </a:cubicBezTo>
                <a:cubicBezTo>
                  <a:pt x="128" y="23"/>
                  <a:pt x="188" y="385"/>
                  <a:pt x="226" y="385"/>
                </a:cubicBezTo>
                <a:cubicBezTo>
                  <a:pt x="264" y="385"/>
                  <a:pt x="279" y="23"/>
                  <a:pt x="317" y="23"/>
                </a:cubicBezTo>
                <a:cubicBezTo>
                  <a:pt x="355" y="23"/>
                  <a:pt x="415" y="385"/>
                  <a:pt x="453" y="385"/>
                </a:cubicBezTo>
                <a:cubicBezTo>
                  <a:pt x="491" y="385"/>
                  <a:pt x="506" y="46"/>
                  <a:pt x="544" y="23"/>
                </a:cubicBezTo>
                <a:cubicBezTo>
                  <a:pt x="582" y="0"/>
                  <a:pt x="635" y="211"/>
                  <a:pt x="680" y="249"/>
                </a:cubicBezTo>
                <a:cubicBezTo>
                  <a:pt x="725" y="287"/>
                  <a:pt x="793" y="249"/>
                  <a:pt x="816" y="249"/>
                </a:cubicBezTo>
              </a:path>
            </a:pathLst>
          </a:custGeom>
          <a:noFill/>
          <a:ln w="22225">
            <a:solidFill>
              <a:srgbClr val="0033CC"/>
            </a:solidFill>
            <a:round/>
            <a:headEnd/>
            <a:tailEnd type="triangle" w="lg" len="lg"/>
          </a:ln>
        </p:spPr>
        <p:txBody>
          <a:bodyPr wrap="none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63914" name="Litebulb"/>
          <p:cNvSpPr>
            <a:spLocks noEditPoints="1" noChangeArrowheads="1"/>
          </p:cNvSpPr>
          <p:nvPr/>
        </p:nvSpPr>
        <p:spPr bwMode="auto">
          <a:xfrm>
            <a:off x="2771775" y="4437063"/>
            <a:ext cx="431800" cy="5826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3399FF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63915" name="Litebulb"/>
          <p:cNvSpPr>
            <a:spLocks noEditPoints="1" noChangeArrowheads="1"/>
          </p:cNvSpPr>
          <p:nvPr/>
        </p:nvSpPr>
        <p:spPr bwMode="auto">
          <a:xfrm>
            <a:off x="4787900" y="404813"/>
            <a:ext cx="431800" cy="5826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9933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63916" name="Freeform 12"/>
          <p:cNvSpPr>
            <a:spLocks/>
          </p:cNvSpPr>
          <p:nvPr/>
        </p:nvSpPr>
        <p:spPr bwMode="auto">
          <a:xfrm rot="-5400000">
            <a:off x="2483645" y="1701006"/>
            <a:ext cx="1008062" cy="142875"/>
          </a:xfrm>
          <a:custGeom>
            <a:avLst/>
            <a:gdLst>
              <a:gd name="T0" fmla="*/ 0 w 816"/>
              <a:gd name="T1" fmla="*/ 2147483647 h 385"/>
              <a:gd name="T2" fmla="*/ 2147483647 w 816"/>
              <a:gd name="T3" fmla="*/ 2147483647 h 385"/>
              <a:gd name="T4" fmla="*/ 2147483647 w 816"/>
              <a:gd name="T5" fmla="*/ 2147483647 h 385"/>
              <a:gd name="T6" fmla="*/ 2147483647 w 816"/>
              <a:gd name="T7" fmla="*/ 2147483647 h 385"/>
              <a:gd name="T8" fmla="*/ 2147483647 w 816"/>
              <a:gd name="T9" fmla="*/ 2147483647 h 385"/>
              <a:gd name="T10" fmla="*/ 2147483647 w 816"/>
              <a:gd name="T11" fmla="*/ 2147483647 h 385"/>
              <a:gd name="T12" fmla="*/ 2147483647 w 816"/>
              <a:gd name="T13" fmla="*/ 2147483647 h 385"/>
              <a:gd name="T14" fmla="*/ 2147483647 w 816"/>
              <a:gd name="T15" fmla="*/ 2147483647 h 3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6"/>
              <a:gd name="T25" fmla="*/ 0 h 385"/>
              <a:gd name="T26" fmla="*/ 816 w 816"/>
              <a:gd name="T27" fmla="*/ 385 h 3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6" h="385">
                <a:moveTo>
                  <a:pt x="0" y="385"/>
                </a:moveTo>
                <a:cubicBezTo>
                  <a:pt x="26" y="204"/>
                  <a:pt x="52" y="23"/>
                  <a:pt x="90" y="23"/>
                </a:cubicBezTo>
                <a:cubicBezTo>
                  <a:pt x="128" y="23"/>
                  <a:pt x="188" y="385"/>
                  <a:pt x="226" y="385"/>
                </a:cubicBezTo>
                <a:cubicBezTo>
                  <a:pt x="264" y="385"/>
                  <a:pt x="279" y="23"/>
                  <a:pt x="317" y="23"/>
                </a:cubicBezTo>
                <a:cubicBezTo>
                  <a:pt x="355" y="23"/>
                  <a:pt x="415" y="385"/>
                  <a:pt x="453" y="385"/>
                </a:cubicBezTo>
                <a:cubicBezTo>
                  <a:pt x="491" y="385"/>
                  <a:pt x="506" y="46"/>
                  <a:pt x="544" y="23"/>
                </a:cubicBezTo>
                <a:cubicBezTo>
                  <a:pt x="582" y="0"/>
                  <a:pt x="635" y="211"/>
                  <a:pt x="680" y="249"/>
                </a:cubicBezTo>
                <a:cubicBezTo>
                  <a:pt x="725" y="287"/>
                  <a:pt x="793" y="249"/>
                  <a:pt x="816" y="249"/>
                </a:cubicBezTo>
              </a:path>
            </a:pathLst>
          </a:cu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 wrap="none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63917" name="Freeform 13"/>
          <p:cNvSpPr>
            <a:spLocks/>
          </p:cNvSpPr>
          <p:nvPr/>
        </p:nvSpPr>
        <p:spPr bwMode="auto">
          <a:xfrm rot="5400000">
            <a:off x="4499769" y="4509294"/>
            <a:ext cx="1008063" cy="142875"/>
          </a:xfrm>
          <a:custGeom>
            <a:avLst/>
            <a:gdLst>
              <a:gd name="T0" fmla="*/ 0 w 816"/>
              <a:gd name="T1" fmla="*/ 2147483647 h 385"/>
              <a:gd name="T2" fmla="*/ 2147483647 w 816"/>
              <a:gd name="T3" fmla="*/ 2147483647 h 385"/>
              <a:gd name="T4" fmla="*/ 2147483647 w 816"/>
              <a:gd name="T5" fmla="*/ 2147483647 h 385"/>
              <a:gd name="T6" fmla="*/ 2147483647 w 816"/>
              <a:gd name="T7" fmla="*/ 2147483647 h 385"/>
              <a:gd name="T8" fmla="*/ 2147483647 w 816"/>
              <a:gd name="T9" fmla="*/ 2147483647 h 385"/>
              <a:gd name="T10" fmla="*/ 2147483647 w 816"/>
              <a:gd name="T11" fmla="*/ 2147483647 h 385"/>
              <a:gd name="T12" fmla="*/ 2147483647 w 816"/>
              <a:gd name="T13" fmla="*/ 2147483647 h 385"/>
              <a:gd name="T14" fmla="*/ 2147483647 w 816"/>
              <a:gd name="T15" fmla="*/ 2147483647 h 3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6"/>
              <a:gd name="T25" fmla="*/ 0 h 385"/>
              <a:gd name="T26" fmla="*/ 816 w 816"/>
              <a:gd name="T27" fmla="*/ 385 h 3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6" h="385">
                <a:moveTo>
                  <a:pt x="0" y="385"/>
                </a:moveTo>
                <a:cubicBezTo>
                  <a:pt x="26" y="204"/>
                  <a:pt x="52" y="23"/>
                  <a:pt x="90" y="23"/>
                </a:cubicBezTo>
                <a:cubicBezTo>
                  <a:pt x="128" y="23"/>
                  <a:pt x="188" y="385"/>
                  <a:pt x="226" y="385"/>
                </a:cubicBezTo>
                <a:cubicBezTo>
                  <a:pt x="264" y="385"/>
                  <a:pt x="279" y="23"/>
                  <a:pt x="317" y="23"/>
                </a:cubicBezTo>
                <a:cubicBezTo>
                  <a:pt x="355" y="23"/>
                  <a:pt x="415" y="385"/>
                  <a:pt x="453" y="385"/>
                </a:cubicBezTo>
                <a:cubicBezTo>
                  <a:pt x="491" y="385"/>
                  <a:pt x="506" y="46"/>
                  <a:pt x="544" y="23"/>
                </a:cubicBezTo>
                <a:cubicBezTo>
                  <a:pt x="582" y="0"/>
                  <a:pt x="635" y="211"/>
                  <a:pt x="680" y="249"/>
                </a:cubicBezTo>
                <a:cubicBezTo>
                  <a:pt x="725" y="287"/>
                  <a:pt x="793" y="249"/>
                  <a:pt x="816" y="249"/>
                </a:cubicBezTo>
              </a:path>
            </a:pathLst>
          </a:custGeom>
          <a:noFill/>
          <a:ln w="22225">
            <a:solidFill>
              <a:srgbClr val="0033CC"/>
            </a:solidFill>
            <a:round/>
            <a:headEnd/>
            <a:tailEnd type="triangle" w="lg" len="lg"/>
          </a:ln>
        </p:spPr>
        <p:txBody>
          <a:bodyPr wrap="none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63918" name="Freeform 14"/>
          <p:cNvSpPr>
            <a:spLocks/>
          </p:cNvSpPr>
          <p:nvPr/>
        </p:nvSpPr>
        <p:spPr bwMode="auto">
          <a:xfrm rot="5400000">
            <a:off x="4499769" y="1629569"/>
            <a:ext cx="1008063" cy="142875"/>
          </a:xfrm>
          <a:custGeom>
            <a:avLst/>
            <a:gdLst>
              <a:gd name="T0" fmla="*/ 0 w 816"/>
              <a:gd name="T1" fmla="*/ 2147483647 h 385"/>
              <a:gd name="T2" fmla="*/ 2147483647 w 816"/>
              <a:gd name="T3" fmla="*/ 2147483647 h 385"/>
              <a:gd name="T4" fmla="*/ 2147483647 w 816"/>
              <a:gd name="T5" fmla="*/ 2147483647 h 385"/>
              <a:gd name="T6" fmla="*/ 2147483647 w 816"/>
              <a:gd name="T7" fmla="*/ 2147483647 h 385"/>
              <a:gd name="T8" fmla="*/ 2147483647 w 816"/>
              <a:gd name="T9" fmla="*/ 2147483647 h 385"/>
              <a:gd name="T10" fmla="*/ 2147483647 w 816"/>
              <a:gd name="T11" fmla="*/ 2147483647 h 385"/>
              <a:gd name="T12" fmla="*/ 2147483647 w 816"/>
              <a:gd name="T13" fmla="*/ 2147483647 h 385"/>
              <a:gd name="T14" fmla="*/ 2147483647 w 816"/>
              <a:gd name="T15" fmla="*/ 2147483647 h 3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6"/>
              <a:gd name="T25" fmla="*/ 0 h 385"/>
              <a:gd name="T26" fmla="*/ 816 w 816"/>
              <a:gd name="T27" fmla="*/ 385 h 3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6" h="385">
                <a:moveTo>
                  <a:pt x="0" y="385"/>
                </a:moveTo>
                <a:cubicBezTo>
                  <a:pt x="26" y="204"/>
                  <a:pt x="52" y="23"/>
                  <a:pt x="90" y="23"/>
                </a:cubicBezTo>
                <a:cubicBezTo>
                  <a:pt x="128" y="23"/>
                  <a:pt x="188" y="385"/>
                  <a:pt x="226" y="385"/>
                </a:cubicBezTo>
                <a:cubicBezTo>
                  <a:pt x="264" y="385"/>
                  <a:pt x="279" y="23"/>
                  <a:pt x="317" y="23"/>
                </a:cubicBezTo>
                <a:cubicBezTo>
                  <a:pt x="355" y="23"/>
                  <a:pt x="415" y="385"/>
                  <a:pt x="453" y="385"/>
                </a:cubicBezTo>
                <a:cubicBezTo>
                  <a:pt x="491" y="385"/>
                  <a:pt x="506" y="46"/>
                  <a:pt x="544" y="23"/>
                </a:cubicBezTo>
                <a:cubicBezTo>
                  <a:pt x="582" y="0"/>
                  <a:pt x="635" y="211"/>
                  <a:pt x="680" y="249"/>
                </a:cubicBezTo>
                <a:cubicBezTo>
                  <a:pt x="725" y="287"/>
                  <a:pt x="793" y="249"/>
                  <a:pt x="816" y="249"/>
                </a:cubicBezTo>
              </a:path>
            </a:pathLst>
          </a:cu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 wrap="none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3913" grpId="0" animBg="1"/>
      <p:bldP spid="763914" grpId="0" animBg="1"/>
      <p:bldP spid="763915" grpId="0" animBg="1"/>
      <p:bldP spid="763916" grpId="0" animBg="1"/>
      <p:bldP spid="763917" grpId="0" animBg="1"/>
      <p:bldP spid="7639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1" descr="rebk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657600"/>
            <a:ext cx="19812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Box 2"/>
          <p:cNvSpPr txBox="1">
            <a:spLocks noChangeArrowheads="1"/>
          </p:cNvSpPr>
          <p:nvPr/>
        </p:nvSpPr>
        <p:spPr bwMode="auto">
          <a:xfrm>
            <a:off x="7391400" y="601980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Rebka</a:t>
            </a:r>
          </a:p>
        </p:txBody>
      </p:sp>
      <p:pic>
        <p:nvPicPr>
          <p:cNvPr id="88068" name="Picture 3" descr="Robert_Poun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609600"/>
            <a:ext cx="2043113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Box 4"/>
          <p:cNvSpPr txBox="1">
            <a:spLocks noChangeArrowheads="1"/>
          </p:cNvSpPr>
          <p:nvPr/>
        </p:nvSpPr>
        <p:spPr bwMode="auto">
          <a:xfrm>
            <a:off x="7391400" y="99060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Pound</a:t>
            </a:r>
          </a:p>
        </p:txBody>
      </p:sp>
      <p:pic>
        <p:nvPicPr>
          <p:cNvPr id="88070" name="Picture 5" descr="JeffersonLef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6680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8071" name="Straight Arrow Connector 7"/>
          <p:cNvCxnSpPr>
            <a:cxnSpLocks noChangeShapeType="1"/>
          </p:cNvCxnSpPr>
          <p:nvPr/>
        </p:nvCxnSpPr>
        <p:spPr bwMode="auto">
          <a:xfrm rot="5400000">
            <a:off x="5600701" y="3695700"/>
            <a:ext cx="4343400" cy="3175"/>
          </a:xfrm>
          <a:prstGeom prst="straightConnector1">
            <a:avLst/>
          </a:prstGeom>
          <a:noFill/>
          <a:ln w="38100">
            <a:solidFill>
              <a:srgbClr val="FFFF00"/>
            </a:solidFill>
            <a:round/>
            <a:headEnd type="arrow" w="med" len="med"/>
            <a:tailEnd type="arrow" w="med" len="med"/>
          </a:ln>
        </p:spPr>
      </p:cxnSp>
      <p:sp>
        <p:nvSpPr>
          <p:cNvPr id="88072" name="TextBox 12"/>
          <p:cNvSpPr txBox="1">
            <a:spLocks noChangeArrowheads="1"/>
          </p:cNvSpPr>
          <p:nvPr/>
        </p:nvSpPr>
        <p:spPr bwMode="auto">
          <a:xfrm>
            <a:off x="7543800" y="340995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~22 m</a:t>
            </a:r>
          </a:p>
        </p:txBody>
      </p:sp>
      <p:sp>
        <p:nvSpPr>
          <p:cNvPr id="88073" name="TextBox 13"/>
          <p:cNvSpPr txBox="1">
            <a:spLocks noChangeArrowheads="1"/>
          </p:cNvSpPr>
          <p:nvPr/>
        </p:nvSpPr>
        <p:spPr bwMode="auto">
          <a:xfrm>
            <a:off x="1295400" y="533400"/>
            <a:ext cx="2514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Harvard  ~1959</a:t>
            </a:r>
          </a:p>
        </p:txBody>
      </p:sp>
      <p:sp>
        <p:nvSpPr>
          <p:cNvPr id="88074" name="TextBox 9"/>
          <p:cNvSpPr txBox="1">
            <a:spLocks noChangeArrowheads="1"/>
          </p:cNvSpPr>
          <p:nvPr/>
        </p:nvSpPr>
        <p:spPr bwMode="auto">
          <a:xfrm>
            <a:off x="533400" y="228600"/>
            <a:ext cx="365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FFFF"/>
                </a:solidFill>
                <a:latin typeface="Garamond" pitchFamily="-65" charset="0"/>
                <a:ea typeface="ＭＳ Ｐゴシック" pitchFamily="-65" charset="-128"/>
                <a:cs typeface="ＭＳ Ｐゴシック" pitchFamily="-65" charset="-128"/>
              </a:rPr>
              <a:t>Pound &amp; Rebka, 1959</a:t>
            </a:r>
          </a:p>
        </p:txBody>
      </p:sp>
      <p:sp>
        <p:nvSpPr>
          <p:cNvPr id="88075" name="TextBox 10"/>
          <p:cNvSpPr txBox="1">
            <a:spLocks noChangeArrowheads="1"/>
          </p:cNvSpPr>
          <p:nvPr/>
        </p:nvSpPr>
        <p:spPr bwMode="auto">
          <a:xfrm>
            <a:off x="5105400" y="310515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Garamond" pitchFamily="-65" charset="0"/>
                <a:ea typeface="ＭＳ Ｐゴシック" pitchFamily="-65" charset="-128"/>
                <a:cs typeface="ＭＳ Ｐゴシック" pitchFamily="-65" charset="-128"/>
              </a:rPr>
              <a:t>Robert Pound</a:t>
            </a:r>
          </a:p>
        </p:txBody>
      </p:sp>
      <p:sp>
        <p:nvSpPr>
          <p:cNvPr id="88076" name="TextBox 11"/>
          <p:cNvSpPr txBox="1">
            <a:spLocks noChangeArrowheads="1"/>
          </p:cNvSpPr>
          <p:nvPr/>
        </p:nvSpPr>
        <p:spPr bwMode="auto">
          <a:xfrm>
            <a:off x="5181600" y="645795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Garamond" pitchFamily="-65" charset="0"/>
                <a:ea typeface="ＭＳ Ｐゴシック" pitchFamily="-65" charset="-128"/>
                <a:cs typeface="ＭＳ Ｐゴシック" pitchFamily="-65" charset="-128"/>
              </a:rPr>
              <a:t>Glen Rebka</a:t>
            </a:r>
          </a:p>
        </p:txBody>
      </p:sp>
      <p:sp>
        <p:nvSpPr>
          <p:cNvPr id="88077" name="TextBox 12"/>
          <p:cNvSpPr txBox="1">
            <a:spLocks noChangeArrowheads="1"/>
          </p:cNvSpPr>
          <p:nvPr/>
        </p:nvSpPr>
        <p:spPr bwMode="auto">
          <a:xfrm>
            <a:off x="304800" y="5029200"/>
            <a:ext cx="320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FFFFFF"/>
                </a:solidFill>
                <a:latin typeface="Garamond" pitchFamily="-65" charset="0"/>
                <a:ea typeface="ＭＳ Ｐゴシック" pitchFamily="-65" charset="-128"/>
                <a:cs typeface="ＭＳ Ｐゴシック" pitchFamily="-65" charset="-128"/>
              </a:rPr>
              <a:t>Jefferson lab,  Harvard Univ.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3989" y="3409950"/>
            <a:ext cx="901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22.6 </a:t>
            </a:r>
            <a:r>
              <a:rPr lang="en-US" dirty="0" err="1">
                <a:solidFill>
                  <a:srgbClr val="FFFF00"/>
                </a:solidFill>
              </a:rPr>
              <a:t>m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Litebulb"/>
          <p:cNvSpPr>
            <a:spLocks noEditPoints="1" noChangeArrowheads="1"/>
          </p:cNvSpPr>
          <p:nvPr/>
        </p:nvSpPr>
        <p:spPr bwMode="auto">
          <a:xfrm>
            <a:off x="2124075" y="1125538"/>
            <a:ext cx="1079500" cy="13668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87043" name="Freeform 8"/>
          <p:cNvSpPr>
            <a:spLocks/>
          </p:cNvSpPr>
          <p:nvPr/>
        </p:nvSpPr>
        <p:spPr bwMode="auto">
          <a:xfrm>
            <a:off x="4283075" y="1460500"/>
            <a:ext cx="2520950" cy="334963"/>
          </a:xfrm>
          <a:custGeom>
            <a:avLst/>
            <a:gdLst>
              <a:gd name="T0" fmla="*/ 0 w 816"/>
              <a:gd name="T1" fmla="*/ 2147483647 h 385"/>
              <a:gd name="T2" fmla="*/ 2147483647 w 816"/>
              <a:gd name="T3" fmla="*/ 2147483647 h 385"/>
              <a:gd name="T4" fmla="*/ 2147483647 w 816"/>
              <a:gd name="T5" fmla="*/ 2147483647 h 385"/>
              <a:gd name="T6" fmla="*/ 2147483647 w 816"/>
              <a:gd name="T7" fmla="*/ 2147483647 h 385"/>
              <a:gd name="T8" fmla="*/ 2147483647 w 816"/>
              <a:gd name="T9" fmla="*/ 2147483647 h 385"/>
              <a:gd name="T10" fmla="*/ 2147483647 w 816"/>
              <a:gd name="T11" fmla="*/ 2147483647 h 385"/>
              <a:gd name="T12" fmla="*/ 2147483647 w 816"/>
              <a:gd name="T13" fmla="*/ 2147483647 h 385"/>
              <a:gd name="T14" fmla="*/ 2147483647 w 816"/>
              <a:gd name="T15" fmla="*/ 2147483647 h 3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16"/>
              <a:gd name="T25" fmla="*/ 0 h 385"/>
              <a:gd name="T26" fmla="*/ 816 w 816"/>
              <a:gd name="T27" fmla="*/ 385 h 38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16" h="385">
                <a:moveTo>
                  <a:pt x="0" y="385"/>
                </a:moveTo>
                <a:cubicBezTo>
                  <a:pt x="26" y="204"/>
                  <a:pt x="52" y="23"/>
                  <a:pt x="90" y="23"/>
                </a:cubicBezTo>
                <a:cubicBezTo>
                  <a:pt x="128" y="23"/>
                  <a:pt x="188" y="385"/>
                  <a:pt x="226" y="385"/>
                </a:cubicBezTo>
                <a:cubicBezTo>
                  <a:pt x="264" y="385"/>
                  <a:pt x="279" y="23"/>
                  <a:pt x="317" y="23"/>
                </a:cubicBezTo>
                <a:cubicBezTo>
                  <a:pt x="355" y="23"/>
                  <a:pt x="415" y="385"/>
                  <a:pt x="453" y="385"/>
                </a:cubicBezTo>
                <a:cubicBezTo>
                  <a:pt x="491" y="385"/>
                  <a:pt x="506" y="46"/>
                  <a:pt x="544" y="23"/>
                </a:cubicBezTo>
                <a:cubicBezTo>
                  <a:pt x="582" y="0"/>
                  <a:pt x="635" y="211"/>
                  <a:pt x="680" y="249"/>
                </a:cubicBezTo>
                <a:cubicBezTo>
                  <a:pt x="725" y="287"/>
                  <a:pt x="793" y="249"/>
                  <a:pt x="816" y="249"/>
                </a:cubicBez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Comic Sans M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818186" name="Picture 10" descr="pendol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284538"/>
            <a:ext cx="29051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8187" name="Picture 11" descr="altale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289300"/>
            <a:ext cx="3168650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3999" cy="584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4767057" cy="29421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950" y="673101"/>
            <a:ext cx="3708518" cy="233256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rot="1691194">
            <a:off x="5886738" y="873013"/>
            <a:ext cx="2366827" cy="1705310"/>
          </a:xfrm>
          <a:prstGeom prst="ellipse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820333" y="2592919"/>
            <a:ext cx="5916085" cy="2709332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90218" y="1435619"/>
            <a:ext cx="134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00"/>
                </a:solidFill>
              </a:rPr>
              <a:t>Buco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nero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Garagantua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9067" y="3344337"/>
            <a:ext cx="15726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7 </a:t>
            </a:r>
            <a:r>
              <a:rPr lang="en-US" sz="3200" dirty="0" err="1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anni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3201" y="303769"/>
            <a:ext cx="13050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Un’ora</a:t>
            </a:r>
            <a:endParaRPr lang="en-US" sz="24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33" y="288380"/>
            <a:ext cx="3659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In </a:t>
            </a:r>
            <a:r>
              <a:rPr lang="en-US" sz="4400" i="1" dirty="0">
                <a:solidFill>
                  <a:srgbClr val="FFFFFF"/>
                </a:solidFill>
              </a:rPr>
              <a:t>Interstellar</a:t>
            </a:r>
            <a:r>
              <a:rPr lang="en-US" sz="4400" dirty="0">
                <a:solidFill>
                  <a:srgbClr val="FFFFFF"/>
                </a:solidFill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691853" y="-12643200"/>
            <a:ext cx="39551853" cy="252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0"/>
            <a:ext cx="6858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0262" y="5283682"/>
            <a:ext cx="8303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M87: 54 </a:t>
            </a:r>
            <a:r>
              <a:rPr lang="en-US" sz="2400" b="1" dirty="0" err="1" smtClean="0">
                <a:solidFill>
                  <a:srgbClr val="FFFFFF"/>
                </a:solidFill>
              </a:rPr>
              <a:t>milioni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di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anni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luce</a:t>
            </a:r>
            <a:r>
              <a:rPr lang="en-US" sz="2400" b="1" dirty="0" smtClean="0">
                <a:solidFill>
                  <a:srgbClr val="FFFFFF"/>
                </a:solidFill>
              </a:rPr>
              <a:t> = 510 </a:t>
            </a:r>
            <a:r>
              <a:rPr lang="en-US" sz="2400" b="1" dirty="0" err="1" smtClean="0">
                <a:solidFill>
                  <a:srgbClr val="FFFFFF"/>
                </a:solidFill>
              </a:rPr>
              <a:t>miliardi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di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miliardi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di</a:t>
            </a:r>
            <a:r>
              <a:rPr lang="en-US" sz="2400" b="1" dirty="0" smtClean="0">
                <a:solidFill>
                  <a:srgbClr val="FFFFFF"/>
                </a:solidFill>
              </a:rPr>
              <a:t> km</a:t>
            </a:r>
          </a:p>
          <a:p>
            <a:r>
              <a:rPr lang="en-US" sz="2400" b="1" dirty="0" smtClean="0">
                <a:solidFill>
                  <a:srgbClr val="FFFFFF"/>
                </a:solidFill>
              </a:rPr>
              <a:t>          Massa: 2400 </a:t>
            </a:r>
            <a:r>
              <a:rPr lang="en-US" sz="2400" b="1" dirty="0" err="1" smtClean="0">
                <a:solidFill>
                  <a:srgbClr val="FFFFFF"/>
                </a:solidFill>
              </a:rPr>
              <a:t>miliardi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</a:rPr>
              <a:t>di</a:t>
            </a:r>
            <a:r>
              <a:rPr lang="en-US" sz="2400" b="1" dirty="0" smtClean="0">
                <a:solidFill>
                  <a:srgbClr val="FFFFFF"/>
                </a:solidFill>
              </a:rPr>
              <a:t> masse </a:t>
            </a:r>
            <a:r>
              <a:rPr lang="en-US" sz="2400" b="1" dirty="0" err="1" smtClean="0">
                <a:solidFill>
                  <a:srgbClr val="FFFFFF"/>
                </a:solidFill>
              </a:rPr>
              <a:t>solari</a:t>
            </a: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14173"/>
          <a:stretch>
            <a:fillRect/>
          </a:stretch>
        </p:blipFill>
        <p:spPr>
          <a:xfrm>
            <a:off x="1955474" y="1231793"/>
            <a:ext cx="5190222" cy="445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4297" y="2598003"/>
            <a:ext cx="1875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FFFF"/>
                </a:solidFill>
              </a:rPr>
              <a:t>come?</a:t>
            </a:r>
            <a:endParaRPr lang="en-US" sz="4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12" y="1515248"/>
            <a:ext cx="7705161" cy="5342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407" y="1781678"/>
            <a:ext cx="757176" cy="9538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81651" y="649139"/>
            <a:ext cx="3593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4 cm </a:t>
            </a:r>
            <a:r>
              <a:rPr lang="en-US" sz="2800" dirty="0" err="1" smtClean="0">
                <a:solidFill>
                  <a:schemeClr val="bg1"/>
                </a:solidFill>
              </a:rPr>
              <a:t>alla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distanza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di</a:t>
            </a:r>
            <a:r>
              <a:rPr lang="en-US" sz="2800" dirty="0" smtClean="0">
                <a:solidFill>
                  <a:schemeClr val="bg1"/>
                </a:solidFill>
              </a:rPr>
              <a:t> 400.000 km…. 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rot="5400000" flipH="1" flipV="1">
            <a:off x="5251050" y="2009158"/>
            <a:ext cx="2301372" cy="18464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flipV="1">
            <a:off x="5478529" y="2777547"/>
            <a:ext cx="2854714" cy="130550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 bwMode="auto">
          <a:xfrm>
            <a:off x="7324942" y="1781678"/>
            <a:ext cx="1008301" cy="995869"/>
          </a:xfrm>
          <a:prstGeom prst="rect">
            <a:avLst/>
          </a:prstGeom>
          <a:noFill/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Struttura predefinita">
  <a:themeElements>
    <a:clrScheme name="3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3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igbang">
  <a:themeElements>
    <a:clrScheme name="bigbang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bigbang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lnDef>
  </a:objectDefaults>
  <a:extraClrSchemeLst>
    <a:extraClrScheme>
      <a:clrScheme name="bigbang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gbang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Flusso">
  <a:themeElements>
    <a:clrScheme name="Flusso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Flusso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lnDef>
  </a:objectDefaults>
  <a:extraClrSchemeLst>
    <a:extraClrScheme>
      <a:clrScheme name="Flusso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usso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usso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bigbang">
  <a:themeElements>
    <a:clrScheme name="bigbang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bigbang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aramond" charset="0"/>
          </a:defRPr>
        </a:defPPr>
      </a:lstStyle>
    </a:lnDef>
  </a:objectDefaults>
  <a:extraClrSchemeLst>
    <a:extraClrScheme>
      <a:clrScheme name="bigbang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gbang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gbang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219</Words>
  <Application>Microsoft Macintosh PowerPoint</Application>
  <PresentationFormat>On-screen Show (4:3)</PresentationFormat>
  <Paragraphs>67</Paragraphs>
  <Slides>40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7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Struttura predefinita</vt:lpstr>
      <vt:lpstr>3_Struttura predefinita</vt:lpstr>
      <vt:lpstr>1_bigbang</vt:lpstr>
      <vt:lpstr>4_Flusso</vt:lpstr>
      <vt:lpstr>6_bigbang</vt:lpstr>
      <vt:lpstr>19_Office Theme</vt:lpstr>
      <vt:lpstr>1_Struttura predefinita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Buco. Nero.</vt:lpstr>
      <vt:lpstr>Slide 15</vt:lpstr>
      <vt:lpstr>Slide 16</vt:lpstr>
      <vt:lpstr>Ma se sono neri… come facciamo a vederli??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OAB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gabriele ghisellini</dc:creator>
  <cp:lastModifiedBy>gabriele ghisellini</cp:lastModifiedBy>
  <cp:revision>42</cp:revision>
  <dcterms:created xsi:type="dcterms:W3CDTF">2019-10-09T07:45:15Z</dcterms:created>
  <dcterms:modified xsi:type="dcterms:W3CDTF">2019-10-09T10:03:20Z</dcterms:modified>
</cp:coreProperties>
</file>