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3"/>
  </p:notesMasterIdLst>
  <p:sldIdLst>
    <p:sldId id="424" r:id="rId2"/>
    <p:sldId id="452" r:id="rId3"/>
    <p:sldId id="352" r:id="rId4"/>
    <p:sldId id="455" r:id="rId5"/>
    <p:sldId id="285" r:id="rId6"/>
    <p:sldId id="306" r:id="rId7"/>
    <p:sldId id="411" r:id="rId8"/>
    <p:sldId id="414" r:id="rId9"/>
    <p:sldId id="469" r:id="rId10"/>
    <p:sldId id="474" r:id="rId11"/>
    <p:sldId id="444" r:id="rId12"/>
    <p:sldId id="343" r:id="rId13"/>
    <p:sldId id="482" r:id="rId14"/>
    <p:sldId id="473" r:id="rId15"/>
    <p:sldId id="457" r:id="rId16"/>
    <p:sldId id="462" r:id="rId17"/>
    <p:sldId id="463" r:id="rId18"/>
    <p:sldId id="458" r:id="rId19"/>
    <p:sldId id="460" r:id="rId20"/>
    <p:sldId id="465" r:id="rId21"/>
    <p:sldId id="478" r:id="rId22"/>
    <p:sldId id="481" r:id="rId23"/>
    <p:sldId id="472" r:id="rId24"/>
    <p:sldId id="470" r:id="rId25"/>
    <p:sldId id="404" r:id="rId26"/>
    <p:sldId id="459" r:id="rId27"/>
    <p:sldId id="466" r:id="rId28"/>
    <p:sldId id="480" r:id="rId29"/>
    <p:sldId id="479" r:id="rId30"/>
    <p:sldId id="485" r:id="rId31"/>
    <p:sldId id="4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D31"/>
    <a:srgbClr val="F07030"/>
    <a:srgbClr val="000000"/>
    <a:srgbClr val="7E3416"/>
    <a:srgbClr val="9C2C1B"/>
    <a:srgbClr val="D13D28"/>
    <a:srgbClr val="E6F3FF"/>
    <a:srgbClr val="FFFFFF"/>
    <a:srgbClr val="DDDAFF"/>
    <a:srgbClr val="D3F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83"/>
    <p:restoredTop sz="94410"/>
  </p:normalViewPr>
  <p:slideViewPr>
    <p:cSldViewPr snapToGrid="0" snapToObjects="1">
      <p:cViewPr varScale="1">
        <p:scale>
          <a:sx n="73" d="100"/>
          <a:sy n="73" d="100"/>
        </p:scale>
        <p:origin x="10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B09BF-D16A-8248-A8EF-AFC36D1CB81B}" type="datetimeFigureOut">
              <a:rPr lang="en-US" smtClean="0"/>
              <a:t>4/16/2019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46686-4F90-924B-8AAC-57C01040483C}" type="slidenum">
              <a:rPr lang="en-US" smtClean="0"/>
              <a:t>‹N›</a:t>
            </a:fld>
            <a:endParaRPr lang="en-US"/>
          </a:p>
        </p:txBody>
      </p:sp>
    </p:spTree>
    <p:extLst>
      <p:ext uri="{BB962C8B-B14F-4D97-AF65-F5344CB8AC3E}">
        <p14:creationId xmlns:p14="http://schemas.microsoft.com/office/powerpoint/2010/main" val="1191961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BC46686-4F90-924B-8AAC-57C01040483C}" type="slidenum">
              <a:rPr lang="en-US" smtClean="0"/>
              <a:t>3</a:t>
            </a:fld>
            <a:endParaRPr lang="en-US"/>
          </a:p>
        </p:txBody>
      </p:sp>
    </p:spTree>
    <p:extLst>
      <p:ext uri="{BB962C8B-B14F-4D97-AF65-F5344CB8AC3E}">
        <p14:creationId xmlns:p14="http://schemas.microsoft.com/office/powerpoint/2010/main" val="128479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BC46686-4F90-924B-8AAC-57C01040483C}" type="slidenum">
              <a:rPr lang="en-US" smtClean="0"/>
              <a:t>27</a:t>
            </a:fld>
            <a:endParaRPr lang="en-US"/>
          </a:p>
        </p:txBody>
      </p:sp>
    </p:spTree>
    <p:extLst>
      <p:ext uri="{BB962C8B-B14F-4D97-AF65-F5344CB8AC3E}">
        <p14:creationId xmlns:p14="http://schemas.microsoft.com/office/powerpoint/2010/main" val="194073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BC46686-4F90-924B-8AAC-57C01040483C}" type="slidenum">
              <a:rPr lang="en-US" smtClean="0"/>
              <a:t>28</a:t>
            </a:fld>
            <a:endParaRPr lang="en-US"/>
          </a:p>
        </p:txBody>
      </p:sp>
    </p:spTree>
    <p:extLst>
      <p:ext uri="{BB962C8B-B14F-4D97-AF65-F5344CB8AC3E}">
        <p14:creationId xmlns:p14="http://schemas.microsoft.com/office/powerpoint/2010/main" val="288782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BC46686-4F90-924B-8AAC-57C01040483C}" type="slidenum">
              <a:rPr lang="en-US" smtClean="0"/>
              <a:t>6</a:t>
            </a:fld>
            <a:endParaRPr lang="en-US"/>
          </a:p>
        </p:txBody>
      </p:sp>
    </p:spTree>
    <p:extLst>
      <p:ext uri="{BB962C8B-B14F-4D97-AF65-F5344CB8AC3E}">
        <p14:creationId xmlns:p14="http://schemas.microsoft.com/office/powerpoint/2010/main" val="388451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BC46686-4F90-924B-8AAC-57C01040483C}" type="slidenum">
              <a:rPr lang="en-US" smtClean="0"/>
              <a:t>9</a:t>
            </a:fld>
            <a:endParaRPr lang="en-US"/>
          </a:p>
        </p:txBody>
      </p:sp>
    </p:spTree>
    <p:extLst>
      <p:ext uri="{BB962C8B-B14F-4D97-AF65-F5344CB8AC3E}">
        <p14:creationId xmlns:p14="http://schemas.microsoft.com/office/powerpoint/2010/main" val="1054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Grande salto di </a:t>
            </a:r>
            <a:r>
              <a:rPr lang="it-IT" dirty="0" err="1"/>
              <a:t>qualita’</a:t>
            </a:r>
            <a:r>
              <a:rPr lang="it-IT" dirty="0"/>
              <a:t> rispetto al precedente (ROSAT) permette di guardare a immagini molto nitide – dettagli e anche strutture molto complesse + spettri</a:t>
            </a:r>
          </a:p>
        </p:txBody>
      </p:sp>
      <p:sp>
        <p:nvSpPr>
          <p:cNvPr id="4" name="Slide Number Placeholder 3"/>
          <p:cNvSpPr>
            <a:spLocks noGrp="1"/>
          </p:cNvSpPr>
          <p:nvPr>
            <p:ph type="sldNum" sz="quarter" idx="5"/>
          </p:nvPr>
        </p:nvSpPr>
        <p:spPr/>
        <p:txBody>
          <a:bodyPr/>
          <a:lstStyle/>
          <a:p>
            <a:fld id="{ABC46686-4F90-924B-8AAC-57C01040483C}" type="slidenum">
              <a:rPr lang="en-US" smtClean="0"/>
              <a:t>10</a:t>
            </a:fld>
            <a:endParaRPr lang="en-US"/>
          </a:p>
        </p:txBody>
      </p:sp>
    </p:spTree>
    <p:extLst>
      <p:ext uri="{BB962C8B-B14F-4D97-AF65-F5344CB8AC3E}">
        <p14:creationId xmlns:p14="http://schemas.microsoft.com/office/powerpoint/2010/main" val="405935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Spazio LBT VLT  Spazio X VLA </a:t>
            </a:r>
            <a:r>
              <a:rPr lang="it-IT" dirty="0" err="1"/>
              <a:t>magic</a:t>
            </a:r>
            <a:r>
              <a:rPr lang="it-IT" dirty="0"/>
              <a:t> II </a:t>
            </a:r>
          </a:p>
        </p:txBody>
      </p:sp>
      <p:sp>
        <p:nvSpPr>
          <p:cNvPr id="4" name="Slide Number Placeholder 3"/>
          <p:cNvSpPr>
            <a:spLocks noGrp="1"/>
          </p:cNvSpPr>
          <p:nvPr>
            <p:ph type="sldNum" sz="quarter" idx="5"/>
          </p:nvPr>
        </p:nvSpPr>
        <p:spPr/>
        <p:txBody>
          <a:bodyPr/>
          <a:lstStyle/>
          <a:p>
            <a:fld id="{ABC46686-4F90-924B-8AAC-57C01040483C}" type="slidenum">
              <a:rPr lang="en-US" smtClean="0"/>
              <a:t>12</a:t>
            </a:fld>
            <a:endParaRPr lang="en-US"/>
          </a:p>
        </p:txBody>
      </p:sp>
    </p:spTree>
    <p:extLst>
      <p:ext uri="{BB962C8B-B14F-4D97-AF65-F5344CB8AC3E}">
        <p14:creationId xmlns:p14="http://schemas.microsoft.com/office/powerpoint/2010/main" val="24359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BC46686-4F90-924B-8AAC-57C01040483C}" type="slidenum">
              <a:rPr lang="en-US" smtClean="0"/>
              <a:t>15</a:t>
            </a:fld>
            <a:endParaRPr lang="en-US"/>
          </a:p>
        </p:txBody>
      </p:sp>
    </p:spTree>
    <p:extLst>
      <p:ext uri="{BB962C8B-B14F-4D97-AF65-F5344CB8AC3E}">
        <p14:creationId xmlns:p14="http://schemas.microsoft.com/office/powerpoint/2010/main" val="397449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incontrano solo alla </a:t>
            </a:r>
            <a:r>
              <a:rPr lang="it-IT" dirty="0" err="1"/>
              <a:t>review</a:t>
            </a:r>
            <a:r>
              <a:rPr lang="it-IT" dirty="0"/>
              <a:t> finale </a:t>
            </a:r>
          </a:p>
        </p:txBody>
      </p:sp>
      <p:sp>
        <p:nvSpPr>
          <p:cNvPr id="4" name="Slide Number Placeholder 3"/>
          <p:cNvSpPr>
            <a:spLocks noGrp="1"/>
          </p:cNvSpPr>
          <p:nvPr>
            <p:ph type="sldNum" sz="quarter" idx="5"/>
          </p:nvPr>
        </p:nvSpPr>
        <p:spPr/>
        <p:txBody>
          <a:bodyPr/>
          <a:lstStyle/>
          <a:p>
            <a:fld id="{ABC46686-4F90-924B-8AAC-57C01040483C}" type="slidenum">
              <a:rPr lang="en-US" smtClean="0"/>
              <a:t>16</a:t>
            </a:fld>
            <a:endParaRPr lang="en-US"/>
          </a:p>
        </p:txBody>
      </p:sp>
    </p:spTree>
    <p:extLst>
      <p:ext uri="{BB962C8B-B14F-4D97-AF65-F5344CB8AC3E}">
        <p14:creationId xmlns:p14="http://schemas.microsoft.com/office/powerpoint/2010/main" val="100141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Spazio LBT VLT  Spazio X VLA </a:t>
            </a:r>
            <a:r>
              <a:rPr lang="it-IT" dirty="0" err="1"/>
              <a:t>magic</a:t>
            </a:r>
            <a:r>
              <a:rPr lang="it-IT" dirty="0"/>
              <a:t> II </a:t>
            </a:r>
          </a:p>
        </p:txBody>
      </p:sp>
      <p:sp>
        <p:nvSpPr>
          <p:cNvPr id="4" name="Slide Number Placeholder 3"/>
          <p:cNvSpPr>
            <a:spLocks noGrp="1"/>
          </p:cNvSpPr>
          <p:nvPr>
            <p:ph type="sldNum" sz="quarter" idx="5"/>
          </p:nvPr>
        </p:nvSpPr>
        <p:spPr/>
        <p:txBody>
          <a:bodyPr/>
          <a:lstStyle/>
          <a:p>
            <a:fld id="{ABC46686-4F90-924B-8AAC-57C01040483C}" type="slidenum">
              <a:rPr lang="en-US" smtClean="0"/>
              <a:t>17</a:t>
            </a:fld>
            <a:endParaRPr lang="en-US"/>
          </a:p>
        </p:txBody>
      </p:sp>
    </p:spTree>
    <p:extLst>
      <p:ext uri="{BB962C8B-B14F-4D97-AF65-F5344CB8AC3E}">
        <p14:creationId xmlns:p14="http://schemas.microsoft.com/office/powerpoint/2010/main" val="83474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BC46686-4F90-924B-8AAC-57C01040483C}" type="slidenum">
              <a:rPr lang="en-US" smtClean="0"/>
              <a:t>19</a:t>
            </a:fld>
            <a:endParaRPr lang="en-US"/>
          </a:p>
        </p:txBody>
      </p:sp>
    </p:spTree>
    <p:extLst>
      <p:ext uri="{BB962C8B-B14F-4D97-AF65-F5344CB8AC3E}">
        <p14:creationId xmlns:p14="http://schemas.microsoft.com/office/powerpoint/2010/main" val="116011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028"/>
            <a:ext cx="7772400" cy="1470422"/>
          </a:xfrm>
        </p:spPr>
        <p:txBody>
          <a:bodyPr/>
          <a:lstStyle/>
          <a:p>
            <a:r>
              <a:rPr lang="en-US"/>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301752" indent="0" algn="ctr">
              <a:buNone/>
              <a:defRPr/>
            </a:lvl2pPr>
            <a:lvl3pPr marL="603504" indent="0" algn="ctr">
              <a:buNone/>
              <a:defRPr/>
            </a:lvl3pPr>
            <a:lvl4pPr marL="905256" indent="0" algn="ctr">
              <a:buNone/>
              <a:defRPr/>
            </a:lvl4pPr>
            <a:lvl5pPr marL="1207008" indent="0" algn="ctr">
              <a:buNone/>
              <a:defRPr/>
            </a:lvl5pPr>
            <a:lvl6pPr marL="1508760" indent="0" algn="ctr">
              <a:buNone/>
              <a:defRPr/>
            </a:lvl6pPr>
            <a:lvl7pPr marL="1810512" indent="0" algn="ctr">
              <a:buNone/>
              <a:defRPr/>
            </a:lvl7pPr>
            <a:lvl8pPr marL="2112264" indent="0" algn="ctr">
              <a:buNone/>
              <a:defRPr/>
            </a:lvl8pPr>
            <a:lvl9pPr marL="2414016" indent="0" algn="ctr">
              <a:buNone/>
              <a:defRPr/>
            </a:lvl9pPr>
          </a:lstStyle>
          <a:p>
            <a:r>
              <a:rPr lang="en-US"/>
              <a:t>Fare clic per modificare lo stile del sottotitolo dello schema</a:t>
            </a:r>
            <a:endParaRPr lang="it-IT"/>
          </a:p>
        </p:txBody>
      </p:sp>
    </p:spTree>
    <p:extLst>
      <p:ext uri="{BB962C8B-B14F-4D97-AF65-F5344CB8AC3E}">
        <p14:creationId xmlns:p14="http://schemas.microsoft.com/office/powerpoint/2010/main" val="37014165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extLst>
      <p:ext uri="{BB962C8B-B14F-4D97-AF65-F5344CB8AC3E}">
        <p14:creationId xmlns:p14="http://schemas.microsoft.com/office/powerpoint/2010/main" val="8163157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27602" y="1152526"/>
            <a:ext cx="1959174" cy="3171825"/>
          </a:xfrm>
        </p:spPr>
        <p:txBody>
          <a:bodyPr vert="eaVert"/>
          <a:lstStyle/>
          <a:p>
            <a:r>
              <a:rPr lang="en-US"/>
              <a:t>Fare clic per modificare stile</a:t>
            </a:r>
            <a:endParaRPr lang="it-IT"/>
          </a:p>
        </p:txBody>
      </p:sp>
      <p:sp>
        <p:nvSpPr>
          <p:cNvPr id="3" name="Segnaposto testo verticale 2"/>
          <p:cNvSpPr>
            <a:spLocks noGrp="1"/>
          </p:cNvSpPr>
          <p:nvPr>
            <p:ph type="body" orient="vert" idx="1"/>
          </p:nvPr>
        </p:nvSpPr>
        <p:spPr>
          <a:xfrm>
            <a:off x="650082" y="1152526"/>
            <a:ext cx="5791795" cy="3171825"/>
          </a:xfrm>
        </p:spPr>
        <p:txBody>
          <a:bodyPr vert="eaVert"/>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extLst>
      <p:ext uri="{BB962C8B-B14F-4D97-AF65-F5344CB8AC3E}">
        <p14:creationId xmlns:p14="http://schemas.microsoft.com/office/powerpoint/2010/main" val="3255058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stile</a:t>
            </a:r>
            <a:endParaRPr lang="it-IT"/>
          </a:p>
        </p:txBody>
      </p:sp>
      <p:sp>
        <p:nvSpPr>
          <p:cNvPr id="3" name="Segnaposto contenuto 2"/>
          <p:cNvSpPr>
            <a:spLocks noGrp="1"/>
          </p:cNvSpPr>
          <p:nvPr>
            <p:ph idx="1"/>
          </p:nvPr>
        </p:nvSpPr>
        <p:spPr/>
        <p:txBody>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extLst>
      <p:ext uri="{BB962C8B-B14F-4D97-AF65-F5344CB8AC3E}">
        <p14:creationId xmlns:p14="http://schemas.microsoft.com/office/powerpoint/2010/main" val="36719642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12" y="4406505"/>
            <a:ext cx="7772400" cy="1362075"/>
          </a:xfrm>
        </p:spPr>
        <p:txBody>
          <a:bodyPr anchor="t"/>
          <a:lstStyle>
            <a:lvl1pPr algn="l">
              <a:defRPr sz="2600" b="1" cap="all"/>
            </a:lvl1pPr>
          </a:lstStyle>
          <a:p>
            <a:r>
              <a:rPr lang="en-US"/>
              <a:t>Fare clic per modificare stile</a:t>
            </a:r>
            <a:endParaRPr lang="it-IT"/>
          </a:p>
        </p:txBody>
      </p:sp>
      <p:sp>
        <p:nvSpPr>
          <p:cNvPr id="3" name="Segnaposto testo 2"/>
          <p:cNvSpPr>
            <a:spLocks noGrp="1"/>
          </p:cNvSpPr>
          <p:nvPr>
            <p:ph type="body" idx="1"/>
          </p:nvPr>
        </p:nvSpPr>
        <p:spPr>
          <a:xfrm>
            <a:off x="722412" y="2906316"/>
            <a:ext cx="7772400" cy="1500188"/>
          </a:xfrm>
        </p:spPr>
        <p:txBody>
          <a:bodyPr anchor="b"/>
          <a:lstStyle>
            <a:lvl1pPr marL="0" indent="0">
              <a:buNone/>
              <a:defRPr sz="1300"/>
            </a:lvl1pPr>
            <a:lvl2pPr marL="301752" indent="0">
              <a:buNone/>
              <a:defRPr sz="1200"/>
            </a:lvl2pPr>
            <a:lvl3pPr marL="603504" indent="0">
              <a:buNone/>
              <a:defRPr sz="1100"/>
            </a:lvl3pPr>
            <a:lvl4pPr marL="905256" indent="0">
              <a:buNone/>
              <a:defRPr sz="900"/>
            </a:lvl4pPr>
            <a:lvl5pPr marL="1207008" indent="0">
              <a:buNone/>
              <a:defRPr sz="900"/>
            </a:lvl5pPr>
            <a:lvl6pPr marL="1508760" indent="0">
              <a:buNone/>
              <a:defRPr sz="900"/>
            </a:lvl6pPr>
            <a:lvl7pPr marL="1810512" indent="0">
              <a:buNone/>
              <a:defRPr sz="900"/>
            </a:lvl7pPr>
            <a:lvl8pPr marL="2112264" indent="0">
              <a:buNone/>
              <a:defRPr sz="900"/>
            </a:lvl8pPr>
            <a:lvl9pPr marL="2414016" indent="0">
              <a:buNone/>
              <a:defRPr sz="900"/>
            </a:lvl9pPr>
          </a:lstStyle>
          <a:p>
            <a:pPr lvl="0"/>
            <a:r>
              <a:rPr lang="en-US"/>
              <a:t>Fare clic per modificare gli stili del testo dello schema</a:t>
            </a:r>
          </a:p>
        </p:txBody>
      </p:sp>
    </p:spTree>
    <p:extLst>
      <p:ext uri="{BB962C8B-B14F-4D97-AF65-F5344CB8AC3E}">
        <p14:creationId xmlns:p14="http://schemas.microsoft.com/office/powerpoint/2010/main" val="2912451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stile</a:t>
            </a:r>
            <a:endParaRPr lang="it-IT"/>
          </a:p>
        </p:txBody>
      </p:sp>
      <p:sp>
        <p:nvSpPr>
          <p:cNvPr id="3" name="Segnaposto contenuto 2"/>
          <p:cNvSpPr>
            <a:spLocks noGrp="1"/>
          </p:cNvSpPr>
          <p:nvPr>
            <p:ph sz="half" idx="1"/>
          </p:nvPr>
        </p:nvSpPr>
        <p:spPr>
          <a:xfrm>
            <a:off x="650082" y="3533775"/>
            <a:ext cx="3875484" cy="790575"/>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11291" y="3533775"/>
            <a:ext cx="3875484" cy="790575"/>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extLst>
      <p:ext uri="{BB962C8B-B14F-4D97-AF65-F5344CB8AC3E}">
        <p14:creationId xmlns:p14="http://schemas.microsoft.com/office/powerpoint/2010/main" val="29421764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5035"/>
            <a:ext cx="8229600" cy="1143000"/>
          </a:xfrm>
        </p:spPr>
        <p:txBody>
          <a:bodyPr/>
          <a:lstStyle>
            <a:lvl1pPr>
              <a:defRPr/>
            </a:lvl1pPr>
          </a:lstStyle>
          <a:p>
            <a:r>
              <a:rPr lang="en-US"/>
              <a:t>Fare clic per modificare stile</a:t>
            </a:r>
            <a:endParaRPr lang="it-IT"/>
          </a:p>
        </p:txBody>
      </p:sp>
      <p:sp>
        <p:nvSpPr>
          <p:cNvPr id="3" name="Segnaposto testo 2"/>
          <p:cNvSpPr>
            <a:spLocks noGrp="1"/>
          </p:cNvSpPr>
          <p:nvPr>
            <p:ph type="body" idx="1"/>
          </p:nvPr>
        </p:nvSpPr>
        <p:spPr>
          <a:xfrm>
            <a:off x="457200" y="1534716"/>
            <a:ext cx="4039791" cy="640556"/>
          </a:xfrm>
        </p:spPr>
        <p:txBody>
          <a:bodyPr anchor="b"/>
          <a:lstStyle>
            <a:lvl1pPr marL="0" indent="0">
              <a:buNone/>
              <a:defRPr sz="1600" b="1"/>
            </a:lvl1pPr>
            <a:lvl2pPr marL="301752" indent="0">
              <a:buNone/>
              <a:defRPr sz="1300" b="1"/>
            </a:lvl2pPr>
            <a:lvl3pPr marL="603504" indent="0">
              <a:buNone/>
              <a:defRPr sz="1200" b="1"/>
            </a:lvl3pPr>
            <a:lvl4pPr marL="905256" indent="0">
              <a:buNone/>
              <a:defRPr sz="1100" b="1"/>
            </a:lvl4pPr>
            <a:lvl5pPr marL="1207008" indent="0">
              <a:buNone/>
              <a:defRPr sz="1100" b="1"/>
            </a:lvl5pPr>
            <a:lvl6pPr marL="1508760" indent="0">
              <a:buNone/>
              <a:defRPr sz="1100" b="1"/>
            </a:lvl6pPr>
            <a:lvl7pPr marL="1810512" indent="0">
              <a:buNone/>
              <a:defRPr sz="1100" b="1"/>
            </a:lvl7pPr>
            <a:lvl8pPr marL="2112264" indent="0">
              <a:buNone/>
              <a:defRPr sz="1100" b="1"/>
            </a:lvl8pPr>
            <a:lvl9pPr marL="2414016" indent="0">
              <a:buNone/>
              <a:defRPr sz="1100" b="1"/>
            </a:lvl9pPr>
          </a:lstStyle>
          <a:p>
            <a:pPr lvl="0"/>
            <a:r>
              <a:rPr lang="en-US"/>
              <a:t>Fare clic per modificare gli stili del testo dello schema</a:t>
            </a:r>
          </a:p>
        </p:txBody>
      </p:sp>
      <p:sp>
        <p:nvSpPr>
          <p:cNvPr id="4" name="Segnaposto contenuto 3"/>
          <p:cNvSpPr>
            <a:spLocks noGrp="1"/>
          </p:cNvSpPr>
          <p:nvPr>
            <p:ph sz="half" idx="2"/>
          </p:nvPr>
        </p:nvSpPr>
        <p:spPr>
          <a:xfrm>
            <a:off x="457200" y="2175272"/>
            <a:ext cx="4039791" cy="395049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224" y="1534716"/>
            <a:ext cx="4041577" cy="640556"/>
          </a:xfrm>
        </p:spPr>
        <p:txBody>
          <a:bodyPr anchor="b"/>
          <a:lstStyle>
            <a:lvl1pPr marL="0" indent="0">
              <a:buNone/>
              <a:defRPr sz="1600" b="1"/>
            </a:lvl1pPr>
            <a:lvl2pPr marL="301752" indent="0">
              <a:buNone/>
              <a:defRPr sz="1300" b="1"/>
            </a:lvl2pPr>
            <a:lvl3pPr marL="603504" indent="0">
              <a:buNone/>
              <a:defRPr sz="1200" b="1"/>
            </a:lvl3pPr>
            <a:lvl4pPr marL="905256" indent="0">
              <a:buNone/>
              <a:defRPr sz="1100" b="1"/>
            </a:lvl4pPr>
            <a:lvl5pPr marL="1207008" indent="0">
              <a:buNone/>
              <a:defRPr sz="1100" b="1"/>
            </a:lvl5pPr>
            <a:lvl6pPr marL="1508760" indent="0">
              <a:buNone/>
              <a:defRPr sz="1100" b="1"/>
            </a:lvl6pPr>
            <a:lvl7pPr marL="1810512" indent="0">
              <a:buNone/>
              <a:defRPr sz="1100" b="1"/>
            </a:lvl7pPr>
            <a:lvl8pPr marL="2112264" indent="0">
              <a:buNone/>
              <a:defRPr sz="1100" b="1"/>
            </a:lvl8pPr>
            <a:lvl9pPr marL="2414016" indent="0">
              <a:buNone/>
              <a:defRPr sz="1100" b="1"/>
            </a:lvl9pPr>
          </a:lstStyle>
          <a:p>
            <a:pPr lvl="0"/>
            <a:r>
              <a:rPr lang="en-US"/>
              <a:t>Fare clic per modificare gli stili del testo dello schema</a:t>
            </a:r>
          </a:p>
        </p:txBody>
      </p:sp>
      <p:sp>
        <p:nvSpPr>
          <p:cNvPr id="6" name="Segnaposto contenuto 5"/>
          <p:cNvSpPr>
            <a:spLocks noGrp="1"/>
          </p:cNvSpPr>
          <p:nvPr>
            <p:ph sz="quarter" idx="4"/>
          </p:nvPr>
        </p:nvSpPr>
        <p:spPr>
          <a:xfrm>
            <a:off x="4645224" y="2175272"/>
            <a:ext cx="4041577" cy="395049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extLst>
      <p:ext uri="{BB962C8B-B14F-4D97-AF65-F5344CB8AC3E}">
        <p14:creationId xmlns:p14="http://schemas.microsoft.com/office/powerpoint/2010/main" val="39881885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stile</a:t>
            </a:r>
            <a:endParaRPr lang="it-IT"/>
          </a:p>
        </p:txBody>
      </p:sp>
    </p:spTree>
    <p:extLst>
      <p:ext uri="{BB962C8B-B14F-4D97-AF65-F5344CB8AC3E}">
        <p14:creationId xmlns:p14="http://schemas.microsoft.com/office/powerpoint/2010/main" val="34973025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051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2654"/>
            <a:ext cx="3008412" cy="1162050"/>
          </a:xfrm>
        </p:spPr>
        <p:txBody>
          <a:bodyPr/>
          <a:lstStyle>
            <a:lvl1pPr algn="l">
              <a:defRPr sz="1300" b="1"/>
            </a:lvl1pPr>
          </a:lstStyle>
          <a:p>
            <a:r>
              <a:rPr lang="en-US"/>
              <a:t>Fare clic per modificare stile</a:t>
            </a:r>
            <a:endParaRPr lang="it-IT"/>
          </a:p>
        </p:txBody>
      </p:sp>
      <p:sp>
        <p:nvSpPr>
          <p:cNvPr id="3" name="Segnaposto contenuto 2"/>
          <p:cNvSpPr>
            <a:spLocks noGrp="1"/>
          </p:cNvSpPr>
          <p:nvPr>
            <p:ph idx="1"/>
          </p:nvPr>
        </p:nvSpPr>
        <p:spPr>
          <a:xfrm>
            <a:off x="3575448" y="272654"/>
            <a:ext cx="5111353" cy="5853113"/>
          </a:xfrm>
        </p:spPr>
        <p:txBody>
          <a:bodyPr/>
          <a:lstStyle>
            <a:lvl1pPr>
              <a:defRPr sz="21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4704"/>
            <a:ext cx="3008412" cy="4691063"/>
          </a:xfrm>
        </p:spPr>
        <p:txBody>
          <a:bodyPr/>
          <a:lstStyle>
            <a:lvl1pPr marL="0" indent="0">
              <a:buNone/>
              <a:defRPr sz="900"/>
            </a:lvl1pPr>
            <a:lvl2pPr marL="301752" indent="0">
              <a:buNone/>
              <a:defRPr sz="800"/>
            </a:lvl2pPr>
            <a:lvl3pPr marL="603504" indent="0">
              <a:buNone/>
              <a:defRPr sz="700"/>
            </a:lvl3pPr>
            <a:lvl4pPr marL="905256" indent="0">
              <a:buNone/>
              <a:defRPr sz="600"/>
            </a:lvl4pPr>
            <a:lvl5pPr marL="1207008" indent="0">
              <a:buNone/>
              <a:defRPr sz="600"/>
            </a:lvl5pPr>
            <a:lvl6pPr marL="1508760" indent="0">
              <a:buNone/>
              <a:defRPr sz="600"/>
            </a:lvl6pPr>
            <a:lvl7pPr marL="1810512" indent="0">
              <a:buNone/>
              <a:defRPr sz="600"/>
            </a:lvl7pPr>
            <a:lvl8pPr marL="2112264" indent="0">
              <a:buNone/>
              <a:defRPr sz="600"/>
            </a:lvl8pPr>
            <a:lvl9pPr marL="2414016" indent="0">
              <a:buNone/>
              <a:defRPr sz="600"/>
            </a:lvl9pPr>
          </a:lstStyle>
          <a:p>
            <a:pPr lvl="0"/>
            <a:r>
              <a:rPr lang="en-US"/>
              <a:t>Fare clic per modificare gli stili del testo dello schema</a:t>
            </a:r>
          </a:p>
        </p:txBody>
      </p:sp>
    </p:spTree>
    <p:extLst>
      <p:ext uri="{BB962C8B-B14F-4D97-AF65-F5344CB8AC3E}">
        <p14:creationId xmlns:p14="http://schemas.microsoft.com/office/powerpoint/2010/main" val="38404595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89" y="4800600"/>
            <a:ext cx="5486400" cy="566738"/>
          </a:xfrm>
        </p:spPr>
        <p:txBody>
          <a:bodyPr/>
          <a:lstStyle>
            <a:lvl1pPr algn="l">
              <a:defRPr sz="1300" b="1"/>
            </a:lvl1pPr>
          </a:lstStyle>
          <a:p>
            <a:r>
              <a:rPr lang="en-US"/>
              <a:t>Fare clic per modificare stile</a:t>
            </a:r>
            <a:endParaRPr lang="it-IT"/>
          </a:p>
        </p:txBody>
      </p:sp>
      <p:sp>
        <p:nvSpPr>
          <p:cNvPr id="3" name="Segnaposto immagine 2"/>
          <p:cNvSpPr>
            <a:spLocks noGrp="1"/>
          </p:cNvSpPr>
          <p:nvPr>
            <p:ph type="pic" idx="1"/>
          </p:nvPr>
        </p:nvSpPr>
        <p:spPr>
          <a:xfrm>
            <a:off x="1792189" y="613172"/>
            <a:ext cx="5486400" cy="4114800"/>
          </a:xfrm>
        </p:spPr>
        <p:txBody>
          <a:bodyPr/>
          <a:lstStyle>
            <a:lvl1pPr marL="0" indent="0">
              <a:buNone/>
              <a:defRPr sz="2100"/>
            </a:lvl1pPr>
            <a:lvl2pPr marL="301752" indent="0">
              <a:buNone/>
              <a:defRPr sz="1800"/>
            </a:lvl2pPr>
            <a:lvl3pPr marL="603504" indent="0">
              <a:buNone/>
              <a:defRPr sz="1600"/>
            </a:lvl3pPr>
            <a:lvl4pPr marL="905256" indent="0">
              <a:buNone/>
              <a:defRPr sz="1300"/>
            </a:lvl4pPr>
            <a:lvl5pPr marL="1207008" indent="0">
              <a:buNone/>
              <a:defRPr sz="1300"/>
            </a:lvl5pPr>
            <a:lvl6pPr marL="1508760" indent="0">
              <a:buNone/>
              <a:defRPr sz="1300"/>
            </a:lvl6pPr>
            <a:lvl7pPr marL="1810512" indent="0">
              <a:buNone/>
              <a:defRPr sz="1300"/>
            </a:lvl7pPr>
            <a:lvl8pPr marL="2112264" indent="0">
              <a:buNone/>
              <a:defRPr sz="1300"/>
            </a:lvl8pPr>
            <a:lvl9pPr marL="2414016" indent="0">
              <a:buNone/>
              <a:defRPr sz="1300"/>
            </a:lvl9pPr>
          </a:lstStyle>
          <a:p>
            <a:pPr lvl="0"/>
            <a:endParaRPr lang="it-IT" noProof="0">
              <a:sym typeface="Gill Sans" charset="0"/>
            </a:endParaRPr>
          </a:p>
        </p:txBody>
      </p:sp>
      <p:sp>
        <p:nvSpPr>
          <p:cNvPr id="4" name="Segnaposto testo 3"/>
          <p:cNvSpPr>
            <a:spLocks noGrp="1"/>
          </p:cNvSpPr>
          <p:nvPr>
            <p:ph type="body" sz="half" idx="2"/>
          </p:nvPr>
        </p:nvSpPr>
        <p:spPr>
          <a:xfrm>
            <a:off x="1792189" y="5367338"/>
            <a:ext cx="5486400" cy="804863"/>
          </a:xfrm>
        </p:spPr>
        <p:txBody>
          <a:bodyPr/>
          <a:lstStyle>
            <a:lvl1pPr marL="0" indent="0">
              <a:buNone/>
              <a:defRPr sz="900"/>
            </a:lvl1pPr>
            <a:lvl2pPr marL="301752" indent="0">
              <a:buNone/>
              <a:defRPr sz="800"/>
            </a:lvl2pPr>
            <a:lvl3pPr marL="603504" indent="0">
              <a:buNone/>
              <a:defRPr sz="700"/>
            </a:lvl3pPr>
            <a:lvl4pPr marL="905256" indent="0">
              <a:buNone/>
              <a:defRPr sz="600"/>
            </a:lvl4pPr>
            <a:lvl5pPr marL="1207008" indent="0">
              <a:buNone/>
              <a:defRPr sz="600"/>
            </a:lvl5pPr>
            <a:lvl6pPr marL="1508760" indent="0">
              <a:buNone/>
              <a:defRPr sz="600"/>
            </a:lvl6pPr>
            <a:lvl7pPr marL="1810512" indent="0">
              <a:buNone/>
              <a:defRPr sz="600"/>
            </a:lvl7pPr>
            <a:lvl8pPr marL="2112264" indent="0">
              <a:buNone/>
              <a:defRPr sz="600"/>
            </a:lvl8pPr>
            <a:lvl9pPr marL="2414016" indent="0">
              <a:buNone/>
              <a:defRPr sz="600"/>
            </a:lvl9pPr>
          </a:lstStyle>
          <a:p>
            <a:pPr lvl="0"/>
            <a:r>
              <a:rPr lang="en-US"/>
              <a:t>Fare clic per modificare gli stili del testo dello schema</a:t>
            </a:r>
          </a:p>
        </p:txBody>
      </p:sp>
    </p:spTree>
    <p:extLst>
      <p:ext uri="{BB962C8B-B14F-4D97-AF65-F5344CB8AC3E}">
        <p14:creationId xmlns:p14="http://schemas.microsoft.com/office/powerpoint/2010/main" val="3435897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0631" y="1152526"/>
            <a:ext cx="7835412" cy="231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3528" tIns="33528" rIns="33528" bIns="33528" numCol="1" anchor="b" anchorCtr="0" compatLnSpc="1">
            <a:prstTxWarp prst="textNoShape">
              <a:avLst/>
            </a:prstTxWarp>
          </a:bodyPr>
          <a:lstStyle/>
          <a:p>
            <a:pPr lvl="0"/>
            <a:r>
              <a:rPr lang="en-US">
                <a:sym typeface="Gill Sans" charset="0"/>
              </a:rPr>
              <a:t>Click to edit Master title style</a:t>
            </a:r>
          </a:p>
        </p:txBody>
      </p:sp>
      <p:sp>
        <p:nvSpPr>
          <p:cNvPr id="1027" name="Rectangle 2"/>
          <p:cNvSpPr>
            <a:spLocks noGrp="1" noChangeArrowheads="1"/>
          </p:cNvSpPr>
          <p:nvPr>
            <p:ph type="body" idx="1"/>
          </p:nvPr>
        </p:nvSpPr>
        <p:spPr bwMode="auto">
          <a:xfrm>
            <a:off x="650631" y="3533775"/>
            <a:ext cx="7835412"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3528" tIns="33528" rIns="33528" bIns="33528"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p:titleStyle>
    <p:bodyStyle>
      <a:lvl1pPr marL="342900" indent="-342900" algn="ctr" rtl="0" eaLnBrk="0" fontAlgn="base" hangingPunct="0">
        <a:spcBef>
          <a:spcPct val="0"/>
        </a:spcBef>
        <a:spcAft>
          <a:spcPct val="0"/>
        </a:spcAft>
        <a:defRPr sz="21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1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1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1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100">
          <a:solidFill>
            <a:schemeClr val="tx1"/>
          </a:solidFill>
          <a:latin typeface="+mn-lt"/>
          <a:ea typeface="+mn-ea"/>
          <a:cs typeface="+mn-cs"/>
          <a:sym typeface="Gill Sans" charset="0"/>
        </a:defRPr>
      </a:lvl5pPr>
      <a:lvl6pPr marL="301752" algn="ctr" rtl="0" fontAlgn="base">
        <a:spcBef>
          <a:spcPct val="0"/>
        </a:spcBef>
        <a:spcAft>
          <a:spcPct val="0"/>
        </a:spcAft>
        <a:defRPr sz="2100">
          <a:solidFill>
            <a:schemeClr val="tx1"/>
          </a:solidFill>
          <a:latin typeface="+mn-lt"/>
          <a:ea typeface="+mn-ea"/>
          <a:cs typeface="+mn-cs"/>
          <a:sym typeface="Gill Sans" charset="0"/>
        </a:defRPr>
      </a:lvl6pPr>
      <a:lvl7pPr marL="603504" algn="ctr" rtl="0" fontAlgn="base">
        <a:spcBef>
          <a:spcPct val="0"/>
        </a:spcBef>
        <a:spcAft>
          <a:spcPct val="0"/>
        </a:spcAft>
        <a:defRPr sz="2100">
          <a:solidFill>
            <a:schemeClr val="tx1"/>
          </a:solidFill>
          <a:latin typeface="+mn-lt"/>
          <a:ea typeface="+mn-ea"/>
          <a:cs typeface="+mn-cs"/>
          <a:sym typeface="Gill Sans" charset="0"/>
        </a:defRPr>
      </a:lvl7pPr>
      <a:lvl8pPr marL="905256" algn="ctr" rtl="0" fontAlgn="base">
        <a:spcBef>
          <a:spcPct val="0"/>
        </a:spcBef>
        <a:spcAft>
          <a:spcPct val="0"/>
        </a:spcAft>
        <a:defRPr sz="2100">
          <a:solidFill>
            <a:schemeClr val="tx1"/>
          </a:solidFill>
          <a:latin typeface="+mn-lt"/>
          <a:ea typeface="+mn-ea"/>
          <a:cs typeface="+mn-cs"/>
          <a:sym typeface="Gill Sans" charset="0"/>
        </a:defRPr>
      </a:lvl8pPr>
      <a:lvl9pPr marL="1207008" algn="ctr" rtl="0" fontAlgn="base">
        <a:spcBef>
          <a:spcPct val="0"/>
        </a:spcBef>
        <a:spcAft>
          <a:spcPct val="0"/>
        </a:spcAft>
        <a:defRPr sz="2100">
          <a:solidFill>
            <a:schemeClr val="tx1"/>
          </a:solidFill>
          <a:latin typeface="+mn-lt"/>
          <a:ea typeface="+mn-ea"/>
          <a:cs typeface="+mn-cs"/>
          <a:sym typeface="Gill Sans" charset="0"/>
        </a:defRPr>
      </a:lvl9pPr>
    </p:bodyStyle>
    <p:otherStyle>
      <a:defPPr>
        <a:defRPr lang="it-IT"/>
      </a:defPPr>
      <a:lvl1pPr marL="0" algn="l" defTabSz="301752" rtl="0" eaLnBrk="1" latinLnBrk="0" hangingPunct="1">
        <a:defRPr sz="1200" kern="1200">
          <a:solidFill>
            <a:schemeClr val="tx1"/>
          </a:solidFill>
          <a:latin typeface="+mn-lt"/>
          <a:ea typeface="+mn-ea"/>
          <a:cs typeface="+mn-cs"/>
        </a:defRPr>
      </a:lvl1pPr>
      <a:lvl2pPr marL="301752" algn="l" defTabSz="301752" rtl="0" eaLnBrk="1" latinLnBrk="0" hangingPunct="1">
        <a:defRPr sz="1200" kern="1200">
          <a:solidFill>
            <a:schemeClr val="tx1"/>
          </a:solidFill>
          <a:latin typeface="+mn-lt"/>
          <a:ea typeface="+mn-ea"/>
          <a:cs typeface="+mn-cs"/>
        </a:defRPr>
      </a:lvl2pPr>
      <a:lvl3pPr marL="603504" algn="l" defTabSz="301752" rtl="0" eaLnBrk="1" latinLnBrk="0" hangingPunct="1">
        <a:defRPr sz="1200" kern="1200">
          <a:solidFill>
            <a:schemeClr val="tx1"/>
          </a:solidFill>
          <a:latin typeface="+mn-lt"/>
          <a:ea typeface="+mn-ea"/>
          <a:cs typeface="+mn-cs"/>
        </a:defRPr>
      </a:lvl3pPr>
      <a:lvl4pPr marL="905256" algn="l" defTabSz="301752" rtl="0" eaLnBrk="1" latinLnBrk="0" hangingPunct="1">
        <a:defRPr sz="1200" kern="1200">
          <a:solidFill>
            <a:schemeClr val="tx1"/>
          </a:solidFill>
          <a:latin typeface="+mn-lt"/>
          <a:ea typeface="+mn-ea"/>
          <a:cs typeface="+mn-cs"/>
        </a:defRPr>
      </a:lvl4pPr>
      <a:lvl5pPr marL="1207008" algn="l" defTabSz="301752" rtl="0" eaLnBrk="1" latinLnBrk="0" hangingPunct="1">
        <a:defRPr sz="1200" kern="1200">
          <a:solidFill>
            <a:schemeClr val="tx1"/>
          </a:solidFill>
          <a:latin typeface="+mn-lt"/>
          <a:ea typeface="+mn-ea"/>
          <a:cs typeface="+mn-cs"/>
        </a:defRPr>
      </a:lvl5pPr>
      <a:lvl6pPr marL="1508760" algn="l" defTabSz="301752" rtl="0" eaLnBrk="1" latinLnBrk="0" hangingPunct="1">
        <a:defRPr sz="1200" kern="1200">
          <a:solidFill>
            <a:schemeClr val="tx1"/>
          </a:solidFill>
          <a:latin typeface="+mn-lt"/>
          <a:ea typeface="+mn-ea"/>
          <a:cs typeface="+mn-cs"/>
        </a:defRPr>
      </a:lvl6pPr>
      <a:lvl7pPr marL="1810512" algn="l" defTabSz="301752" rtl="0" eaLnBrk="1" latinLnBrk="0" hangingPunct="1">
        <a:defRPr sz="1200" kern="1200">
          <a:solidFill>
            <a:schemeClr val="tx1"/>
          </a:solidFill>
          <a:latin typeface="+mn-lt"/>
          <a:ea typeface="+mn-ea"/>
          <a:cs typeface="+mn-cs"/>
        </a:defRPr>
      </a:lvl7pPr>
      <a:lvl8pPr marL="2112264" algn="l" defTabSz="301752" rtl="0" eaLnBrk="1" latinLnBrk="0" hangingPunct="1">
        <a:defRPr sz="1200" kern="1200">
          <a:solidFill>
            <a:schemeClr val="tx1"/>
          </a:solidFill>
          <a:latin typeface="+mn-lt"/>
          <a:ea typeface="+mn-ea"/>
          <a:cs typeface="+mn-cs"/>
        </a:defRPr>
      </a:lvl8pPr>
      <a:lvl9pPr marL="2414016" algn="l" defTabSz="30175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chandra.harvard.edu/photo/2008/cra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tif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7E228355-20DB-C54E-9A6F-876FCBADB3C8}"/>
              </a:ext>
            </a:extLst>
          </p:cNvPr>
          <p:cNvSpPr txBox="1">
            <a:spLocks noChangeArrowheads="1"/>
          </p:cNvSpPr>
          <p:nvPr/>
        </p:nvSpPr>
        <p:spPr bwMode="auto">
          <a:xfrm>
            <a:off x="2700338" y="1763093"/>
            <a:ext cx="3494087"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3200" i="1" dirty="0">
                <a:latin typeface="Geneva" charset="0"/>
                <a:cs typeface="Geneva" charset="0"/>
              </a:rPr>
              <a:t>Universo in fiore</a:t>
            </a:r>
          </a:p>
        </p:txBody>
      </p:sp>
      <p:sp>
        <p:nvSpPr>
          <p:cNvPr id="6" name="Text Box 11">
            <a:extLst>
              <a:ext uri="{FF2B5EF4-FFF2-40B4-BE49-F238E27FC236}">
                <a16:creationId xmlns:a16="http://schemas.microsoft.com/office/drawing/2014/main" id="{62581065-D153-9F49-8C99-CC2433823C87}"/>
              </a:ext>
            </a:extLst>
          </p:cNvPr>
          <p:cNvSpPr txBox="1">
            <a:spLocks noChangeArrowheads="1"/>
          </p:cNvSpPr>
          <p:nvPr/>
        </p:nvSpPr>
        <p:spPr bwMode="auto">
          <a:xfrm>
            <a:off x="8102600" y="6092825"/>
            <a:ext cx="94128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it-IT" sz="1100" dirty="0">
                <a:latin typeface="Verdana" charset="0"/>
                <a:cs typeface="Calibri" charset="0"/>
              </a:rPr>
              <a:t>27/3/2019</a:t>
            </a:r>
          </a:p>
        </p:txBody>
      </p:sp>
      <p:sp>
        <p:nvSpPr>
          <p:cNvPr id="7" name="Text Box 41">
            <a:extLst>
              <a:ext uri="{FF2B5EF4-FFF2-40B4-BE49-F238E27FC236}">
                <a16:creationId xmlns:a16="http://schemas.microsoft.com/office/drawing/2014/main" id="{571FCD34-216C-E640-94B5-FEDA52E2E3E5}"/>
              </a:ext>
            </a:extLst>
          </p:cNvPr>
          <p:cNvSpPr txBox="1">
            <a:spLocks noChangeArrowheads="1"/>
          </p:cNvSpPr>
          <p:nvPr/>
        </p:nvSpPr>
        <p:spPr bwMode="auto">
          <a:xfrm>
            <a:off x="458683" y="3235235"/>
            <a:ext cx="8585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r>
              <a:rPr lang="it-IT" sz="3600" dirty="0">
                <a:solidFill>
                  <a:srgbClr val="F4EFAA"/>
                </a:solidFill>
                <a:latin typeface="Verdana" pitchFamily="34" charset="0"/>
                <a:cs typeface="Calibri" pitchFamily="34" charset="0"/>
              </a:rPr>
              <a:t>p</a:t>
            </a:r>
            <a:r>
              <a:rPr lang="it-IT" sz="3600" dirty="0">
                <a:solidFill>
                  <a:srgbClr val="F4EFAA"/>
                </a:solidFill>
                <a:latin typeface="Verdana" pitchFamily="34" charset="0"/>
                <a:ea typeface="+mn-ea"/>
                <a:cs typeface="Calibri" pitchFamily="34" charset="0"/>
              </a:rPr>
              <a:t>roposte di osservazione : </a:t>
            </a:r>
          </a:p>
          <a:p>
            <a:pPr algn="ctr" eaLnBrk="1" hangingPunct="1">
              <a:defRPr/>
            </a:pPr>
            <a:r>
              <a:rPr lang="it-IT" sz="3600" dirty="0">
                <a:solidFill>
                  <a:srgbClr val="F4EFAA"/>
                </a:solidFill>
                <a:latin typeface="Verdana" pitchFamily="34" charset="0"/>
                <a:cs typeface="Calibri" pitchFamily="34" charset="0"/>
              </a:rPr>
              <a:t>organizzazione e procedimenti</a:t>
            </a:r>
            <a:endParaRPr lang="it-IT" sz="3600" dirty="0">
              <a:solidFill>
                <a:srgbClr val="F4EFAA"/>
              </a:solidFill>
              <a:latin typeface="Verdana" pitchFamily="34" charset="0"/>
              <a:ea typeface="+mn-ea"/>
              <a:cs typeface="Calibri" pitchFamily="34" charset="0"/>
            </a:endParaRPr>
          </a:p>
        </p:txBody>
      </p:sp>
      <p:sp>
        <p:nvSpPr>
          <p:cNvPr id="8" name="Text Box 42">
            <a:extLst>
              <a:ext uri="{FF2B5EF4-FFF2-40B4-BE49-F238E27FC236}">
                <a16:creationId xmlns:a16="http://schemas.microsoft.com/office/drawing/2014/main" id="{D3045648-758F-9741-9A5A-E86A7126C55B}"/>
              </a:ext>
            </a:extLst>
          </p:cNvPr>
          <p:cNvSpPr txBox="1">
            <a:spLocks noChangeArrowheads="1"/>
          </p:cNvSpPr>
          <p:nvPr/>
        </p:nvSpPr>
        <p:spPr bwMode="auto">
          <a:xfrm>
            <a:off x="250825" y="5732463"/>
            <a:ext cx="3808413"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lnSpc>
                <a:spcPts val="1280"/>
              </a:lnSpc>
              <a:defRPr/>
            </a:pPr>
            <a:r>
              <a:rPr lang="it-IT" sz="1400" i="1" dirty="0">
                <a:latin typeface="Verdana" charset="0"/>
                <a:cs typeface="Calibri" charset="0"/>
              </a:rPr>
              <a:t>Ginevra Trinchieri</a:t>
            </a:r>
          </a:p>
          <a:p>
            <a:pPr eaLnBrk="1" hangingPunct="1">
              <a:lnSpc>
                <a:spcPts val="1280"/>
              </a:lnSpc>
              <a:defRPr/>
            </a:pPr>
            <a:endParaRPr lang="it-IT" sz="1400" dirty="0">
              <a:latin typeface="Verdana" charset="0"/>
              <a:cs typeface="Calibri" charset="0"/>
            </a:endParaRPr>
          </a:p>
          <a:p>
            <a:pPr eaLnBrk="1" hangingPunct="1">
              <a:lnSpc>
                <a:spcPts val="1280"/>
              </a:lnSpc>
              <a:defRPr/>
            </a:pPr>
            <a:r>
              <a:rPr lang="it-IT" sz="1400" dirty="0" err="1">
                <a:latin typeface="Verdana" charset="0"/>
                <a:cs typeface="Calibri" charset="0"/>
              </a:rPr>
              <a:t>ginevra.trinchieri@inaf.it</a:t>
            </a:r>
            <a:endParaRPr lang="it-IT" sz="1400" dirty="0">
              <a:latin typeface="Verdana" charset="0"/>
              <a:cs typeface="Calibri" charset="0"/>
            </a:endParaRPr>
          </a:p>
          <a:p>
            <a:pPr eaLnBrk="1" hangingPunct="1">
              <a:lnSpc>
                <a:spcPts val="1280"/>
              </a:lnSpc>
              <a:defRPr/>
            </a:pPr>
            <a:r>
              <a:rPr lang="it-IT" sz="1400" dirty="0">
                <a:latin typeface="Verdana" charset="0"/>
                <a:cs typeface="Calibri" charset="0"/>
              </a:rPr>
              <a:t> </a:t>
            </a:r>
          </a:p>
          <a:p>
            <a:pPr eaLnBrk="1" hangingPunct="1">
              <a:lnSpc>
                <a:spcPts val="1280"/>
              </a:lnSpc>
              <a:defRPr/>
            </a:pPr>
            <a:r>
              <a:rPr lang="it-IT" sz="1400" dirty="0">
                <a:latin typeface="Verdana" charset="0"/>
                <a:cs typeface="Calibri" charset="0"/>
              </a:rPr>
              <a:t>INAF-Osservatorio Astronomico di Brera</a:t>
            </a:r>
          </a:p>
        </p:txBody>
      </p:sp>
      <p:sp>
        <p:nvSpPr>
          <p:cNvPr id="9" name="Text Box 8">
            <a:extLst>
              <a:ext uri="{FF2B5EF4-FFF2-40B4-BE49-F238E27FC236}">
                <a16:creationId xmlns:a16="http://schemas.microsoft.com/office/drawing/2014/main" id="{35C809E5-C80E-BA44-8739-5AE71E27C92B}"/>
              </a:ext>
            </a:extLst>
          </p:cNvPr>
          <p:cNvSpPr txBox="1">
            <a:spLocks noChangeArrowheads="1"/>
          </p:cNvSpPr>
          <p:nvPr/>
        </p:nvSpPr>
        <p:spPr bwMode="auto">
          <a:xfrm>
            <a:off x="2411413" y="188913"/>
            <a:ext cx="42481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it-IT" sz="1600" b="1">
                <a:solidFill>
                  <a:schemeClr val="tx2"/>
                </a:solidFill>
                <a:latin typeface="Verdana" charset="0"/>
              </a:rPr>
              <a:t>Istituto Nazionale di Astrofisica</a:t>
            </a:r>
          </a:p>
        </p:txBody>
      </p:sp>
      <p:sp>
        <p:nvSpPr>
          <p:cNvPr id="10" name="Rettangolo 3">
            <a:extLst>
              <a:ext uri="{FF2B5EF4-FFF2-40B4-BE49-F238E27FC236}">
                <a16:creationId xmlns:a16="http://schemas.microsoft.com/office/drawing/2014/main" id="{832A2865-303D-AA4E-9E7D-AA0871238214}"/>
              </a:ext>
            </a:extLst>
          </p:cNvPr>
          <p:cNvSpPr/>
          <p:nvPr/>
        </p:nvSpPr>
        <p:spPr>
          <a:xfrm>
            <a:off x="0" y="0"/>
            <a:ext cx="9144000" cy="1651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Rettangolo 17">
            <a:extLst>
              <a:ext uri="{FF2B5EF4-FFF2-40B4-BE49-F238E27FC236}">
                <a16:creationId xmlns:a16="http://schemas.microsoft.com/office/drawing/2014/main" id="{08473569-C3CF-B843-8CD4-17D3E7276FB2}"/>
              </a:ext>
            </a:extLst>
          </p:cNvPr>
          <p:cNvSpPr/>
          <p:nvPr/>
        </p:nvSpPr>
        <p:spPr>
          <a:xfrm>
            <a:off x="0" y="1412875"/>
            <a:ext cx="9144000" cy="1651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2" name="Immagine 2">
            <a:extLst>
              <a:ext uri="{FF2B5EF4-FFF2-40B4-BE49-F238E27FC236}">
                <a16:creationId xmlns:a16="http://schemas.microsoft.com/office/drawing/2014/main" id="{F93E89FB-AB6B-D44E-A40A-66D41A8B24F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65100"/>
            <a:ext cx="914400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237117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descr="Immagine correlata">
            <a:extLst>
              <a:ext uri="{FF2B5EF4-FFF2-40B4-BE49-F238E27FC236}">
                <a16:creationId xmlns:a16="http://schemas.microsoft.com/office/drawing/2014/main" id="{429F5F71-045F-E34D-83DA-E894207E79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3229" y="3741021"/>
            <a:ext cx="2184258" cy="200349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rab Nebula">
            <a:hlinkClick r:id="rId4"/>
            <a:extLst>
              <a:ext uri="{FF2B5EF4-FFF2-40B4-BE49-F238E27FC236}">
                <a16:creationId xmlns:a16="http://schemas.microsoft.com/office/drawing/2014/main" id="{C63E26FE-D542-F943-A559-5045B07D1F0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14197" y="1958172"/>
            <a:ext cx="3618064" cy="174700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CBAD52B-4B41-FD4D-85EF-A27DC878D594}"/>
              </a:ext>
            </a:extLst>
          </p:cNvPr>
          <p:cNvSpPr txBox="1">
            <a:spLocks/>
          </p:cNvSpPr>
          <p:nvPr/>
        </p:nvSpPr>
        <p:spPr>
          <a:xfrm>
            <a:off x="-5119" y="-313200"/>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Il </a:t>
            </a:r>
            <a:r>
              <a:rPr lang="en-US" sz="40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telescopio</a:t>
            </a: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Chandra</a:t>
            </a: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Rectangle 9">
            <a:extLst>
              <a:ext uri="{FF2B5EF4-FFF2-40B4-BE49-F238E27FC236}">
                <a16:creationId xmlns:a16="http://schemas.microsoft.com/office/drawing/2014/main" id="{C582E4AB-BA5B-C64D-925A-61125C2CD4E0}"/>
              </a:ext>
            </a:extLst>
          </p:cNvPr>
          <p:cNvSpPr/>
          <p:nvPr/>
        </p:nvSpPr>
        <p:spPr>
          <a:xfrm rot="5400000" flipH="1">
            <a:off x="4497636" y="-337423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pic>
        <p:nvPicPr>
          <p:cNvPr id="13318" name="Picture 6" descr="Risultati immagini per chandra telescopio a raggi X">
            <a:extLst>
              <a:ext uri="{FF2B5EF4-FFF2-40B4-BE49-F238E27FC236}">
                <a16:creationId xmlns:a16="http://schemas.microsoft.com/office/drawing/2014/main" id="{577590F5-FC75-2744-B6E1-7D808C5F80A0}"/>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9217259">
            <a:off x="6743293" y="585317"/>
            <a:ext cx="2418391" cy="10919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FB49A7F-D87D-E948-84CC-7657CD9FBF92}"/>
              </a:ext>
            </a:extLst>
          </p:cNvPr>
          <p:cNvSpPr/>
          <p:nvPr/>
        </p:nvSpPr>
        <p:spPr>
          <a:xfrm>
            <a:off x="74144" y="1437673"/>
            <a:ext cx="7043629" cy="5632311"/>
          </a:xfrm>
          <a:prstGeom prst="rect">
            <a:avLst/>
          </a:prstGeom>
        </p:spPr>
        <p:txBody>
          <a:bodyPr wrap="square">
            <a:spAutoFit/>
          </a:bodyPr>
          <a:lstStyle/>
          <a:p>
            <a:r>
              <a:rPr lang="it-IT" sz="2400" dirty="0"/>
              <a:t>Satellite per lo studio dell’emissione nella banda X – </a:t>
            </a:r>
            <a:br>
              <a:rPr lang="it-IT" sz="2400" dirty="0"/>
            </a:br>
            <a:r>
              <a:rPr lang="it-IT" sz="2400" dirty="0"/>
              <a:t>alta energia, fenomeni molto energetici.</a:t>
            </a:r>
          </a:p>
          <a:p>
            <a:endParaRPr lang="it-IT" sz="2400" dirty="0"/>
          </a:p>
          <a:p>
            <a:r>
              <a:rPr lang="it-IT" sz="2400" dirty="0"/>
              <a:t>Alto potere risolutivo : </a:t>
            </a:r>
            <a:br>
              <a:rPr lang="it-IT" sz="2400" dirty="0"/>
            </a:br>
            <a:r>
              <a:rPr lang="it-IT" sz="2400" dirty="0"/>
              <a:t>equivalente a leggere un segnale di stop a ~20 km </a:t>
            </a:r>
          </a:p>
          <a:p>
            <a:endParaRPr lang="it-IT" sz="2400" dirty="0"/>
          </a:p>
          <a:p>
            <a:endParaRPr lang="it-IT" dirty="0"/>
          </a:p>
          <a:p>
            <a:r>
              <a:rPr lang="it-IT" dirty="0"/>
              <a:t>Strumenti per immagini :</a:t>
            </a:r>
          </a:p>
          <a:p>
            <a:r>
              <a:rPr lang="it-IT" dirty="0"/>
              <a:t>Advanced </a:t>
            </a:r>
            <a:r>
              <a:rPr lang="it-IT" dirty="0" err="1"/>
              <a:t>Charged</a:t>
            </a:r>
            <a:r>
              <a:rPr lang="it-IT" dirty="0"/>
              <a:t> </a:t>
            </a:r>
            <a:r>
              <a:rPr lang="it-IT" dirty="0" err="1"/>
              <a:t>Couple</a:t>
            </a:r>
            <a:r>
              <a:rPr lang="it-IT" dirty="0"/>
              <a:t> </a:t>
            </a:r>
            <a:r>
              <a:rPr lang="it-IT" dirty="0" err="1"/>
              <a:t>Imaging</a:t>
            </a:r>
            <a:r>
              <a:rPr lang="it-IT" dirty="0"/>
              <a:t> </a:t>
            </a:r>
            <a:r>
              <a:rPr lang="it-IT" dirty="0" err="1"/>
              <a:t>Spectrometer</a:t>
            </a:r>
            <a:r>
              <a:rPr lang="it-IT" dirty="0"/>
              <a:t> (ACIS) </a:t>
            </a:r>
            <a:br>
              <a:rPr lang="it-IT" dirty="0"/>
            </a:br>
            <a:r>
              <a:rPr lang="it-IT" dirty="0"/>
              <a:t>High </a:t>
            </a:r>
            <a:r>
              <a:rPr lang="it-IT" dirty="0" err="1"/>
              <a:t>Resolution</a:t>
            </a:r>
            <a:r>
              <a:rPr lang="it-IT" dirty="0"/>
              <a:t> Camera (HRC)</a:t>
            </a:r>
          </a:p>
          <a:p>
            <a:endParaRPr lang="it-IT" dirty="0"/>
          </a:p>
          <a:p>
            <a:r>
              <a:rPr lang="it-IT" dirty="0"/>
              <a:t>Strumenti per spettroscopia :</a:t>
            </a:r>
          </a:p>
          <a:p>
            <a:r>
              <a:rPr lang="it-IT" dirty="0" err="1"/>
              <a:t>Low</a:t>
            </a:r>
            <a:r>
              <a:rPr lang="it-IT" dirty="0"/>
              <a:t> Energy </a:t>
            </a:r>
            <a:r>
              <a:rPr lang="it-IT" dirty="0" err="1"/>
              <a:t>Transmission</a:t>
            </a:r>
            <a:r>
              <a:rPr lang="it-IT" dirty="0"/>
              <a:t> </a:t>
            </a:r>
            <a:r>
              <a:rPr lang="it-IT" dirty="0" err="1"/>
              <a:t>Grating</a:t>
            </a:r>
            <a:r>
              <a:rPr lang="it-IT" dirty="0"/>
              <a:t> (LETG)</a:t>
            </a:r>
          </a:p>
          <a:p>
            <a:r>
              <a:rPr lang="it-IT" dirty="0"/>
              <a:t>High Energy </a:t>
            </a:r>
            <a:r>
              <a:rPr lang="it-IT" dirty="0" err="1"/>
              <a:t>Transmission</a:t>
            </a:r>
            <a:r>
              <a:rPr lang="it-IT" dirty="0"/>
              <a:t> </a:t>
            </a:r>
            <a:r>
              <a:rPr lang="it-IT" dirty="0" err="1"/>
              <a:t>Grating</a:t>
            </a:r>
            <a:r>
              <a:rPr lang="it-IT" dirty="0"/>
              <a:t> (HETG)</a:t>
            </a:r>
          </a:p>
          <a:p>
            <a:endParaRPr lang="it-IT" dirty="0"/>
          </a:p>
          <a:p>
            <a:endParaRPr lang="it-IT" dirty="0"/>
          </a:p>
          <a:p>
            <a:r>
              <a:rPr lang="it-IT" dirty="0"/>
              <a:t>Si può usare uno strumento alla volta</a:t>
            </a:r>
          </a:p>
          <a:p>
            <a:endParaRPr lang="it-IT" dirty="0"/>
          </a:p>
        </p:txBody>
      </p:sp>
      <p:pic>
        <p:nvPicPr>
          <p:cNvPr id="13324" name="Picture 12" descr="ÈFull 3.5È30 spectrum of X0614]091, background-and higher order subtracted, binned in 0.02 bins. Both positive and negative spectral A  A  orders have been summed. Wavelengths of the interstellar Ne K, Fe L, and O K edges have been indicated, as well as the wavelength of the narrow 1sÈ2p absorption line in atomic O. Location of known instrumental features (Au, Ir, Al, Cs, and I) has also been indicated. The weak feature at 25 could be caused A  by an N-shell resonance in Ir.  ">
            <a:extLst>
              <a:ext uri="{FF2B5EF4-FFF2-40B4-BE49-F238E27FC236}">
                <a16:creationId xmlns:a16="http://schemas.microsoft.com/office/drawing/2014/main" id="{5A58DAE7-09E7-4C45-B454-CEB55E3CBF8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70346" y="4943778"/>
            <a:ext cx="2947427" cy="1807616"/>
          </a:xfrm>
          <a:prstGeom prst="rect">
            <a:avLst/>
          </a:prstGeom>
          <a:solidFill>
            <a:schemeClr val="tx1"/>
          </a:solidFill>
        </p:spPr>
      </p:pic>
    </p:spTree>
    <p:extLst>
      <p:ext uri="{BB962C8B-B14F-4D97-AF65-F5344CB8AC3E}">
        <p14:creationId xmlns:p14="http://schemas.microsoft.com/office/powerpoint/2010/main" val="35755356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7625" y="237901"/>
            <a:ext cx="9144000" cy="156966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richiesta</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 di </a:t>
            </a:r>
            <a:r>
              <a:rPr lang="en-US"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osservazioni</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 con </a:t>
            </a:r>
            <a:r>
              <a:rPr lang="en-US"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il</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 satellite Chandra</a:t>
            </a:r>
          </a:p>
          <a:p>
            <a:pPr>
              <a:defRPr/>
            </a:pP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defRPr/>
            </a:pP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Form: </a:t>
            </a:r>
            <a:b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dirty="0"/>
              <a:t>Abstract, </a:t>
            </a:r>
            <a:r>
              <a:rPr lang="en-US" sz="2800" dirty="0" err="1"/>
              <a:t>specifiche</a:t>
            </a:r>
            <a:r>
              <a:rPr lang="en-US" sz="2800" dirty="0"/>
              <a:t> di </a:t>
            </a:r>
            <a:r>
              <a:rPr lang="en-US" sz="2800" dirty="0" err="1"/>
              <a:t>osservazione</a:t>
            </a:r>
            <a:endParaRPr lang="en-US" sz="2000" dirty="0"/>
          </a:p>
        </p:txBody>
      </p:sp>
      <p:pic>
        <p:nvPicPr>
          <p:cNvPr id="2" name="Picture 1" descr="Chandra_form_Page_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483" y="1255013"/>
            <a:ext cx="3792017" cy="5362471"/>
          </a:xfrm>
          <a:prstGeom prst="rect">
            <a:avLst/>
          </a:prstGeom>
        </p:spPr>
      </p:pic>
      <p:pic>
        <p:nvPicPr>
          <p:cNvPr id="3" name="Picture 2" descr="Chandra_form_Page_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39642" y="1861840"/>
            <a:ext cx="4849565" cy="1593246"/>
          </a:xfrm>
          <a:prstGeom prst="rect">
            <a:avLst/>
          </a:prstGeom>
        </p:spPr>
      </p:pic>
      <p:cxnSp>
        <p:nvCxnSpPr>
          <p:cNvPr id="12" name="Straight Arrow Connector 11"/>
          <p:cNvCxnSpPr/>
          <p:nvPr/>
        </p:nvCxnSpPr>
        <p:spPr>
          <a:xfrm>
            <a:off x="247625" y="1429792"/>
            <a:ext cx="288032" cy="432048"/>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7693" y="2687089"/>
            <a:ext cx="279648" cy="351656"/>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9309" y="4583220"/>
            <a:ext cx="288032" cy="432048"/>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71800" y="1772816"/>
            <a:ext cx="642123" cy="276999"/>
          </a:xfrm>
          <a:prstGeom prst="rect">
            <a:avLst/>
          </a:prstGeom>
          <a:noFill/>
        </p:spPr>
        <p:txBody>
          <a:bodyPr wrap="none" rtlCol="0">
            <a:spAutoFit/>
          </a:bodyPr>
          <a:lstStyle/>
          <a:p>
            <a:r>
              <a:rPr lang="en-US" sz="1200" dirty="0"/>
              <a:t>+ CO-I </a:t>
            </a:r>
          </a:p>
        </p:txBody>
      </p:sp>
      <p:cxnSp>
        <p:nvCxnSpPr>
          <p:cNvPr id="19" name="Straight Arrow Connector 18"/>
          <p:cNvCxnSpPr/>
          <p:nvPr/>
        </p:nvCxnSpPr>
        <p:spPr>
          <a:xfrm>
            <a:off x="318396" y="3325923"/>
            <a:ext cx="288032" cy="432048"/>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188796" y="2255041"/>
            <a:ext cx="288032" cy="432048"/>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10348" y="3455086"/>
            <a:ext cx="4778859" cy="2954655"/>
          </a:xfrm>
          <a:prstGeom prst="rect">
            <a:avLst/>
          </a:prstGeom>
          <a:noFill/>
        </p:spPr>
        <p:txBody>
          <a:bodyPr wrap="square" rtlCol="0">
            <a:spAutoFit/>
          </a:bodyPr>
          <a:lstStyle/>
          <a:p>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gIUSTIFICAZIONE</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Scientifica</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1800" dirty="0">
                <a:solidFill>
                  <a:srgbClr val="FFFFFF"/>
                </a:solidFill>
              </a:rPr>
              <a:t>[ 4 </a:t>
            </a:r>
            <a:r>
              <a:rPr lang="en-US" sz="1800" dirty="0" err="1">
                <a:solidFill>
                  <a:srgbClr val="FFFFFF"/>
                </a:solidFill>
              </a:rPr>
              <a:t>pagine</a:t>
            </a:r>
            <a:r>
              <a:rPr lang="en-US" sz="1800" dirty="0">
                <a:solidFill>
                  <a:srgbClr val="FFFFFF"/>
                </a:solidFill>
              </a:rPr>
              <a:t> </a:t>
            </a:r>
            <a:r>
              <a:rPr lang="en-US" sz="1800" dirty="0"/>
              <a:t>di </a:t>
            </a:r>
            <a:r>
              <a:rPr lang="en-US" sz="1800" dirty="0" err="1"/>
              <a:t>testo</a:t>
            </a:r>
            <a:r>
              <a:rPr lang="en-US" sz="1800" dirty="0"/>
              <a:t>  </a:t>
            </a:r>
            <a:r>
              <a:rPr lang="en-US" sz="1800" dirty="0" err="1"/>
              <a:t>incluse</a:t>
            </a:r>
            <a:r>
              <a:rPr lang="en-US" sz="1800" dirty="0"/>
              <a:t> event.  figure ]</a:t>
            </a:r>
            <a:endParaRPr lang="en-US" sz="2800" dirty="0"/>
          </a:p>
          <a:p>
            <a:pPr marL="342900" indent="-342900">
              <a:buFont typeface="Arial"/>
              <a:buChar char="•"/>
            </a:pPr>
            <a:r>
              <a:rPr lang="en-US" sz="2800" dirty="0" err="1"/>
              <a:t>contesto</a:t>
            </a:r>
            <a:endParaRPr lang="en-US" sz="2800" dirty="0"/>
          </a:p>
          <a:p>
            <a:pPr marL="342900" indent="-342900">
              <a:buFont typeface="Arial"/>
              <a:buChar char="•"/>
            </a:pPr>
            <a:r>
              <a:rPr lang="en-US" sz="2800" dirty="0" err="1"/>
              <a:t>obiettivi</a:t>
            </a:r>
            <a:r>
              <a:rPr lang="en-US" sz="2800" dirty="0"/>
              <a:t> </a:t>
            </a:r>
            <a:r>
              <a:rPr lang="en-US" sz="2800" dirty="0" err="1"/>
              <a:t>specifici</a:t>
            </a:r>
            <a:endParaRPr lang="en-US" sz="2800" dirty="0"/>
          </a:p>
          <a:p>
            <a:pPr marL="342900" indent="-342900">
              <a:buFont typeface="Arial"/>
              <a:buChar char="•"/>
            </a:pPr>
            <a:r>
              <a:rPr lang="en-US" sz="2800" dirty="0" err="1"/>
              <a:t>risultati</a:t>
            </a:r>
            <a:r>
              <a:rPr lang="en-US" sz="2800" dirty="0"/>
              <a:t> </a:t>
            </a:r>
            <a:r>
              <a:rPr lang="en-US" sz="2800" dirty="0" err="1"/>
              <a:t>attesi</a:t>
            </a:r>
            <a:endParaRPr lang="en-US" sz="2800" dirty="0"/>
          </a:p>
          <a:p>
            <a:pPr marL="342900" indent="-342900">
              <a:buFont typeface="Arial"/>
              <a:buChar char="•"/>
            </a:pPr>
            <a:r>
              <a:rPr lang="en-US" sz="2800" dirty="0" err="1"/>
              <a:t>specifiche</a:t>
            </a:r>
            <a:r>
              <a:rPr lang="en-US" sz="2800" dirty="0"/>
              <a:t> </a:t>
            </a:r>
            <a:r>
              <a:rPr lang="en-US" sz="2800" dirty="0" err="1"/>
              <a:t>dell’osservazi</a:t>
            </a:r>
            <a:r>
              <a:rPr lang="en-US" sz="2800" dirty="0" err="1">
                <a:solidFill>
                  <a:srgbClr val="FFFFFF"/>
                </a:solidFill>
              </a:rPr>
              <a:t>one</a:t>
            </a:r>
            <a:r>
              <a:rPr lang="en-US" sz="2800" dirty="0">
                <a:solidFill>
                  <a:schemeClr val="bg1"/>
                </a:solidFill>
              </a:rPr>
              <a:t> </a:t>
            </a:r>
          </a:p>
        </p:txBody>
      </p:sp>
    </p:spTree>
    <p:extLst>
      <p:ext uri="{BB962C8B-B14F-4D97-AF65-F5344CB8AC3E}">
        <p14:creationId xmlns:p14="http://schemas.microsoft.com/office/powerpoint/2010/main" val="30677629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E3BA5F-2A74-FE49-8A6F-CEDECB2C928B}"/>
              </a:ext>
            </a:extLst>
          </p:cNvPr>
          <p:cNvSpPr txBox="1">
            <a:spLocks/>
          </p:cNvSpPr>
          <p:nvPr/>
        </p:nvSpPr>
        <p:spPr>
          <a:xfrm>
            <a:off x="-5119" y="-313200"/>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Le </a:t>
            </a:r>
            <a:r>
              <a:rPr lang="en-US" sz="40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proposte</a:t>
            </a: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Rectangle 12">
            <a:extLst>
              <a:ext uri="{FF2B5EF4-FFF2-40B4-BE49-F238E27FC236}">
                <a16:creationId xmlns:a16="http://schemas.microsoft.com/office/drawing/2014/main" id="{6333F154-3DE7-B244-BA16-B1A1887271C2}"/>
              </a:ext>
            </a:extLst>
          </p:cNvPr>
          <p:cNvSpPr/>
          <p:nvPr/>
        </p:nvSpPr>
        <p:spPr>
          <a:xfrm rot="5400000" flipH="1">
            <a:off x="4497636" y="-337423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5" name="TextBox 4">
            <a:extLst>
              <a:ext uri="{FF2B5EF4-FFF2-40B4-BE49-F238E27FC236}">
                <a16:creationId xmlns:a16="http://schemas.microsoft.com/office/drawing/2014/main" id="{DF8BC21F-92EA-FB46-9497-9D29B8994B9F}"/>
              </a:ext>
            </a:extLst>
          </p:cNvPr>
          <p:cNvSpPr txBox="1"/>
          <p:nvPr/>
        </p:nvSpPr>
        <p:spPr>
          <a:xfrm>
            <a:off x="158963" y="1278865"/>
            <a:ext cx="8949567" cy="5324535"/>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1 </a:t>
            </a:r>
            <a:r>
              <a:rPr lang="it-IT" sz="2000" dirty="0"/>
              <a:t>call/anno (annuncio ~dicembre – scadenza ~metà marzo – risultati ~agosto) </a:t>
            </a:r>
          </a:p>
          <a:p>
            <a:endParaRPr lang="it-IT" sz="2000" dirty="0"/>
          </a:p>
          <a:p>
            <a:pPr marL="285750" indent="-285750">
              <a:buFont typeface="Arial" panose="020B0604020202020204" pitchFamily="34" charset="0"/>
              <a:buChar char="•"/>
            </a:pPr>
            <a:r>
              <a:rPr lang="it-IT" sz="2000" dirty="0"/>
              <a:t>GO : General </a:t>
            </a:r>
            <a:r>
              <a:rPr lang="it-IT" sz="2000" dirty="0" err="1"/>
              <a:t>Observer</a:t>
            </a:r>
            <a:r>
              <a:rPr lang="it-IT" sz="2000" dirty="0"/>
              <a:t>.  </a:t>
            </a:r>
          </a:p>
          <a:p>
            <a:pPr marL="742950" lvl="1" indent="-285750">
              <a:buFont typeface="Arial" panose="020B0604020202020204" pitchFamily="34" charset="0"/>
              <a:buChar char="•"/>
            </a:pPr>
            <a:r>
              <a:rPr lang="it-IT" sz="2000" dirty="0"/>
              <a:t>CHI: La comunità scientifica. </a:t>
            </a:r>
            <a:br>
              <a:rPr lang="it-IT" sz="2000" dirty="0"/>
            </a:br>
            <a:r>
              <a:rPr lang="it-IT" sz="2000" dirty="0"/>
              <a:t>Richieste inferiori a un dato limite di tempo</a:t>
            </a:r>
          </a:p>
          <a:p>
            <a:pPr marL="285750" indent="-285750">
              <a:buFont typeface="Arial" panose="020B0604020202020204" pitchFamily="34" charset="0"/>
              <a:buChar char="•"/>
            </a:pPr>
            <a:r>
              <a:rPr lang="it-IT" sz="2000" dirty="0"/>
              <a:t>LP: Large </a:t>
            </a:r>
            <a:r>
              <a:rPr lang="it-IT" sz="2000" dirty="0" err="1"/>
              <a:t>projects</a:t>
            </a:r>
            <a:r>
              <a:rPr lang="it-IT" sz="2000" dirty="0"/>
              <a:t>.  [VLP/XVP]</a:t>
            </a:r>
          </a:p>
          <a:p>
            <a:pPr marL="742950" lvl="1" indent="-285750">
              <a:buFont typeface="Arial" panose="020B0604020202020204" pitchFamily="34" charset="0"/>
              <a:buChar char="•"/>
            </a:pPr>
            <a:r>
              <a:rPr lang="it-IT" sz="2000" dirty="0"/>
              <a:t>CHI: La comunità scientifica. </a:t>
            </a:r>
            <a:br>
              <a:rPr lang="it-IT" sz="2000" dirty="0"/>
            </a:br>
            <a:r>
              <a:rPr lang="it-IT" sz="2000" dirty="0"/>
              <a:t>Richieste superiori a un dato limite di tempo</a:t>
            </a:r>
          </a:p>
          <a:p>
            <a:pPr marL="285750" indent="-285750">
              <a:buFont typeface="Arial" panose="020B0604020202020204" pitchFamily="34" charset="0"/>
              <a:buChar char="•"/>
            </a:pPr>
            <a:r>
              <a:rPr lang="it-IT" sz="2000" dirty="0"/>
              <a:t>GTO: </a:t>
            </a:r>
            <a:r>
              <a:rPr lang="it-IT" sz="2000" dirty="0" err="1"/>
              <a:t>Guaranteed</a:t>
            </a:r>
            <a:r>
              <a:rPr lang="it-IT" sz="2000" dirty="0"/>
              <a:t> time </a:t>
            </a:r>
            <a:r>
              <a:rPr lang="it-IT" sz="2000" dirty="0" err="1"/>
              <a:t>observer</a:t>
            </a:r>
            <a:endParaRPr lang="it-IT" sz="2000" dirty="0"/>
          </a:p>
          <a:p>
            <a:pPr marL="742950" lvl="1" indent="-285750">
              <a:buFont typeface="Arial" panose="020B0604020202020204" pitchFamily="34" charset="0"/>
              <a:buChar char="•"/>
            </a:pPr>
            <a:r>
              <a:rPr lang="it-IT" sz="2000" dirty="0"/>
              <a:t>CHI: riservate a gruppi specifici </a:t>
            </a:r>
          </a:p>
          <a:p>
            <a:pPr marL="285750" indent="-285750">
              <a:buFont typeface="Arial" panose="020B0604020202020204" pitchFamily="34" charset="0"/>
              <a:buChar char="•"/>
            </a:pPr>
            <a:r>
              <a:rPr lang="it-IT" sz="2000" dirty="0"/>
              <a:t>TOO: Target of </a:t>
            </a:r>
            <a:r>
              <a:rPr lang="it-IT" sz="2000" dirty="0" err="1"/>
              <a:t>Opportunity</a:t>
            </a:r>
            <a:endParaRPr lang="it-IT" sz="2000" dirty="0"/>
          </a:p>
          <a:p>
            <a:pPr marL="742950" lvl="1" indent="-285750">
              <a:buFont typeface="Arial" panose="020B0604020202020204" pitchFamily="34" charset="0"/>
              <a:buChar char="•"/>
            </a:pPr>
            <a:r>
              <a:rPr lang="it-IT" sz="2000" dirty="0"/>
              <a:t>COSA: Osservazioni che richiedono un «trigger»</a:t>
            </a:r>
          </a:p>
          <a:p>
            <a:pPr lvl="1"/>
            <a:endParaRPr lang="it-IT" sz="2000" dirty="0"/>
          </a:p>
          <a:p>
            <a:pPr marL="285750" indent="-285750">
              <a:buFont typeface="Arial" panose="020B0604020202020204" pitchFamily="34" charset="0"/>
              <a:buChar char="•"/>
            </a:pPr>
            <a:r>
              <a:rPr lang="it-IT" sz="2000" dirty="0"/>
              <a:t>Joint : richiedono osservazioni coordinate con altri telescopi/satelliti </a:t>
            </a:r>
          </a:p>
          <a:p>
            <a:pPr marL="285750" indent="-285750">
              <a:buFont typeface="Arial" panose="020B0604020202020204" pitchFamily="34" charset="0"/>
              <a:buChar char="•"/>
            </a:pPr>
            <a:r>
              <a:rPr lang="it-IT" sz="2000" dirty="0" err="1"/>
              <a:t>Constrained</a:t>
            </a:r>
            <a:r>
              <a:rPr lang="it-IT" sz="2000" dirty="0"/>
              <a:t> : richieste con particolari vincoli osservativi</a:t>
            </a:r>
          </a:p>
          <a:p>
            <a:pPr marL="285750" indent="-285750">
              <a:buFont typeface="Arial" panose="020B0604020202020204" pitchFamily="34" charset="0"/>
              <a:buChar char="•"/>
            </a:pPr>
            <a:r>
              <a:rPr lang="it-IT" sz="2000" dirty="0" err="1"/>
              <a:t>Theory</a:t>
            </a:r>
            <a:r>
              <a:rPr lang="it-IT" sz="2000" dirty="0"/>
              <a:t>/Archive: richieste finanziarie</a:t>
            </a:r>
          </a:p>
          <a:p>
            <a:pPr marL="285750" indent="-285750">
              <a:buFont typeface="Arial" panose="020B0604020202020204" pitchFamily="34" charset="0"/>
              <a:buChar char="•"/>
            </a:pPr>
            <a:endParaRPr lang="it-IT" sz="2000" dirty="0"/>
          </a:p>
        </p:txBody>
      </p:sp>
      <p:pic>
        <p:nvPicPr>
          <p:cNvPr id="11266" name="Picture 2" descr="Proposal-graphic">
            <a:extLst>
              <a:ext uri="{FF2B5EF4-FFF2-40B4-BE49-F238E27FC236}">
                <a16:creationId xmlns:a16="http://schemas.microsoft.com/office/drawing/2014/main" id="{8F97AD28-4EF2-D943-9C2C-C831C7701D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920802">
            <a:off x="6801917" y="2562839"/>
            <a:ext cx="2244153" cy="185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353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handra.harvard.edu/photo/2017/cdfs/cdfs_detail_2panel.jpg">
            <a:extLst>
              <a:ext uri="{FF2B5EF4-FFF2-40B4-BE49-F238E27FC236}">
                <a16:creationId xmlns:a16="http://schemas.microsoft.com/office/drawing/2014/main" id="{C66E2390-6905-544F-A836-EF3E02038B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36662"/>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3A8AF06-5866-6447-B282-52FE2D948D38}"/>
              </a:ext>
            </a:extLst>
          </p:cNvPr>
          <p:cNvSpPr txBox="1">
            <a:spLocks/>
          </p:cNvSpPr>
          <p:nvPr/>
        </p:nvSpPr>
        <p:spPr>
          <a:xfrm>
            <a:off x="0" y="-378473"/>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Chandra Deep Field [S]</a:t>
            </a: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a:extLst>
              <a:ext uri="{FF2B5EF4-FFF2-40B4-BE49-F238E27FC236}">
                <a16:creationId xmlns:a16="http://schemas.microsoft.com/office/drawing/2014/main" id="{BCECC0EB-6CBA-7E41-A453-74C1AFDC4C69}"/>
              </a:ext>
            </a:extLst>
          </p:cNvPr>
          <p:cNvSpPr/>
          <p:nvPr/>
        </p:nvSpPr>
        <p:spPr>
          <a:xfrm rot="5400000" flipH="1">
            <a:off x="4497636" y="-337423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2" name="Rectangle 1">
            <a:extLst>
              <a:ext uri="{FF2B5EF4-FFF2-40B4-BE49-F238E27FC236}">
                <a16:creationId xmlns:a16="http://schemas.microsoft.com/office/drawing/2014/main" id="{08A07D06-9369-AC4C-8BC8-8432647DAA4C}"/>
              </a:ext>
            </a:extLst>
          </p:cNvPr>
          <p:cNvSpPr/>
          <p:nvPr/>
        </p:nvSpPr>
        <p:spPr>
          <a:xfrm>
            <a:off x="239574" y="5651693"/>
            <a:ext cx="4209807" cy="1200329"/>
          </a:xfrm>
          <a:prstGeom prst="rect">
            <a:avLst/>
          </a:prstGeom>
        </p:spPr>
        <p:txBody>
          <a:bodyPr wrap="none">
            <a:spAutoFit/>
          </a:bodyPr>
          <a:lstStyle/>
          <a:p>
            <a:r>
              <a:rPr lang="it-IT" sz="2400" dirty="0"/>
              <a:t>7 MS  = 300 h = 81 d </a:t>
            </a:r>
          </a:p>
          <a:p>
            <a:r>
              <a:rPr lang="it-IT" sz="2400" dirty="0"/>
              <a:t>16’x16’ (60% luna piena) </a:t>
            </a:r>
            <a:endParaRPr lang="it-IT" sz="2400" baseline="30000" dirty="0"/>
          </a:p>
          <a:p>
            <a:r>
              <a:rPr lang="it-IT" sz="2400" dirty="0"/>
              <a:t>102 puntamenti tra 1999 e 2016</a:t>
            </a:r>
          </a:p>
        </p:txBody>
      </p:sp>
      <p:sp>
        <p:nvSpPr>
          <p:cNvPr id="5" name="TextBox 4">
            <a:extLst>
              <a:ext uri="{FF2B5EF4-FFF2-40B4-BE49-F238E27FC236}">
                <a16:creationId xmlns:a16="http://schemas.microsoft.com/office/drawing/2014/main" id="{699C44E0-DE8B-E043-A0B2-42FDD56F9F26}"/>
              </a:ext>
            </a:extLst>
          </p:cNvPr>
          <p:cNvSpPr txBox="1"/>
          <p:nvPr/>
        </p:nvSpPr>
        <p:spPr>
          <a:xfrm>
            <a:off x="4449381" y="6555024"/>
            <a:ext cx="4694619" cy="276999"/>
          </a:xfrm>
          <a:prstGeom prst="rect">
            <a:avLst/>
          </a:prstGeom>
          <a:noFill/>
        </p:spPr>
        <p:txBody>
          <a:bodyPr wrap="none" rtlCol="0">
            <a:spAutoFit/>
          </a:bodyPr>
          <a:lstStyle/>
          <a:p>
            <a:r>
              <a:rPr lang="it-IT" sz="1200" dirty="0"/>
              <a:t>(Credit: X-</a:t>
            </a:r>
            <a:r>
              <a:rPr lang="it-IT" sz="1200" dirty="0" err="1"/>
              <a:t>ray</a:t>
            </a:r>
            <a:r>
              <a:rPr lang="it-IT" sz="1200" dirty="0"/>
              <a:t>: NASA/CXC/Penn State/</a:t>
            </a:r>
            <a:r>
              <a:rPr lang="it-IT" sz="1200" dirty="0" err="1"/>
              <a:t>B.Luo</a:t>
            </a:r>
            <a:r>
              <a:rPr lang="it-IT" sz="1200" dirty="0"/>
              <a:t> et al. Optical: NASA/</a:t>
            </a:r>
            <a:r>
              <a:rPr lang="it-IT" sz="1200" dirty="0" err="1"/>
              <a:t>STScI</a:t>
            </a:r>
            <a:r>
              <a:rPr lang="it-IT" sz="1200" dirty="0"/>
              <a:t>)</a:t>
            </a:r>
          </a:p>
        </p:txBody>
      </p:sp>
    </p:spTree>
    <p:extLst>
      <p:ext uri="{BB962C8B-B14F-4D97-AF65-F5344CB8AC3E}">
        <p14:creationId xmlns:p14="http://schemas.microsoft.com/office/powerpoint/2010/main" val="21773965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isultati immagini per full moon">
            <a:extLst>
              <a:ext uri="{FF2B5EF4-FFF2-40B4-BE49-F238E27FC236}">
                <a16:creationId xmlns:a16="http://schemas.microsoft.com/office/drawing/2014/main" id="{F23082BB-67B1-824A-AC8F-EE37DDCFA3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0101" y="1191909"/>
            <a:ext cx="5363115" cy="536311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chandra.harvard.edu/photo/2017/cdfs/cdfs_detail_2panel.jpg">
            <a:extLst>
              <a:ext uri="{FF2B5EF4-FFF2-40B4-BE49-F238E27FC236}">
                <a16:creationId xmlns:a16="http://schemas.microsoft.com/office/drawing/2014/main" id="{C66E2390-6905-544F-A836-EF3E02038BA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18973" y="2428492"/>
            <a:ext cx="2565370" cy="25653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3A8AF06-5866-6447-B282-52FE2D948D38}"/>
              </a:ext>
            </a:extLst>
          </p:cNvPr>
          <p:cNvSpPr txBox="1">
            <a:spLocks/>
          </p:cNvSpPr>
          <p:nvPr/>
        </p:nvSpPr>
        <p:spPr>
          <a:xfrm>
            <a:off x="-5119" y="-313200"/>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Chandra Deep Field</a:t>
            </a: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a:extLst>
              <a:ext uri="{FF2B5EF4-FFF2-40B4-BE49-F238E27FC236}">
                <a16:creationId xmlns:a16="http://schemas.microsoft.com/office/drawing/2014/main" id="{BCECC0EB-6CBA-7E41-A453-74C1AFDC4C69}"/>
              </a:ext>
            </a:extLst>
          </p:cNvPr>
          <p:cNvSpPr/>
          <p:nvPr/>
        </p:nvSpPr>
        <p:spPr>
          <a:xfrm rot="5400000" flipH="1">
            <a:off x="4497636" y="-337423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2" name="Rectangle 1">
            <a:extLst>
              <a:ext uri="{FF2B5EF4-FFF2-40B4-BE49-F238E27FC236}">
                <a16:creationId xmlns:a16="http://schemas.microsoft.com/office/drawing/2014/main" id="{08A07D06-9369-AC4C-8BC8-8432647DAA4C}"/>
              </a:ext>
            </a:extLst>
          </p:cNvPr>
          <p:cNvSpPr/>
          <p:nvPr/>
        </p:nvSpPr>
        <p:spPr>
          <a:xfrm>
            <a:off x="456917" y="6185692"/>
            <a:ext cx="3983783" cy="646331"/>
          </a:xfrm>
          <a:prstGeom prst="rect">
            <a:avLst/>
          </a:prstGeom>
        </p:spPr>
        <p:txBody>
          <a:bodyPr wrap="none">
            <a:spAutoFit/>
          </a:bodyPr>
          <a:lstStyle/>
          <a:p>
            <a:r>
              <a:rPr lang="it-IT" dirty="0"/>
              <a:t>7 MS </a:t>
            </a:r>
            <a:r>
              <a:rPr lang="it-IT" dirty="0" err="1"/>
              <a:t>Chandra</a:t>
            </a:r>
            <a:r>
              <a:rPr lang="it-IT" dirty="0"/>
              <a:t>  16’x16’ (60% luna piena) </a:t>
            </a:r>
            <a:endParaRPr lang="it-IT" baseline="30000" dirty="0"/>
          </a:p>
          <a:p>
            <a:r>
              <a:rPr lang="it-IT" dirty="0"/>
              <a:t>102 puntamenti tra 1999 e 2016</a:t>
            </a:r>
          </a:p>
        </p:txBody>
      </p:sp>
      <p:sp>
        <p:nvSpPr>
          <p:cNvPr id="5" name="TextBox 4">
            <a:extLst>
              <a:ext uri="{FF2B5EF4-FFF2-40B4-BE49-F238E27FC236}">
                <a16:creationId xmlns:a16="http://schemas.microsoft.com/office/drawing/2014/main" id="{699C44E0-DE8B-E043-A0B2-42FDD56F9F26}"/>
              </a:ext>
            </a:extLst>
          </p:cNvPr>
          <p:cNvSpPr txBox="1"/>
          <p:nvPr/>
        </p:nvSpPr>
        <p:spPr>
          <a:xfrm>
            <a:off x="4449381" y="6555024"/>
            <a:ext cx="4694619" cy="276999"/>
          </a:xfrm>
          <a:prstGeom prst="rect">
            <a:avLst/>
          </a:prstGeom>
          <a:noFill/>
        </p:spPr>
        <p:txBody>
          <a:bodyPr wrap="none" rtlCol="0">
            <a:spAutoFit/>
          </a:bodyPr>
          <a:lstStyle/>
          <a:p>
            <a:r>
              <a:rPr lang="it-IT" sz="1200" dirty="0"/>
              <a:t>(Credit: X-</a:t>
            </a:r>
            <a:r>
              <a:rPr lang="it-IT" sz="1200" dirty="0" err="1"/>
              <a:t>ray</a:t>
            </a:r>
            <a:r>
              <a:rPr lang="it-IT" sz="1200" dirty="0"/>
              <a:t>: NASA/CXC/Penn State/</a:t>
            </a:r>
            <a:r>
              <a:rPr lang="it-IT" sz="1200" dirty="0" err="1"/>
              <a:t>B.Luo</a:t>
            </a:r>
            <a:r>
              <a:rPr lang="it-IT" sz="1200" dirty="0"/>
              <a:t> et al. Optical: NASA/</a:t>
            </a:r>
            <a:r>
              <a:rPr lang="it-IT" sz="1200" dirty="0" err="1"/>
              <a:t>STScI</a:t>
            </a:r>
            <a:r>
              <a:rPr lang="it-IT" sz="1200" dirty="0"/>
              <a:t>)</a:t>
            </a:r>
          </a:p>
        </p:txBody>
      </p:sp>
    </p:spTree>
    <p:extLst>
      <p:ext uri="{BB962C8B-B14F-4D97-AF65-F5344CB8AC3E}">
        <p14:creationId xmlns:p14="http://schemas.microsoft.com/office/powerpoint/2010/main" val="4000405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A3707-F65E-D84C-9BAD-7F079B3D9414}"/>
              </a:ext>
            </a:extLst>
          </p:cNvPr>
          <p:cNvPicPr>
            <a:picLocks noChangeAspect="1"/>
          </p:cNvPicPr>
          <p:nvPr/>
        </p:nvPicPr>
        <p:blipFill>
          <a:blip r:embed="rId3"/>
          <a:stretch>
            <a:fillRect/>
          </a:stretch>
        </p:blipFill>
        <p:spPr>
          <a:xfrm>
            <a:off x="156718" y="267461"/>
            <a:ext cx="3441700" cy="1104900"/>
          </a:xfrm>
          <a:prstGeom prst="rect">
            <a:avLst/>
          </a:prstGeom>
          <a:solidFill>
            <a:schemeClr val="tx1"/>
          </a:solidFill>
        </p:spPr>
      </p:pic>
      <p:pic>
        <p:nvPicPr>
          <p:cNvPr id="7" name="Picture 6">
            <a:extLst>
              <a:ext uri="{FF2B5EF4-FFF2-40B4-BE49-F238E27FC236}">
                <a16:creationId xmlns:a16="http://schemas.microsoft.com/office/drawing/2014/main" id="{DAEBB058-552F-FF44-8046-7AA6FCE7DB6A}"/>
              </a:ext>
            </a:extLst>
          </p:cNvPr>
          <p:cNvPicPr>
            <a:picLocks noChangeAspect="1"/>
          </p:cNvPicPr>
          <p:nvPr/>
        </p:nvPicPr>
        <p:blipFill>
          <a:blip r:embed="rId4"/>
          <a:stretch>
            <a:fillRect/>
          </a:stretch>
        </p:blipFill>
        <p:spPr>
          <a:xfrm>
            <a:off x="0" y="1372361"/>
            <a:ext cx="4183634" cy="5454365"/>
          </a:xfrm>
          <a:prstGeom prst="rect">
            <a:avLst/>
          </a:prstGeom>
        </p:spPr>
      </p:pic>
      <p:sp>
        <p:nvSpPr>
          <p:cNvPr id="8" name="TextBox 7">
            <a:extLst>
              <a:ext uri="{FF2B5EF4-FFF2-40B4-BE49-F238E27FC236}">
                <a16:creationId xmlns:a16="http://schemas.microsoft.com/office/drawing/2014/main" id="{BD85F931-E5C7-1E48-9677-4C718938DAA1}"/>
              </a:ext>
            </a:extLst>
          </p:cNvPr>
          <p:cNvSpPr txBox="1"/>
          <p:nvPr/>
        </p:nvSpPr>
        <p:spPr>
          <a:xfrm>
            <a:off x="3598418" y="-36691"/>
            <a:ext cx="6135829" cy="6555641"/>
          </a:xfrm>
          <a:prstGeom prst="rect">
            <a:avLst/>
          </a:prstGeom>
          <a:noFill/>
        </p:spPr>
        <p:txBody>
          <a:bodyPr wrap="square" rtlCol="0">
            <a:spAutoFit/>
          </a:bodyPr>
          <a:lstStyle/>
          <a:p>
            <a:endParaRPr lang="it-IT" sz="2800" dirty="0">
              <a:latin typeface="Verdana" panose="020B0604030504040204" pitchFamily="34" charset="0"/>
              <a:ea typeface="Verdana" panose="020B0604030504040204" pitchFamily="34" charset="0"/>
              <a:cs typeface="Verdana" panose="020B0604030504040204" pitchFamily="34" charset="0"/>
            </a:endParaRPr>
          </a:p>
          <a:p>
            <a:r>
              <a:rPr lang="it-IT" sz="2800" dirty="0">
                <a:latin typeface="Verdana" panose="020B0604030504040204" pitchFamily="34" charset="0"/>
                <a:ea typeface="Verdana" panose="020B0604030504040204" pitchFamily="34" charset="0"/>
                <a:cs typeface="Verdana" panose="020B0604030504040204" pitchFamily="34" charset="0"/>
              </a:rPr>
              <a:t>11 gruppi </a:t>
            </a:r>
            <a:br>
              <a:rPr lang="it-IT" sz="2800" dirty="0">
                <a:latin typeface="Verdana" panose="020B0604030504040204" pitchFamily="34" charset="0"/>
                <a:ea typeface="Verdana" panose="020B0604030504040204" pitchFamily="34" charset="0"/>
                <a:cs typeface="Verdana" panose="020B0604030504040204" pitchFamily="34" charset="0"/>
              </a:rPr>
            </a:br>
            <a:r>
              <a:rPr lang="it-IT" sz="2800" dirty="0">
                <a:latin typeface="Verdana" panose="020B0604030504040204" pitchFamily="34" charset="0"/>
                <a:ea typeface="Verdana" panose="020B0604030504040204" pitchFamily="34" charset="0"/>
                <a:cs typeface="Verdana" panose="020B0604030504040204" pitchFamily="34" charset="0"/>
              </a:rPr>
              <a:t>divisi per argomenti scientifici </a:t>
            </a:r>
          </a:p>
          <a:p>
            <a:r>
              <a:rPr lang="it-IT" sz="2800" dirty="0">
                <a:latin typeface="Verdana" panose="020B0604030504040204" pitchFamily="34" charset="0"/>
                <a:ea typeface="Verdana" panose="020B0604030504040204" pitchFamily="34" charset="0"/>
                <a:cs typeface="Verdana" panose="020B0604030504040204" pitchFamily="34" charset="0"/>
              </a:rPr>
              <a:t>	3 galattici</a:t>
            </a:r>
          </a:p>
          <a:p>
            <a:r>
              <a:rPr lang="it-IT" sz="2800" dirty="0">
                <a:latin typeface="Verdana" panose="020B0604030504040204" pitchFamily="34" charset="0"/>
                <a:ea typeface="Verdana" panose="020B0604030504040204" pitchFamily="34" charset="0"/>
                <a:cs typeface="Verdana" panose="020B0604030504040204" pitchFamily="34" charset="0"/>
              </a:rPr>
              <a:t>	2 extragalattici</a:t>
            </a:r>
          </a:p>
          <a:p>
            <a:endParaRPr lang="it-IT" sz="2800" dirty="0">
              <a:latin typeface="Verdana" panose="020B0604030504040204" pitchFamily="34" charset="0"/>
              <a:ea typeface="Verdana" panose="020B0604030504040204" pitchFamily="34" charset="0"/>
              <a:cs typeface="Verdana" panose="020B0604030504040204" pitchFamily="34" charset="0"/>
            </a:endParaRPr>
          </a:p>
          <a:p>
            <a:r>
              <a:rPr lang="it-IT" sz="2800" dirty="0">
                <a:latin typeface="Verdana" panose="020B0604030504040204" pitchFamily="34" charset="0"/>
                <a:ea typeface="Verdana" panose="020B0604030504040204" pitchFamily="34" charset="0"/>
                <a:cs typeface="Verdana" panose="020B0604030504040204" pitchFamily="34" charset="0"/>
              </a:rPr>
              <a:t>    Gruppo per Large </a:t>
            </a:r>
            <a:r>
              <a:rPr lang="it-IT" sz="2800" dirty="0" err="1">
                <a:latin typeface="Verdana" panose="020B0604030504040204" pitchFamily="34" charset="0"/>
                <a:ea typeface="Verdana" panose="020B0604030504040204" pitchFamily="34" charset="0"/>
                <a:cs typeface="Verdana" panose="020B0604030504040204" pitchFamily="34" charset="0"/>
              </a:rPr>
              <a:t>Projects</a:t>
            </a:r>
            <a:endParaRPr lang="it-IT" sz="2800" dirty="0">
              <a:latin typeface="Verdana" panose="020B0604030504040204" pitchFamily="34" charset="0"/>
              <a:ea typeface="Verdana" panose="020B0604030504040204" pitchFamily="34" charset="0"/>
              <a:cs typeface="Verdana" panose="020B0604030504040204" pitchFamily="34" charset="0"/>
            </a:endParaRPr>
          </a:p>
          <a:p>
            <a:r>
              <a:rPr lang="it-IT" sz="2800" dirty="0">
                <a:latin typeface="Verdana" panose="020B0604030504040204" pitchFamily="34" charset="0"/>
                <a:ea typeface="Verdana" panose="020B0604030504040204" pitchFamily="34" charset="0"/>
                <a:cs typeface="Verdana" panose="020B0604030504040204" pitchFamily="34" charset="0"/>
              </a:rPr>
              <a:t>	</a:t>
            </a:r>
            <a:r>
              <a:rPr lang="it-IT" sz="2800" dirty="0" err="1">
                <a:latin typeface="Verdana" panose="020B0604030504040204" pitchFamily="34" charset="0"/>
                <a:ea typeface="Verdana" panose="020B0604030504040204" pitchFamily="34" charset="0"/>
                <a:cs typeface="Verdana" panose="020B0604030504040204" pitchFamily="34" charset="0"/>
              </a:rPr>
              <a:t>Pundits</a:t>
            </a:r>
            <a:r>
              <a:rPr lang="it-IT" sz="2800" dirty="0">
                <a:latin typeface="Verdana" panose="020B0604030504040204" pitchFamily="34" charset="0"/>
                <a:ea typeface="Verdana" panose="020B0604030504040204" pitchFamily="34" charset="0"/>
                <a:cs typeface="Verdana" panose="020B0604030504040204" pitchFamily="34" charset="0"/>
              </a:rPr>
              <a:t> + </a:t>
            </a:r>
            <a:r>
              <a:rPr lang="it-IT" sz="2800" dirty="0" err="1">
                <a:latin typeface="Verdana" panose="020B0604030504040204" pitchFamily="34" charset="0"/>
                <a:ea typeface="Verdana" panose="020B0604030504040204" pitchFamily="34" charset="0"/>
                <a:cs typeface="Verdana" panose="020B0604030504040204" pitchFamily="34" charset="0"/>
              </a:rPr>
              <a:t>chairs</a:t>
            </a:r>
            <a:r>
              <a:rPr lang="it-IT" sz="2800" dirty="0">
                <a:latin typeface="Verdana" panose="020B0604030504040204" pitchFamily="34" charset="0"/>
                <a:ea typeface="Verdana" panose="020B0604030504040204" pitchFamily="34" charset="0"/>
                <a:cs typeface="Verdana" panose="020B0604030504040204" pitchFamily="34" charset="0"/>
              </a:rPr>
              <a:t/>
            </a:r>
            <a:br>
              <a:rPr lang="it-IT" sz="2800" dirty="0">
                <a:latin typeface="Verdana" panose="020B0604030504040204" pitchFamily="34" charset="0"/>
                <a:ea typeface="Verdana" panose="020B0604030504040204" pitchFamily="34" charset="0"/>
                <a:cs typeface="Verdana" panose="020B0604030504040204" pitchFamily="34" charset="0"/>
              </a:rPr>
            </a:br>
            <a:r>
              <a:rPr lang="it-IT" sz="2800" dirty="0">
                <a:latin typeface="Verdana" panose="020B0604030504040204" pitchFamily="34" charset="0"/>
                <a:ea typeface="Verdana" panose="020B0604030504040204" pitchFamily="34" charset="0"/>
                <a:cs typeface="Verdana" panose="020B0604030504040204" pitchFamily="34" charset="0"/>
              </a:rPr>
              <a:t>	</a:t>
            </a:r>
            <a:r>
              <a:rPr lang="it-IT" sz="2400" dirty="0">
                <a:latin typeface="Verdana" panose="020B0604030504040204" pitchFamily="34" charset="0"/>
                <a:ea typeface="Verdana" panose="020B0604030504040204" pitchFamily="34" charset="0"/>
                <a:cs typeface="Verdana" panose="020B0604030504040204" pitchFamily="34" charset="0"/>
              </a:rPr>
              <a:t>[tutti gli argomenti]</a:t>
            </a:r>
          </a:p>
          <a:p>
            <a:endParaRPr lang="it-IT" sz="2800" dirty="0">
              <a:latin typeface="Verdana" panose="020B0604030504040204" pitchFamily="34" charset="0"/>
              <a:ea typeface="Verdana" panose="020B0604030504040204" pitchFamily="34" charset="0"/>
              <a:cs typeface="Verdana" panose="020B0604030504040204" pitchFamily="34" charset="0"/>
            </a:endParaRPr>
          </a:p>
          <a:p>
            <a:r>
              <a:rPr lang="it-IT" sz="2800" dirty="0">
                <a:latin typeface="Verdana" panose="020B0604030504040204" pitchFamily="34" charset="0"/>
                <a:ea typeface="Verdana" panose="020B0604030504040204" pitchFamily="34" charset="0"/>
                <a:cs typeface="Verdana" panose="020B0604030504040204" pitchFamily="34" charset="0"/>
              </a:rPr>
              <a:t>	 91 revisori </a:t>
            </a:r>
            <a:r>
              <a:rPr lang="it-IT" sz="2000" dirty="0">
                <a:latin typeface="Verdana" panose="020B0604030504040204" pitchFamily="34" charset="0"/>
                <a:ea typeface="Verdana" panose="020B0604030504040204" pitchFamily="34" charset="0"/>
                <a:cs typeface="Verdana" panose="020B0604030504040204" pitchFamily="34" charset="0"/>
              </a:rPr>
              <a:t>[cambiano ogni anno]</a:t>
            </a:r>
            <a:endParaRPr lang="it-IT" sz="2800" dirty="0">
              <a:latin typeface="Verdana" panose="020B0604030504040204" pitchFamily="34" charset="0"/>
              <a:ea typeface="Verdana" panose="020B0604030504040204" pitchFamily="34" charset="0"/>
              <a:cs typeface="Verdana" panose="020B0604030504040204" pitchFamily="34" charset="0"/>
            </a:endParaRPr>
          </a:p>
          <a:p>
            <a:r>
              <a:rPr lang="it-IT" sz="2800" dirty="0">
                <a:latin typeface="Verdana" panose="020B0604030504040204" pitchFamily="34" charset="0"/>
                <a:ea typeface="Verdana" panose="020B0604030504040204" pitchFamily="34" charset="0"/>
                <a:cs typeface="Verdana" panose="020B0604030504040204" pitchFamily="34" charset="0"/>
              </a:rPr>
              <a:t>	 547 proposte</a:t>
            </a:r>
          </a:p>
          <a:p>
            <a:r>
              <a:rPr lang="it-IT" sz="2800" dirty="0">
                <a:latin typeface="Verdana" panose="020B0604030504040204" pitchFamily="34" charset="0"/>
                <a:ea typeface="Verdana" panose="020B0604030504040204" pitchFamily="34" charset="0"/>
                <a:cs typeface="Verdana" panose="020B0604030504040204" pitchFamily="34" charset="0"/>
              </a:rPr>
              <a:t>	 17 </a:t>
            </a:r>
            <a:r>
              <a:rPr lang="it-IT" sz="2800" dirty="0" err="1">
                <a:latin typeface="Verdana" panose="020B0604030504040204" pitchFamily="34" charset="0"/>
                <a:ea typeface="Verdana" panose="020B0604030504040204" pitchFamily="34" charset="0"/>
                <a:cs typeface="Verdana" panose="020B0604030504040204" pitchFamily="34" charset="0"/>
              </a:rPr>
              <a:t>Ms</a:t>
            </a:r>
            <a:r>
              <a:rPr lang="it-IT" sz="2800" dirty="0">
                <a:latin typeface="Verdana" panose="020B0604030504040204" pitchFamily="34" charset="0"/>
                <a:ea typeface="Verdana" panose="020B0604030504040204" pitchFamily="34" charset="0"/>
                <a:cs typeface="Verdana" panose="020B0604030504040204" pitchFamily="34" charset="0"/>
              </a:rPr>
              <a:t> </a:t>
            </a:r>
          </a:p>
          <a:p>
            <a:r>
              <a:rPr lang="it-IT" sz="2800" dirty="0">
                <a:latin typeface="Verdana" panose="020B0604030504040204" pitchFamily="34" charset="0"/>
                <a:ea typeface="Verdana" panose="020B0604030504040204" pitchFamily="34" charset="0"/>
                <a:cs typeface="Verdana" panose="020B0604030504040204" pitchFamily="34" charset="0"/>
              </a:rPr>
              <a:t>	+ esperti tecnici/assistenti 	organizzatori/controllori </a:t>
            </a:r>
          </a:p>
        </p:txBody>
      </p:sp>
      <p:cxnSp>
        <p:nvCxnSpPr>
          <p:cNvPr id="10" name="Straight Arrow Connector 9">
            <a:extLst>
              <a:ext uri="{FF2B5EF4-FFF2-40B4-BE49-F238E27FC236}">
                <a16:creationId xmlns:a16="http://schemas.microsoft.com/office/drawing/2014/main" id="{49C764BD-EA7E-D44D-8DBC-4917A62E4E54}"/>
              </a:ext>
            </a:extLst>
          </p:cNvPr>
          <p:cNvCxnSpPr>
            <a:cxnSpLocks/>
          </p:cNvCxnSpPr>
          <p:nvPr/>
        </p:nvCxnSpPr>
        <p:spPr bwMode="auto">
          <a:xfrm flipH="1">
            <a:off x="1562186" y="1246884"/>
            <a:ext cx="2455194" cy="524868"/>
          </a:xfrm>
          <a:prstGeom prst="straightConnector1">
            <a:avLst/>
          </a:prstGeom>
          <a:blipFill dpi="0" rotWithShape="0">
            <a:blip r:embed="rId5"/>
            <a:srcRect/>
            <a:tile tx="0" ty="0" sx="100000" sy="100000" flip="none" algn="tl"/>
          </a:blipFill>
          <a:ln w="25400"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49EB1B3-3B5C-4B42-BA24-B9AC48D48EFB}"/>
              </a:ext>
            </a:extLst>
          </p:cNvPr>
          <p:cNvCxnSpPr>
            <a:cxnSpLocks/>
          </p:cNvCxnSpPr>
          <p:nvPr/>
        </p:nvCxnSpPr>
        <p:spPr bwMode="auto">
          <a:xfrm flipH="1">
            <a:off x="2795641" y="3460787"/>
            <a:ext cx="1408771" cy="2973271"/>
          </a:xfrm>
          <a:prstGeom prst="straightConnector1">
            <a:avLst/>
          </a:prstGeom>
          <a:blipFill dpi="0" rotWithShape="0">
            <a:blip r:embed="rId5"/>
            <a:srcRect/>
            <a:tile tx="0" ty="0" sx="100000" sy="100000" flip="none" algn="tl"/>
          </a:blip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984957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E3BA5F-2A74-FE49-8A6F-CEDECB2C928B}"/>
              </a:ext>
            </a:extLst>
          </p:cNvPr>
          <p:cNvSpPr txBox="1">
            <a:spLocks/>
          </p:cNvSpPr>
          <p:nvPr/>
        </p:nvSpPr>
        <p:spPr>
          <a:xfrm>
            <a:off x="-5119" y="-313200"/>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Topical  panels</a:t>
            </a: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Rectangle 12">
            <a:extLst>
              <a:ext uri="{FF2B5EF4-FFF2-40B4-BE49-F238E27FC236}">
                <a16:creationId xmlns:a16="http://schemas.microsoft.com/office/drawing/2014/main" id="{6333F154-3DE7-B244-BA16-B1A1887271C2}"/>
              </a:ext>
            </a:extLst>
          </p:cNvPr>
          <p:cNvSpPr/>
          <p:nvPr/>
        </p:nvSpPr>
        <p:spPr>
          <a:xfrm rot="5400000" flipH="1">
            <a:off x="4497636" y="-337423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5" name="TextBox 4">
            <a:extLst>
              <a:ext uri="{FF2B5EF4-FFF2-40B4-BE49-F238E27FC236}">
                <a16:creationId xmlns:a16="http://schemas.microsoft.com/office/drawing/2014/main" id="{DF8BC21F-92EA-FB46-9497-9D29B8994B9F}"/>
              </a:ext>
            </a:extLst>
          </p:cNvPr>
          <p:cNvSpPr txBox="1"/>
          <p:nvPr/>
        </p:nvSpPr>
        <p:spPr>
          <a:xfrm>
            <a:off x="216642" y="1278865"/>
            <a:ext cx="8762258" cy="5632311"/>
          </a:xfrm>
          <a:prstGeom prst="rect">
            <a:avLst/>
          </a:prstGeom>
          <a:noFill/>
        </p:spPr>
        <p:txBody>
          <a:bodyPr wrap="square" rtlCol="0">
            <a:spAutoFit/>
          </a:bodyPr>
          <a:lstStyle/>
          <a:p>
            <a:r>
              <a:rPr lang="it-IT" sz="2400" dirty="0"/>
              <a:t>Preparazione nel proprio istituto e partecipazione alla </a:t>
            </a:r>
            <a:r>
              <a:rPr lang="it-IT" sz="2400" dirty="0" err="1"/>
              <a:t>review</a:t>
            </a:r>
            <a:r>
              <a:rPr lang="it-IT" sz="2400" dirty="0"/>
              <a:t>  finale  (Boston fine giugno)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Composizione : 1 </a:t>
            </a:r>
            <a:r>
              <a:rPr lang="it-IT" sz="2400" dirty="0" err="1"/>
              <a:t>chair</a:t>
            </a:r>
            <a:r>
              <a:rPr lang="it-IT" sz="2400" dirty="0"/>
              <a:t>, 1 </a:t>
            </a:r>
            <a:r>
              <a:rPr lang="it-IT" sz="2400" dirty="0" err="1"/>
              <a:t>deputy</a:t>
            </a:r>
            <a:r>
              <a:rPr lang="it-IT" sz="2400" dirty="0"/>
              <a:t> </a:t>
            </a:r>
            <a:r>
              <a:rPr lang="it-IT" sz="2400" dirty="0" err="1"/>
              <a:t>chair</a:t>
            </a:r>
            <a:r>
              <a:rPr lang="it-IT" sz="2400" dirty="0"/>
              <a:t> + </a:t>
            </a:r>
            <a:r>
              <a:rPr lang="it-IT" sz="2400" dirty="0" err="1"/>
              <a:t>panelists</a:t>
            </a:r>
            <a:r>
              <a:rPr lang="it-IT" sz="2400" dirty="0"/>
              <a:t> (~5)</a:t>
            </a:r>
            <a:br>
              <a:rPr lang="it-IT" sz="2400" dirty="0"/>
            </a:br>
            <a:r>
              <a:rPr lang="it-IT" sz="2400" dirty="0"/>
              <a:t>tutti esperti nell’</a:t>
            </a:r>
            <a:r>
              <a:rPr lang="it-IT" sz="2400" u="sng" dirty="0"/>
              <a:t>argomento scientifico</a:t>
            </a:r>
            <a:r>
              <a:rPr lang="it-IT" sz="2400" dirty="0"/>
              <a:t/>
            </a:r>
            <a:br>
              <a:rPr lang="it-IT" sz="2400" dirty="0"/>
            </a:br>
            <a:r>
              <a:rPr lang="it-IT" sz="2400" dirty="0"/>
              <a:t>alcuni competenti anche negli aspetti </a:t>
            </a:r>
            <a:br>
              <a:rPr lang="it-IT" sz="2400" dirty="0"/>
            </a:br>
            <a:r>
              <a:rPr lang="it-IT" sz="2400" dirty="0"/>
              <a:t>più tecnici [facoltativo]</a:t>
            </a:r>
          </a:p>
          <a:p>
            <a:pPr marL="285750" indent="-285750">
              <a:buFont typeface="Arial" panose="020B0604020202020204" pitchFamily="34" charset="0"/>
              <a:buChar char="•"/>
            </a:pPr>
            <a:r>
              <a:rPr lang="it-IT" sz="2400" dirty="0"/>
              <a:t>Compiti </a:t>
            </a:r>
          </a:p>
          <a:p>
            <a:pPr marL="742950" lvl="1" indent="-285750">
              <a:buFont typeface="Arial" panose="020B0604020202020204" pitchFamily="34" charset="0"/>
              <a:buChar char="•"/>
            </a:pPr>
            <a:r>
              <a:rPr lang="it-IT" sz="2400" dirty="0"/>
              <a:t>~40-50 proposte </a:t>
            </a:r>
          </a:p>
          <a:p>
            <a:pPr marL="742950" lvl="1" indent="-285750">
              <a:buFont typeface="Arial" panose="020B0604020202020204" pitchFamily="34" charset="0"/>
              <a:buChar char="•"/>
            </a:pPr>
            <a:r>
              <a:rPr lang="it-IT" sz="2400" dirty="0" err="1"/>
              <a:t>Primary</a:t>
            </a:r>
            <a:r>
              <a:rPr lang="it-IT" sz="2400" dirty="0"/>
              <a:t>/</a:t>
            </a:r>
            <a:r>
              <a:rPr lang="it-IT" sz="2400" dirty="0" err="1"/>
              <a:t>secondary</a:t>
            </a:r>
            <a:r>
              <a:rPr lang="it-IT" sz="2400" dirty="0"/>
              <a:t> </a:t>
            </a:r>
            <a:r>
              <a:rPr lang="it-IT" sz="2400" dirty="0" err="1"/>
              <a:t>reviewers</a:t>
            </a:r>
            <a:endParaRPr lang="it-IT" sz="2400" dirty="0"/>
          </a:p>
          <a:p>
            <a:pPr marL="742950" lvl="1" indent="-285750">
              <a:buFont typeface="Arial" panose="020B0604020202020204" pitchFamily="34" charset="0"/>
              <a:buChar char="•"/>
            </a:pPr>
            <a:r>
              <a:rPr lang="it-IT" sz="2400" dirty="0"/>
              <a:t>Graduatoria delle proposte </a:t>
            </a:r>
          </a:p>
          <a:p>
            <a:pPr marL="742950" lvl="1" indent="-285750">
              <a:buFont typeface="Arial" panose="020B0604020202020204" pitchFamily="34" charset="0"/>
              <a:buChar char="•"/>
            </a:pPr>
            <a:r>
              <a:rPr lang="it-IT" sz="2400" dirty="0"/>
              <a:t>Feedback per ciascun </a:t>
            </a:r>
            <a:r>
              <a:rPr lang="it-IT" sz="2400" dirty="0" err="1"/>
              <a:t>proposal</a:t>
            </a:r>
            <a:r>
              <a:rPr lang="it-IT" sz="2400" dirty="0"/>
              <a:t> </a:t>
            </a:r>
          </a:p>
          <a:p>
            <a:endParaRPr lang="it-IT" sz="2400" dirty="0"/>
          </a:p>
          <a:p>
            <a:pPr algn="ctr"/>
            <a:r>
              <a:rPr lang="it-IT" sz="2400" dirty="0"/>
              <a:t>Giudizio sul merito SCIENTIFICO della proposta</a:t>
            </a:r>
          </a:p>
          <a:p>
            <a:pPr algn="ctr"/>
            <a:r>
              <a:rPr lang="it-IT" sz="2400" dirty="0"/>
              <a:t> </a:t>
            </a:r>
          </a:p>
        </p:txBody>
      </p:sp>
      <p:pic>
        <p:nvPicPr>
          <p:cNvPr id="9218" name="Picture 2" descr="Risultati immagini per review panel">
            <a:extLst>
              <a:ext uri="{FF2B5EF4-FFF2-40B4-BE49-F238E27FC236}">
                <a16:creationId xmlns:a16="http://schemas.microsoft.com/office/drawing/2014/main" id="{E113E81E-B706-F246-8FE6-D4C4394EB0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0849" y="2876797"/>
            <a:ext cx="3908154" cy="234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979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E3BA5F-2A74-FE49-8A6F-CEDECB2C928B}"/>
              </a:ext>
            </a:extLst>
          </p:cNvPr>
          <p:cNvSpPr txBox="1">
            <a:spLocks/>
          </p:cNvSpPr>
          <p:nvPr/>
        </p:nvSpPr>
        <p:spPr>
          <a:xfrm>
            <a:off x="-5119" y="-313200"/>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Alla</a:t>
            </a: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review finale </a:t>
            </a: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Rectangle 12">
            <a:extLst>
              <a:ext uri="{FF2B5EF4-FFF2-40B4-BE49-F238E27FC236}">
                <a16:creationId xmlns:a16="http://schemas.microsoft.com/office/drawing/2014/main" id="{6333F154-3DE7-B244-BA16-B1A1887271C2}"/>
              </a:ext>
            </a:extLst>
          </p:cNvPr>
          <p:cNvSpPr/>
          <p:nvPr/>
        </p:nvSpPr>
        <p:spPr>
          <a:xfrm rot="5400000" flipH="1">
            <a:off x="4527986" y="-3507658"/>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5" name="TextBox 4">
            <a:extLst>
              <a:ext uri="{FF2B5EF4-FFF2-40B4-BE49-F238E27FC236}">
                <a16:creationId xmlns:a16="http://schemas.microsoft.com/office/drawing/2014/main" id="{DF8BC21F-92EA-FB46-9497-9D29B8994B9F}"/>
              </a:ext>
            </a:extLst>
          </p:cNvPr>
          <p:cNvSpPr txBox="1"/>
          <p:nvPr/>
        </p:nvSpPr>
        <p:spPr>
          <a:xfrm>
            <a:off x="0" y="1025448"/>
            <a:ext cx="8528207" cy="5847755"/>
          </a:xfrm>
          <a:prstGeom prst="rect">
            <a:avLst/>
          </a:prstGeom>
          <a:noFill/>
        </p:spPr>
        <p:txBody>
          <a:bodyPr wrap="square" rtlCol="0">
            <a:spAutoFit/>
          </a:bodyPr>
          <a:lstStyle/>
          <a:p>
            <a:r>
              <a:rPr lang="it-IT" sz="2000" dirty="0"/>
              <a:t> 4 giorni Hilton @ Logan </a:t>
            </a:r>
            <a:endParaRPr lang="it-IT" sz="1200" dirty="0"/>
          </a:p>
          <a:p>
            <a:endParaRPr lang="it-IT" sz="1200" dirty="0"/>
          </a:p>
          <a:p>
            <a:pPr marL="285750" indent="-285750">
              <a:buFont typeface="Arial" panose="020B0604020202020204" pitchFamily="34" charset="0"/>
              <a:buChar char="•"/>
            </a:pPr>
            <a:r>
              <a:rPr lang="it-IT" sz="2000" dirty="0" err="1"/>
              <a:t>Topical</a:t>
            </a:r>
            <a:r>
              <a:rPr lang="it-IT" sz="2000" dirty="0"/>
              <a:t> </a:t>
            </a:r>
            <a:r>
              <a:rPr lang="it-IT" sz="2000" dirty="0" err="1"/>
              <a:t>panels</a:t>
            </a:r>
            <a:r>
              <a:rPr lang="it-IT" sz="2000" dirty="0"/>
              <a:t> [Giorno 1 e 2 ]:	</a:t>
            </a:r>
          </a:p>
          <a:p>
            <a:pPr marL="742950" lvl="1" indent="-285750">
              <a:buFont typeface="Arial" panose="020B0604020202020204" pitchFamily="34" charset="0"/>
              <a:buChar char="•"/>
            </a:pPr>
            <a:r>
              <a:rPr lang="it-IT" sz="2000" dirty="0"/>
              <a:t>Triage </a:t>
            </a:r>
          </a:p>
          <a:p>
            <a:pPr marL="742950" lvl="1" indent="-285750">
              <a:buFont typeface="Arial" panose="020B0604020202020204" pitchFamily="34" charset="0"/>
              <a:buChar char="•"/>
            </a:pPr>
            <a:r>
              <a:rPr lang="it-IT" sz="2000" dirty="0"/>
              <a:t>Discussione di ciascuna proposta rimasta [</a:t>
            </a:r>
            <a:r>
              <a:rPr lang="it-IT" sz="2000" dirty="0" err="1"/>
              <a:t>primary</a:t>
            </a:r>
            <a:r>
              <a:rPr lang="it-IT" sz="2000" dirty="0"/>
              <a:t>/</a:t>
            </a:r>
            <a:r>
              <a:rPr lang="it-IT" sz="2000" dirty="0" err="1"/>
              <a:t>secondary</a:t>
            </a:r>
            <a:r>
              <a:rPr lang="it-IT" sz="2000" dirty="0"/>
              <a:t>]</a:t>
            </a:r>
          </a:p>
          <a:p>
            <a:pPr marL="742950" lvl="1" indent="-285750">
              <a:buFont typeface="Arial" panose="020B0604020202020204" pitchFamily="34" charset="0"/>
              <a:buChar char="•"/>
            </a:pPr>
            <a:r>
              <a:rPr lang="it-IT" sz="2000" dirty="0"/>
              <a:t>Graduatoria di proposte GO </a:t>
            </a:r>
          </a:p>
          <a:p>
            <a:pPr marL="742950" lvl="1" indent="-285750">
              <a:buFont typeface="Arial" panose="020B0604020202020204" pitchFamily="34" charset="0"/>
              <a:buChar char="•"/>
            </a:pPr>
            <a:r>
              <a:rPr lang="it-IT" sz="2000" dirty="0"/>
              <a:t>Commenti specifici per ciascuna proposta[</a:t>
            </a:r>
            <a:r>
              <a:rPr lang="it-IT" sz="2000" dirty="0" err="1"/>
              <a:t>primary</a:t>
            </a:r>
            <a:r>
              <a:rPr lang="it-IT" sz="2000" dirty="0"/>
              <a:t>/</a:t>
            </a:r>
            <a:r>
              <a:rPr lang="it-IT" sz="2000" dirty="0" err="1"/>
              <a:t>secondary</a:t>
            </a:r>
            <a:r>
              <a:rPr lang="it-IT" sz="2000" dirty="0"/>
              <a:t> + </a:t>
            </a:r>
            <a:r>
              <a:rPr lang="it-IT" sz="2000" dirty="0" err="1"/>
              <a:t>deputy</a:t>
            </a:r>
            <a:r>
              <a:rPr lang="it-IT" sz="2000" dirty="0"/>
              <a:t>]</a:t>
            </a:r>
          </a:p>
          <a:p>
            <a:pPr marL="742950" lvl="1" indent="-285750">
              <a:buFont typeface="Arial" panose="020B0604020202020204" pitchFamily="34" charset="0"/>
              <a:buChar char="•"/>
            </a:pPr>
            <a:r>
              <a:rPr lang="it-IT" sz="2000" dirty="0"/>
              <a:t>Raccomandazioni per LP </a:t>
            </a:r>
          </a:p>
          <a:p>
            <a:pPr marL="742950" lvl="1" indent="-285750">
              <a:buFont typeface="Arial" panose="020B0604020202020204" pitchFamily="34" charset="0"/>
              <a:buChar char="•"/>
            </a:pPr>
            <a:r>
              <a:rPr lang="it-IT" sz="2000" dirty="0"/>
              <a:t>Eventuali altre raccomandazioni</a:t>
            </a:r>
            <a:r>
              <a:rPr lang="it-IT" sz="1000" dirty="0"/>
              <a:t/>
            </a:r>
            <a:br>
              <a:rPr lang="it-IT" sz="1000" dirty="0"/>
            </a:br>
            <a:endParaRPr lang="it-IT" sz="1000" dirty="0"/>
          </a:p>
          <a:p>
            <a:pPr algn="ctr"/>
            <a:r>
              <a:rPr lang="it-IT" sz="2800" dirty="0">
                <a:sym typeface="Wingdings" pitchFamily="2" charset="2"/>
              </a:rPr>
              <a:t> </a:t>
            </a:r>
            <a:r>
              <a:rPr lang="it-IT" sz="2800" dirty="0"/>
              <a:t>Lista di proposte approvate </a:t>
            </a:r>
            <a:br>
              <a:rPr lang="it-IT" sz="2800" dirty="0"/>
            </a:br>
            <a:r>
              <a:rPr lang="it-IT" sz="2400" dirty="0"/>
              <a:t>nel tempo [$] allocato a ciascun panel</a:t>
            </a:r>
            <a:endParaRPr lang="it-IT" sz="1200" dirty="0"/>
          </a:p>
          <a:p>
            <a:endParaRPr lang="it-IT" sz="1200" dirty="0"/>
          </a:p>
          <a:p>
            <a:pPr marL="285750" indent="-285750">
              <a:buFont typeface="Arial" panose="020B0604020202020204" pitchFamily="34" charset="0"/>
              <a:buChar char="•"/>
            </a:pPr>
            <a:r>
              <a:rPr lang="it-IT" sz="2000" dirty="0"/>
              <a:t>BPP [Giorno 3 e 4] :  </a:t>
            </a:r>
            <a:r>
              <a:rPr lang="it-IT" sz="2000" dirty="0" err="1"/>
              <a:t>Chairs</a:t>
            </a:r>
            <a:r>
              <a:rPr lang="it-IT" sz="2000" dirty="0"/>
              <a:t> + </a:t>
            </a:r>
            <a:r>
              <a:rPr lang="it-IT" sz="2000" dirty="0" err="1"/>
              <a:t>pundits</a:t>
            </a:r>
            <a:r>
              <a:rPr lang="it-IT" sz="2000" dirty="0"/>
              <a:t> </a:t>
            </a:r>
          </a:p>
          <a:p>
            <a:pPr marL="742950" lvl="1" indent="-285750">
              <a:buFont typeface="Arial" panose="020B0604020202020204" pitchFamily="34" charset="0"/>
              <a:buChar char="•"/>
            </a:pPr>
            <a:r>
              <a:rPr lang="it-IT" sz="2000" dirty="0"/>
              <a:t>Triage/discussione di ciascuna proposta </a:t>
            </a:r>
          </a:p>
          <a:p>
            <a:pPr marL="742950" lvl="1" indent="-285750">
              <a:buFont typeface="Arial" panose="020B0604020202020204" pitchFamily="34" charset="0"/>
              <a:buChar char="•"/>
            </a:pPr>
            <a:r>
              <a:rPr lang="it-IT" sz="2000" dirty="0"/>
              <a:t>Graduatoria di LP </a:t>
            </a:r>
          </a:p>
          <a:p>
            <a:pPr marL="742950" lvl="1" indent="-285750">
              <a:buFont typeface="Arial" panose="020B0604020202020204" pitchFamily="34" charset="0"/>
              <a:buChar char="•"/>
            </a:pPr>
            <a:r>
              <a:rPr lang="it-IT" sz="2000" dirty="0"/>
              <a:t>Commenti specifici per ciascuna proposta </a:t>
            </a:r>
            <a:endParaRPr lang="it-IT" sz="1200" dirty="0"/>
          </a:p>
          <a:p>
            <a:pPr algn="ctr"/>
            <a:endParaRPr lang="it-IT" sz="1200" dirty="0"/>
          </a:p>
          <a:p>
            <a:pPr algn="ctr"/>
            <a:r>
              <a:rPr lang="it-IT" sz="2800" dirty="0">
                <a:sym typeface="Wingdings" pitchFamily="2" charset="2"/>
              </a:rPr>
              <a:t> </a:t>
            </a:r>
            <a:r>
              <a:rPr lang="it-IT" sz="2800" dirty="0"/>
              <a:t>Lista finale di proposte approvate </a:t>
            </a:r>
          </a:p>
        </p:txBody>
      </p:sp>
      <p:pic>
        <p:nvPicPr>
          <p:cNvPr id="10242" name="Picture 2" descr="Risultati immagini per review panel">
            <a:extLst>
              <a:ext uri="{FF2B5EF4-FFF2-40B4-BE49-F238E27FC236}">
                <a16:creationId xmlns:a16="http://schemas.microsoft.com/office/drawing/2014/main" id="{C1FD4E5D-BFDE-3C42-99C0-781795BE70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483" t="8580" r="26175" b="6805"/>
          <a:stretch/>
        </p:blipFill>
        <p:spPr bwMode="auto">
          <a:xfrm>
            <a:off x="7086600" y="195186"/>
            <a:ext cx="1943100" cy="18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616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B739A-1743-6548-BF0C-49C183BBAC87}"/>
              </a:ext>
            </a:extLst>
          </p:cNvPr>
          <p:cNvPicPr>
            <a:picLocks noChangeAspect="1"/>
          </p:cNvPicPr>
          <p:nvPr/>
        </p:nvPicPr>
        <p:blipFill>
          <a:blip r:embed="rId2"/>
          <a:stretch>
            <a:fillRect/>
          </a:stretch>
        </p:blipFill>
        <p:spPr>
          <a:xfrm>
            <a:off x="4392168" y="2683732"/>
            <a:ext cx="4612132" cy="4035616"/>
          </a:xfrm>
          <a:prstGeom prst="rect">
            <a:avLst/>
          </a:prstGeom>
        </p:spPr>
      </p:pic>
      <p:pic>
        <p:nvPicPr>
          <p:cNvPr id="5" name="Picture 4">
            <a:extLst>
              <a:ext uri="{FF2B5EF4-FFF2-40B4-BE49-F238E27FC236}">
                <a16:creationId xmlns:a16="http://schemas.microsoft.com/office/drawing/2014/main" id="{078F2948-56A4-8A4A-85EF-4D4C652480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589"/>
          <a:stretch/>
        </p:blipFill>
        <p:spPr>
          <a:xfrm>
            <a:off x="0" y="25127"/>
            <a:ext cx="4177249" cy="6694222"/>
          </a:xfrm>
          <a:prstGeom prst="rect">
            <a:avLst/>
          </a:prstGeom>
          <a:solidFill>
            <a:schemeClr val="tx1"/>
          </a:solidFill>
        </p:spPr>
      </p:pic>
      <p:sp>
        <p:nvSpPr>
          <p:cNvPr id="6" name="TextBox 5">
            <a:extLst>
              <a:ext uri="{FF2B5EF4-FFF2-40B4-BE49-F238E27FC236}">
                <a16:creationId xmlns:a16="http://schemas.microsoft.com/office/drawing/2014/main" id="{DDB518D9-F96A-114E-9D68-44051D9B4ABF}"/>
              </a:ext>
            </a:extLst>
          </p:cNvPr>
          <p:cNvSpPr txBox="1"/>
          <p:nvPr/>
        </p:nvSpPr>
        <p:spPr>
          <a:xfrm>
            <a:off x="4127073" y="918760"/>
            <a:ext cx="5016927" cy="1754326"/>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cs typeface="Verdana" panose="020B0604030504040204" pitchFamily="34" charset="0"/>
              </a:rPr>
              <a:t>Numero di proposte ricevute ad ogni ciclo</a:t>
            </a:r>
          </a:p>
          <a:p>
            <a:endParaRPr lang="it-IT" dirty="0">
              <a:latin typeface="Verdana" panose="020B0604030504040204" pitchFamily="34" charset="0"/>
              <a:ea typeface="Verdana" panose="020B0604030504040204" pitchFamily="34" charset="0"/>
              <a:cs typeface="Verdana" panose="020B0604030504040204" pitchFamily="34" charset="0"/>
            </a:endParaRPr>
          </a:p>
          <a:p>
            <a:r>
              <a:rPr lang="it-IT" dirty="0">
                <a:latin typeface="Verdana" panose="020B0604030504040204" pitchFamily="34" charset="0"/>
                <a:ea typeface="Verdana" panose="020B0604030504040204" pitchFamily="34" charset="0"/>
                <a:cs typeface="Verdana" panose="020B0604030504040204" pitchFamily="34" charset="0"/>
              </a:rPr>
              <a:t>Numero decresce … crescono le sottocategorie e cresce il tempo richiesto per ciascuna proposta  </a:t>
            </a:r>
          </a:p>
          <a:p>
            <a:r>
              <a:rPr lang="it-IT" dirty="0">
                <a:latin typeface="Verdana" panose="020B0604030504040204" pitchFamily="34" charset="0"/>
                <a:ea typeface="Verdana" panose="020B0604030504040204" pitchFamily="34" charset="0"/>
                <a:cs typeface="Verdana" panose="020B0604030504040204" pitchFamily="34" charset="0"/>
              </a:rPr>
              <a:t> </a:t>
            </a:r>
          </a:p>
        </p:txBody>
      </p:sp>
      <p:pic>
        <p:nvPicPr>
          <p:cNvPr id="15" name="Picture 14">
            <a:extLst>
              <a:ext uri="{FF2B5EF4-FFF2-40B4-BE49-F238E27FC236}">
                <a16:creationId xmlns:a16="http://schemas.microsoft.com/office/drawing/2014/main" id="{0EDFF4F0-26EE-A144-B693-4B5EB2CF7D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3051" y="0"/>
            <a:ext cx="2240949" cy="719419"/>
          </a:xfrm>
          <a:prstGeom prst="rect">
            <a:avLst/>
          </a:prstGeom>
          <a:solidFill>
            <a:schemeClr val="tx1"/>
          </a:solidFill>
        </p:spPr>
      </p:pic>
      <p:sp>
        <p:nvSpPr>
          <p:cNvPr id="20" name="TextBox 19">
            <a:extLst>
              <a:ext uri="{FF2B5EF4-FFF2-40B4-BE49-F238E27FC236}">
                <a16:creationId xmlns:a16="http://schemas.microsoft.com/office/drawing/2014/main" id="{E750E10B-7219-AF4A-AAE1-5458011BCF89}"/>
              </a:ext>
            </a:extLst>
          </p:cNvPr>
          <p:cNvSpPr txBox="1"/>
          <p:nvPr/>
        </p:nvSpPr>
        <p:spPr>
          <a:xfrm>
            <a:off x="5712892" y="4522232"/>
            <a:ext cx="2548455" cy="707886"/>
          </a:xfrm>
          <a:prstGeom prst="rect">
            <a:avLst/>
          </a:prstGeom>
          <a:noFill/>
        </p:spPr>
        <p:txBody>
          <a:bodyPr wrap="none" rtlCol="0">
            <a:spAutoFit/>
          </a:bodyPr>
          <a:lstStyle/>
          <a:p>
            <a:r>
              <a:rPr lang="it-IT" sz="2000" dirty="0">
                <a:solidFill>
                  <a:schemeClr val="bg1"/>
                </a:solidFill>
              </a:rPr>
              <a:t>OVERSUBSCRIPTION</a:t>
            </a:r>
          </a:p>
          <a:p>
            <a:pPr algn="ctr"/>
            <a:r>
              <a:rPr lang="it-IT" sz="2000" dirty="0">
                <a:solidFill>
                  <a:schemeClr val="bg1"/>
                </a:solidFill>
              </a:rPr>
              <a:t>~costante ~5-6x</a:t>
            </a:r>
          </a:p>
        </p:txBody>
      </p:sp>
      <p:sp>
        <p:nvSpPr>
          <p:cNvPr id="21" name="TextBox 20">
            <a:extLst>
              <a:ext uri="{FF2B5EF4-FFF2-40B4-BE49-F238E27FC236}">
                <a16:creationId xmlns:a16="http://schemas.microsoft.com/office/drawing/2014/main" id="{1775B953-EE23-6744-8D0C-A4818B088D85}"/>
              </a:ext>
            </a:extLst>
          </p:cNvPr>
          <p:cNvSpPr txBox="1"/>
          <p:nvPr/>
        </p:nvSpPr>
        <p:spPr>
          <a:xfrm>
            <a:off x="622300" y="4152900"/>
            <a:ext cx="415498" cy="369332"/>
          </a:xfrm>
          <a:prstGeom prst="rect">
            <a:avLst/>
          </a:prstGeom>
          <a:noFill/>
        </p:spPr>
        <p:txBody>
          <a:bodyPr wrap="none" rtlCol="0">
            <a:spAutoFit/>
          </a:bodyPr>
          <a:lstStyle/>
          <a:p>
            <a:r>
              <a:rPr lang="it-IT" dirty="0">
                <a:solidFill>
                  <a:srgbClr val="F07030"/>
                </a:solidFill>
              </a:rPr>
              <a:t>LP</a:t>
            </a:r>
          </a:p>
        </p:txBody>
      </p:sp>
      <p:sp>
        <p:nvSpPr>
          <p:cNvPr id="22" name="Oval 21">
            <a:extLst>
              <a:ext uri="{FF2B5EF4-FFF2-40B4-BE49-F238E27FC236}">
                <a16:creationId xmlns:a16="http://schemas.microsoft.com/office/drawing/2014/main" id="{E0429B55-9FAC-6646-9C1B-543EB14BD6CE}"/>
              </a:ext>
            </a:extLst>
          </p:cNvPr>
          <p:cNvSpPr/>
          <p:nvPr/>
        </p:nvSpPr>
        <p:spPr bwMode="auto">
          <a:xfrm>
            <a:off x="1357559" y="5105400"/>
            <a:ext cx="2552090" cy="609600"/>
          </a:xfrm>
          <a:prstGeom prst="ellipse">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23" name="Curved Right Arrow 22">
            <a:extLst>
              <a:ext uri="{FF2B5EF4-FFF2-40B4-BE49-F238E27FC236}">
                <a16:creationId xmlns:a16="http://schemas.microsoft.com/office/drawing/2014/main" id="{7A56A1F8-1261-E04C-9AE2-7BDA1AA84F18}"/>
              </a:ext>
            </a:extLst>
          </p:cNvPr>
          <p:cNvSpPr/>
          <p:nvPr/>
        </p:nvSpPr>
        <p:spPr bwMode="auto">
          <a:xfrm>
            <a:off x="241300" y="2540000"/>
            <a:ext cx="469900" cy="1181100"/>
          </a:xfrm>
          <a:prstGeom prst="curvedRightArrow">
            <a:avLst/>
          </a:prstGeom>
          <a:blipFill dpi="0" rotWithShape="0">
            <a:blip r:embed="rId5"/>
            <a:srcRect/>
            <a:tile tx="0" ty="0" sx="100000" sy="100000" flip="none" algn="tl"/>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24" name="TextBox 23">
            <a:extLst>
              <a:ext uri="{FF2B5EF4-FFF2-40B4-BE49-F238E27FC236}">
                <a16:creationId xmlns:a16="http://schemas.microsoft.com/office/drawing/2014/main" id="{0B5F37B8-458D-514B-B87A-311DD78E97E4}"/>
              </a:ext>
            </a:extLst>
          </p:cNvPr>
          <p:cNvSpPr txBox="1"/>
          <p:nvPr/>
        </p:nvSpPr>
        <p:spPr>
          <a:xfrm>
            <a:off x="2438400" y="215900"/>
            <a:ext cx="693460" cy="369332"/>
          </a:xfrm>
          <a:prstGeom prst="rect">
            <a:avLst/>
          </a:prstGeom>
          <a:noFill/>
        </p:spPr>
        <p:txBody>
          <a:bodyPr wrap="none" rtlCol="0">
            <a:spAutoFit/>
          </a:bodyPr>
          <a:lstStyle/>
          <a:p>
            <a:r>
              <a:rPr lang="it-IT" dirty="0">
                <a:solidFill>
                  <a:schemeClr val="bg1"/>
                </a:solidFill>
              </a:rPr>
              <a:t>Totali</a:t>
            </a:r>
          </a:p>
        </p:txBody>
      </p:sp>
      <p:sp>
        <p:nvSpPr>
          <p:cNvPr id="25" name="TextBox 24">
            <a:extLst>
              <a:ext uri="{FF2B5EF4-FFF2-40B4-BE49-F238E27FC236}">
                <a16:creationId xmlns:a16="http://schemas.microsoft.com/office/drawing/2014/main" id="{DB559F84-AC8C-1F4E-A3B7-B76F6DEBDE3C}"/>
              </a:ext>
            </a:extLst>
          </p:cNvPr>
          <p:cNvSpPr txBox="1"/>
          <p:nvPr/>
        </p:nvSpPr>
        <p:spPr>
          <a:xfrm>
            <a:off x="581321" y="5436124"/>
            <a:ext cx="1552476" cy="369332"/>
          </a:xfrm>
          <a:prstGeom prst="rect">
            <a:avLst/>
          </a:prstGeom>
          <a:noFill/>
        </p:spPr>
        <p:txBody>
          <a:bodyPr wrap="none" rtlCol="0">
            <a:spAutoFit/>
          </a:bodyPr>
          <a:lstStyle/>
          <a:p>
            <a:r>
              <a:rPr lang="it-IT" dirty="0">
                <a:solidFill>
                  <a:schemeClr val="bg1"/>
                </a:solidFill>
              </a:rPr>
              <a:t>VLP/</a:t>
            </a:r>
            <a:r>
              <a:rPr lang="it-IT" dirty="0" err="1">
                <a:solidFill>
                  <a:schemeClr val="bg1"/>
                </a:solidFill>
              </a:rPr>
              <a:t>Visionary</a:t>
            </a:r>
            <a:r>
              <a:rPr lang="it-IT" dirty="0">
                <a:solidFill>
                  <a:schemeClr val="bg1"/>
                </a:solidFill>
              </a:rPr>
              <a:t> </a:t>
            </a:r>
          </a:p>
        </p:txBody>
      </p:sp>
    </p:spTree>
    <p:extLst>
      <p:ext uri="{BB962C8B-B14F-4D97-AF65-F5344CB8AC3E}">
        <p14:creationId xmlns:p14="http://schemas.microsoft.com/office/powerpoint/2010/main" val="25685359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42B269-C906-8646-9D9F-821A29AA02CB}"/>
              </a:ext>
            </a:extLst>
          </p:cNvPr>
          <p:cNvPicPr>
            <a:picLocks noChangeAspect="1"/>
          </p:cNvPicPr>
          <p:nvPr/>
        </p:nvPicPr>
        <p:blipFill>
          <a:blip r:embed="rId3"/>
          <a:stretch>
            <a:fillRect/>
          </a:stretch>
        </p:blipFill>
        <p:spPr>
          <a:xfrm>
            <a:off x="600647" y="0"/>
            <a:ext cx="2773298" cy="6858000"/>
          </a:xfrm>
          <a:prstGeom prst="rect">
            <a:avLst/>
          </a:prstGeom>
          <a:solidFill>
            <a:schemeClr val="tx1"/>
          </a:solidFill>
        </p:spPr>
      </p:pic>
      <p:sp>
        <p:nvSpPr>
          <p:cNvPr id="4" name="Oval 3">
            <a:extLst>
              <a:ext uri="{FF2B5EF4-FFF2-40B4-BE49-F238E27FC236}">
                <a16:creationId xmlns:a16="http://schemas.microsoft.com/office/drawing/2014/main" id="{1D22B413-721F-7447-8BDC-DB99CCFE6937}"/>
              </a:ext>
            </a:extLst>
          </p:cNvPr>
          <p:cNvSpPr/>
          <p:nvPr/>
        </p:nvSpPr>
        <p:spPr bwMode="auto">
          <a:xfrm>
            <a:off x="304800" y="3060192"/>
            <a:ext cx="3069145" cy="499872"/>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5" name="TextBox 4">
            <a:extLst>
              <a:ext uri="{FF2B5EF4-FFF2-40B4-BE49-F238E27FC236}">
                <a16:creationId xmlns:a16="http://schemas.microsoft.com/office/drawing/2014/main" id="{FD7B4924-B44B-0A4D-AB70-4A82274F6C75}"/>
              </a:ext>
            </a:extLst>
          </p:cNvPr>
          <p:cNvSpPr txBox="1"/>
          <p:nvPr/>
        </p:nvSpPr>
        <p:spPr>
          <a:xfrm>
            <a:off x="3373945" y="658874"/>
            <a:ext cx="4780476" cy="1077218"/>
          </a:xfrm>
          <a:prstGeom prst="rect">
            <a:avLst/>
          </a:prstGeom>
          <a:noFill/>
        </p:spPr>
        <p:txBody>
          <a:bodyPr wrap="none" rtlCol="0">
            <a:spAutoFit/>
          </a:bodyPr>
          <a:lstStyle/>
          <a:p>
            <a:endParaRPr lang="it-IT" sz="1600" dirty="0">
              <a:latin typeface="Verdana" panose="020B0604030504040204" pitchFamily="34" charset="0"/>
              <a:ea typeface="Verdana" panose="020B0604030504040204" pitchFamily="34" charset="0"/>
              <a:cs typeface="Verdana" panose="020B0604030504040204" pitchFamily="34" charset="0"/>
            </a:endParaRPr>
          </a:p>
          <a:p>
            <a:r>
              <a:rPr lang="it-IT" sz="1600" dirty="0">
                <a:latin typeface="Verdana" panose="020B0604030504040204" pitchFamily="34" charset="0"/>
                <a:ea typeface="Verdana" panose="020B0604030504040204" pitchFamily="34" charset="0"/>
                <a:cs typeface="Verdana" panose="020B0604030504040204" pitchFamily="34" charset="0"/>
              </a:rPr>
              <a:t>Italia 	22/146[547] proposte sottomesse</a:t>
            </a:r>
          </a:p>
          <a:p>
            <a:r>
              <a:rPr lang="it-IT" sz="1600" dirty="0">
                <a:latin typeface="Verdana" panose="020B0604030504040204" pitchFamily="34" charset="0"/>
                <a:ea typeface="Verdana" panose="020B0604030504040204" pitchFamily="34" charset="0"/>
                <a:cs typeface="Verdana" panose="020B0604030504040204" pitchFamily="34" charset="0"/>
              </a:rPr>
              <a:t>		5/50 [168]    proposte accettate</a:t>
            </a:r>
          </a:p>
          <a:p>
            <a:r>
              <a:rPr lang="it-IT" sz="1600" dirty="0">
                <a:latin typeface="Verdana" panose="020B0604030504040204" pitchFamily="34" charset="0"/>
                <a:ea typeface="Verdana" panose="020B0604030504040204" pitchFamily="34" charset="0"/>
                <a:cs typeface="Verdana" panose="020B0604030504040204" pitchFamily="34" charset="0"/>
              </a:rPr>
              <a:t>		540/5545[19425] </a:t>
            </a:r>
            <a:r>
              <a:rPr lang="it-IT" sz="1600" dirty="0" err="1">
                <a:latin typeface="Verdana" panose="020B0604030504040204" pitchFamily="34" charset="0"/>
                <a:ea typeface="Verdana" panose="020B0604030504040204" pitchFamily="34" charset="0"/>
                <a:cs typeface="Verdana" panose="020B0604030504040204" pitchFamily="34" charset="0"/>
              </a:rPr>
              <a:t>ks</a:t>
            </a:r>
            <a:r>
              <a:rPr lang="it-IT" sz="1600" dirty="0">
                <a:latin typeface="Verdana" panose="020B0604030504040204" pitchFamily="34" charset="0"/>
                <a:ea typeface="Verdana" panose="020B0604030504040204" pitchFamily="34" charset="0"/>
                <a:cs typeface="Verdana" panose="020B0604030504040204" pitchFamily="34" charset="0"/>
              </a:rPr>
              <a:t> accettati </a:t>
            </a:r>
          </a:p>
        </p:txBody>
      </p:sp>
      <p:pic>
        <p:nvPicPr>
          <p:cNvPr id="6" name="Picture 5">
            <a:extLst>
              <a:ext uri="{FF2B5EF4-FFF2-40B4-BE49-F238E27FC236}">
                <a16:creationId xmlns:a16="http://schemas.microsoft.com/office/drawing/2014/main" id="{C9A5EF1B-1728-E341-85D5-ECC21AE4EB66}"/>
              </a:ext>
            </a:extLst>
          </p:cNvPr>
          <p:cNvPicPr>
            <a:picLocks noChangeAspect="1"/>
          </p:cNvPicPr>
          <p:nvPr/>
        </p:nvPicPr>
        <p:blipFill>
          <a:blip r:embed="rId4"/>
          <a:stretch>
            <a:fillRect/>
          </a:stretch>
        </p:blipFill>
        <p:spPr>
          <a:xfrm>
            <a:off x="4433379" y="1736092"/>
            <a:ext cx="4487926" cy="5121908"/>
          </a:xfrm>
          <a:prstGeom prst="rect">
            <a:avLst/>
          </a:prstGeom>
        </p:spPr>
      </p:pic>
      <p:sp>
        <p:nvSpPr>
          <p:cNvPr id="7" name="TextBox 6">
            <a:extLst>
              <a:ext uri="{FF2B5EF4-FFF2-40B4-BE49-F238E27FC236}">
                <a16:creationId xmlns:a16="http://schemas.microsoft.com/office/drawing/2014/main" id="{C2F224E7-08AF-A34A-9B5E-13D479971988}"/>
              </a:ext>
            </a:extLst>
          </p:cNvPr>
          <p:cNvSpPr txBox="1"/>
          <p:nvPr/>
        </p:nvSpPr>
        <p:spPr>
          <a:xfrm>
            <a:off x="3520249" y="0"/>
            <a:ext cx="5401056" cy="954107"/>
          </a:xfrm>
          <a:prstGeom prst="rect">
            <a:avLst/>
          </a:prstGeom>
          <a:noFill/>
        </p:spPr>
        <p:txBody>
          <a:bodyPr wrap="square" rtlCol="0">
            <a:spAutoFit/>
          </a:bodyPr>
          <a:lstStyle/>
          <a:p>
            <a:r>
              <a:rPr lang="it-IT" sz="2800" dirty="0"/>
              <a:t>Distribuzione per Nazione e per argomento scientifico</a:t>
            </a:r>
          </a:p>
        </p:txBody>
      </p:sp>
    </p:spTree>
    <p:extLst>
      <p:ext uri="{BB962C8B-B14F-4D97-AF65-F5344CB8AC3E}">
        <p14:creationId xmlns:p14="http://schemas.microsoft.com/office/powerpoint/2010/main" val="20153013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0" y="338446"/>
            <a:ext cx="9144000" cy="6519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3528" tIns="33528" rIns="33528" bIns="33528" numCol="1" anchor="b" anchorCtr="0" compatLnSpc="1">
            <a:prstTxWarp prst="textNoShape">
              <a:avLst/>
            </a:prstTxWarp>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a:defRPr/>
            </a:pPr>
            <a:r>
              <a:rPr lang="it-IT"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Perché è importante!</a:t>
            </a:r>
          </a:p>
          <a:p>
            <a:pPr>
              <a:defRPr/>
            </a:pPr>
            <a:endParaRPr lang="it-IT"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Astronomia</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Oggi</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it-IT"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endParaRPr lang="it-IT"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5032992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10D041-48E3-5345-AB56-ACD9CBA3035B}"/>
              </a:ext>
            </a:extLst>
          </p:cNvPr>
          <p:cNvSpPr/>
          <p:nvPr/>
        </p:nvSpPr>
        <p:spPr>
          <a:xfrm>
            <a:off x="1688451" y="0"/>
            <a:ext cx="5796780" cy="1292662"/>
          </a:xfrm>
          <a:prstGeom prst="rect">
            <a:avLst/>
          </a:prstGeom>
        </p:spPr>
        <p:txBody>
          <a:bodyPr wrap="none">
            <a:spAutoFit/>
          </a:bodyPr>
          <a:lstStyle/>
          <a:p>
            <a:pPr lvl="0" algn="ctr" defTabSz="914400">
              <a:defRPr/>
            </a:pP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Criteri</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e </a:t>
            </a: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differenze</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a:t>
            </a:r>
            <a:b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b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a:t>
            </a:r>
            <a:r>
              <a:rPr lang="en-US" sz="32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Chandra vs XMM-Newton</a:t>
            </a:r>
            <a:endPar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endParaRPr>
          </a:p>
        </p:txBody>
      </p:sp>
      <p:sp>
        <p:nvSpPr>
          <p:cNvPr id="3" name="Rectangle 2">
            <a:extLst>
              <a:ext uri="{FF2B5EF4-FFF2-40B4-BE49-F238E27FC236}">
                <a16:creationId xmlns:a16="http://schemas.microsoft.com/office/drawing/2014/main" id="{AD3C39AF-BFB1-EC4B-9282-4472C3E3804D}"/>
              </a:ext>
            </a:extLst>
          </p:cNvPr>
          <p:cNvSpPr/>
          <p:nvPr/>
        </p:nvSpPr>
        <p:spPr>
          <a:xfrm rot="5400000" flipH="1">
            <a:off x="4547947" y="-3307084"/>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pic>
        <p:nvPicPr>
          <p:cNvPr id="19458" name="Picture 2" descr="Risultati immagini per xmm-newton x-ray telescope">
            <a:extLst>
              <a:ext uri="{FF2B5EF4-FFF2-40B4-BE49-F238E27FC236}">
                <a16:creationId xmlns:a16="http://schemas.microsoft.com/office/drawing/2014/main" id="{AD954C16-B247-5C40-90B6-8346861128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9170608">
            <a:off x="5924816" y="1399838"/>
            <a:ext cx="3412750" cy="1278355"/>
          </a:xfrm>
          <a:prstGeom prst="rect">
            <a:avLst/>
          </a:prstGeom>
          <a:noFill/>
        </p:spPr>
      </p:pic>
      <p:sp>
        <p:nvSpPr>
          <p:cNvPr id="8" name="Rectangle 7">
            <a:extLst>
              <a:ext uri="{FF2B5EF4-FFF2-40B4-BE49-F238E27FC236}">
                <a16:creationId xmlns:a16="http://schemas.microsoft.com/office/drawing/2014/main" id="{193A3DAD-6DC6-7B43-AD9A-52D0AABD78E2}"/>
              </a:ext>
            </a:extLst>
          </p:cNvPr>
          <p:cNvSpPr/>
          <p:nvPr/>
        </p:nvSpPr>
        <p:spPr>
          <a:xfrm>
            <a:off x="322518" y="1714682"/>
            <a:ext cx="8355650" cy="4524315"/>
          </a:xfrm>
          <a:prstGeom prst="rect">
            <a:avLst/>
          </a:prstGeom>
        </p:spPr>
        <p:txBody>
          <a:bodyPr wrap="square">
            <a:spAutoFit/>
          </a:bodyPr>
          <a:lstStyle/>
          <a:p>
            <a:r>
              <a:rPr lang="it-IT" sz="2400" dirty="0"/>
              <a:t>XMM-Newton: </a:t>
            </a:r>
          </a:p>
          <a:p>
            <a:r>
              <a:rPr lang="it-IT" sz="2400" dirty="0"/>
              <a:t>Telescopio per osservazioni nella banda X (~</a:t>
            </a:r>
            <a:r>
              <a:rPr lang="it-IT" sz="2400" dirty="0" err="1"/>
              <a:t>Chandra</a:t>
            </a:r>
            <a:r>
              <a:rPr lang="it-IT" sz="2400" dirty="0"/>
              <a:t>) </a:t>
            </a:r>
          </a:p>
          <a:p>
            <a:r>
              <a:rPr lang="it-IT" sz="2400" dirty="0"/>
              <a:t> maggiore sensibilità </a:t>
            </a:r>
          </a:p>
          <a:p>
            <a:r>
              <a:rPr lang="it-IT" sz="2400" dirty="0"/>
              <a:t> minore risoluzione spaziale </a:t>
            </a:r>
          </a:p>
          <a:p>
            <a:endParaRPr lang="it-IT" sz="2400" dirty="0"/>
          </a:p>
          <a:p>
            <a:r>
              <a:rPr lang="it-IT" sz="2400" dirty="0"/>
              <a:t>3 telescopi </a:t>
            </a:r>
          </a:p>
          <a:p>
            <a:r>
              <a:rPr lang="it-IT" sz="2400" dirty="0"/>
              <a:t>6 strumenti che operano simultaneamente :</a:t>
            </a:r>
          </a:p>
          <a:p>
            <a:r>
              <a:rPr lang="it-IT" sz="2400" dirty="0"/>
              <a:t>  3 camere per immagini X (3 filtri)</a:t>
            </a:r>
          </a:p>
          <a:p>
            <a:r>
              <a:rPr lang="it-IT" sz="2400" dirty="0"/>
              <a:t>  2 spettroscopi</a:t>
            </a:r>
          </a:p>
          <a:p>
            <a:r>
              <a:rPr lang="it-IT" sz="2400" dirty="0"/>
              <a:t>  1 camera per immagini ottico-UV (filtri) </a:t>
            </a:r>
          </a:p>
          <a:p>
            <a:endParaRPr lang="it-IT" sz="2400" dirty="0"/>
          </a:p>
          <a:p>
            <a:endParaRPr lang="it-IT" sz="2400" dirty="0"/>
          </a:p>
        </p:txBody>
      </p:sp>
    </p:spTree>
    <p:extLst>
      <p:ext uri="{BB962C8B-B14F-4D97-AF65-F5344CB8AC3E}">
        <p14:creationId xmlns:p14="http://schemas.microsoft.com/office/powerpoint/2010/main" val="21389037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 The 2.0 Ms Chandra Deep Field-North, the deepest Chandra observation to date. This image has been constructed from 0.5–2 keV (red), 2–4 keV (green), and 4–8 keV (blue) adaptively smoothed images. The two most prominent red diffuse patches are galaxy groups/clusters (Bauer et al. 2002a). The regions covered by the HDF-N (Ferguson, Dickinson &amp; Williams 2000) and GOODS-N (Giavalisco et al. 2004) surveys with HST are outlined and labeled. This field subtends ≈ 448 arcmin 2 (≈ 60% the solid angle of the full Moon), and ≈ 580 sources are detected. Adapted from Alexander et al. (2003b). (b) The 770 ks XMM-Newton Lockman Hole field, the deepest XMM-Newton observation to date. This image has been constructed from 0.5–2 keV (red), 2–4.5 keV (green), and 4.5–10 keV (blue) images. This field subtends ≈ 1556 arcmin 2 , and ≈ 550 sources are detected. Adapted from Hasinger (2004).  ">
            <a:extLst>
              <a:ext uri="{FF2B5EF4-FFF2-40B4-BE49-F238E27FC236}">
                <a16:creationId xmlns:a16="http://schemas.microsoft.com/office/drawing/2014/main" id="{502C1792-5BEB-3347-9325-95F834F603A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286" y="-306075"/>
            <a:ext cx="9941886" cy="77066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C44DB5C-119E-1240-8E10-69672988F45D}"/>
              </a:ext>
            </a:extLst>
          </p:cNvPr>
          <p:cNvSpPr/>
          <p:nvPr/>
        </p:nvSpPr>
        <p:spPr>
          <a:xfrm>
            <a:off x="26432" y="5565388"/>
            <a:ext cx="4559300" cy="1107996"/>
          </a:xfrm>
          <a:prstGeom prst="rect">
            <a:avLst/>
          </a:prstGeom>
        </p:spPr>
        <p:txBody>
          <a:bodyPr wrap="square">
            <a:spAutoFit/>
          </a:bodyPr>
          <a:lstStyle/>
          <a:p>
            <a:r>
              <a:rPr lang="it-IT" sz="1600" b="1" dirty="0"/>
              <a:t>2.0 </a:t>
            </a:r>
            <a:r>
              <a:rPr lang="it-IT" sz="1600" b="1" dirty="0" err="1"/>
              <a:t>Ms</a:t>
            </a:r>
            <a:r>
              <a:rPr lang="it-IT" sz="1600" b="1" dirty="0"/>
              <a:t> </a:t>
            </a:r>
            <a:r>
              <a:rPr lang="it-IT" sz="1600" b="1" dirty="0" err="1"/>
              <a:t>Chandra</a:t>
            </a:r>
            <a:r>
              <a:rPr lang="it-IT" sz="1600" b="1" dirty="0"/>
              <a:t> </a:t>
            </a:r>
            <a:r>
              <a:rPr lang="it-IT" sz="1600" b="1" dirty="0" err="1"/>
              <a:t>Deep</a:t>
            </a:r>
            <a:r>
              <a:rPr lang="it-IT" sz="1600" b="1" dirty="0"/>
              <a:t> Field-North</a:t>
            </a:r>
          </a:p>
          <a:p>
            <a:r>
              <a:rPr lang="it-IT" sz="1600" b="1" dirty="0"/>
              <a:t>~450arcmin</a:t>
            </a:r>
            <a:r>
              <a:rPr lang="it-IT" sz="1600" b="1" baseline="30000" dirty="0"/>
              <a:t> 2</a:t>
            </a:r>
            <a:r>
              <a:rPr lang="it-IT" sz="1600" b="1" dirty="0"/>
              <a:t> (~60% dimensione della luna piena)</a:t>
            </a:r>
          </a:p>
          <a:p>
            <a:r>
              <a:rPr lang="it-IT" sz="1600" b="1" dirty="0"/>
              <a:t>~580 sorgenti. </a:t>
            </a:r>
          </a:p>
        </p:txBody>
      </p:sp>
      <p:sp>
        <p:nvSpPr>
          <p:cNvPr id="3" name="Rectangle 2">
            <a:extLst>
              <a:ext uri="{FF2B5EF4-FFF2-40B4-BE49-F238E27FC236}">
                <a16:creationId xmlns:a16="http://schemas.microsoft.com/office/drawing/2014/main" id="{93CA05EC-8503-7844-B99F-A6F3AF92EA7F}"/>
              </a:ext>
            </a:extLst>
          </p:cNvPr>
          <p:cNvSpPr/>
          <p:nvPr/>
        </p:nvSpPr>
        <p:spPr>
          <a:xfrm>
            <a:off x="4600409" y="5557644"/>
            <a:ext cx="4572000" cy="1323439"/>
          </a:xfrm>
          <a:prstGeom prst="rect">
            <a:avLst/>
          </a:prstGeom>
        </p:spPr>
        <p:txBody>
          <a:bodyPr>
            <a:spAutoFit/>
          </a:bodyPr>
          <a:lstStyle/>
          <a:p>
            <a:r>
              <a:rPr lang="it-IT" sz="1600" b="1" dirty="0"/>
              <a:t>770 </a:t>
            </a:r>
            <a:r>
              <a:rPr lang="it-IT" sz="1600" b="1" dirty="0" err="1"/>
              <a:t>ks</a:t>
            </a:r>
            <a:r>
              <a:rPr lang="it-IT" sz="1600" b="1" dirty="0"/>
              <a:t> XMM-Newton </a:t>
            </a:r>
            <a:r>
              <a:rPr lang="it-IT" sz="1600" b="1" dirty="0" err="1"/>
              <a:t>Lockman</a:t>
            </a:r>
            <a:r>
              <a:rPr lang="it-IT" sz="1600" b="1" dirty="0"/>
              <a:t> </a:t>
            </a:r>
            <a:r>
              <a:rPr lang="it-IT" sz="1600" b="1" dirty="0" err="1"/>
              <a:t>Hole</a:t>
            </a:r>
            <a:r>
              <a:rPr lang="it-IT" sz="1600" b="1" dirty="0"/>
              <a:t> </a:t>
            </a:r>
            <a:r>
              <a:rPr lang="it-IT" sz="1600" b="1" dirty="0" err="1"/>
              <a:t>field</a:t>
            </a:r>
            <a:endParaRPr lang="it-IT" sz="1600" b="1" dirty="0"/>
          </a:p>
          <a:p>
            <a:r>
              <a:rPr lang="it-IT" sz="1600" b="1" dirty="0"/>
              <a:t>1560 arcmin</a:t>
            </a:r>
            <a:r>
              <a:rPr lang="it-IT" sz="1600" b="1" baseline="30000" dirty="0"/>
              <a:t>2</a:t>
            </a:r>
            <a:r>
              <a:rPr lang="it-IT" sz="1600" b="1" dirty="0"/>
              <a:t> (~2x dimensione della luna piena)</a:t>
            </a:r>
          </a:p>
          <a:p>
            <a:r>
              <a:rPr lang="it-IT" sz="1600" b="1" dirty="0"/>
              <a:t>~550 sorgenti</a:t>
            </a:r>
          </a:p>
          <a:p>
            <a:endParaRPr lang="it-IT" sz="1600" b="1" dirty="0"/>
          </a:p>
        </p:txBody>
      </p:sp>
      <p:sp>
        <p:nvSpPr>
          <p:cNvPr id="4" name="Rectangle 3">
            <a:extLst>
              <a:ext uri="{FF2B5EF4-FFF2-40B4-BE49-F238E27FC236}">
                <a16:creationId xmlns:a16="http://schemas.microsoft.com/office/drawing/2014/main" id="{0A6B11E9-53DC-064D-B519-4D998E2A01D4}"/>
              </a:ext>
            </a:extLst>
          </p:cNvPr>
          <p:cNvSpPr/>
          <p:nvPr/>
        </p:nvSpPr>
        <p:spPr>
          <a:xfrm>
            <a:off x="5372100" y="6596390"/>
            <a:ext cx="4330700" cy="261610"/>
          </a:xfrm>
          <a:prstGeom prst="rect">
            <a:avLst/>
          </a:prstGeom>
        </p:spPr>
        <p:txBody>
          <a:bodyPr wrap="square">
            <a:spAutoFit/>
          </a:bodyPr>
          <a:lstStyle/>
          <a:p>
            <a:r>
              <a:rPr lang="it-IT" sz="1100" dirty="0" err="1">
                <a:latin typeface="CMR9"/>
              </a:rPr>
              <a:t>Hasinger</a:t>
            </a:r>
            <a:r>
              <a:rPr lang="it-IT" sz="1100" dirty="0">
                <a:latin typeface="CMR9"/>
              </a:rPr>
              <a:t>: </a:t>
            </a:r>
            <a:r>
              <a:rPr lang="it-IT" sz="1100" dirty="0" err="1">
                <a:latin typeface="CMR9"/>
              </a:rPr>
              <a:t>Annual</a:t>
            </a:r>
            <a:r>
              <a:rPr lang="it-IT" sz="1100" dirty="0">
                <a:latin typeface="CMR9"/>
              </a:rPr>
              <a:t> </a:t>
            </a:r>
            <a:r>
              <a:rPr lang="it-IT" sz="1100" dirty="0" err="1">
                <a:latin typeface="CMR9"/>
              </a:rPr>
              <a:t>Reviews</a:t>
            </a:r>
            <a:r>
              <a:rPr lang="it-IT" sz="1100" dirty="0">
                <a:latin typeface="CMR9"/>
              </a:rPr>
              <a:t> of </a:t>
            </a:r>
            <a:r>
              <a:rPr lang="it-IT" sz="1100" dirty="0" err="1">
                <a:latin typeface="CMR9"/>
              </a:rPr>
              <a:t>Astronomy</a:t>
            </a:r>
            <a:r>
              <a:rPr lang="it-IT" sz="1100" dirty="0">
                <a:latin typeface="CMR9"/>
              </a:rPr>
              <a:t> &amp; </a:t>
            </a:r>
            <a:r>
              <a:rPr lang="it-IT" sz="1100" dirty="0" err="1">
                <a:latin typeface="CMR9"/>
              </a:rPr>
              <a:t>Astrophysics</a:t>
            </a:r>
            <a:r>
              <a:rPr lang="it-IT" sz="1100" dirty="0">
                <a:latin typeface="CMR9"/>
              </a:rPr>
              <a:t> 2004</a:t>
            </a:r>
            <a:endParaRPr lang="it-IT" sz="1100" dirty="0"/>
          </a:p>
        </p:txBody>
      </p:sp>
      <p:sp>
        <p:nvSpPr>
          <p:cNvPr id="6" name="Rectangle 5">
            <a:extLst>
              <a:ext uri="{FF2B5EF4-FFF2-40B4-BE49-F238E27FC236}">
                <a16:creationId xmlns:a16="http://schemas.microsoft.com/office/drawing/2014/main" id="{59A4D3FE-517C-AC41-B15E-5F2630C5E7BA}"/>
              </a:ext>
            </a:extLst>
          </p:cNvPr>
          <p:cNvSpPr/>
          <p:nvPr/>
        </p:nvSpPr>
        <p:spPr>
          <a:xfrm>
            <a:off x="1237394" y="38894"/>
            <a:ext cx="7314168" cy="1226022"/>
          </a:xfrm>
          <a:prstGeom prst="rect">
            <a:avLst/>
          </a:prstGeom>
        </p:spPr>
        <p:txBody>
          <a:bodyPr wrap="square">
            <a:spAutoFit/>
          </a:bodyPr>
          <a:lstStyle/>
          <a:p>
            <a:pPr lvl="0" algn="ctr" defTabSz="914400">
              <a:defRPr/>
            </a:pP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Immagini</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a </a:t>
            </a: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confronto</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a:t>
            </a:r>
            <a:r>
              <a:rPr lang="en-US" sz="32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Chandra vs XMM-Newton</a:t>
            </a:r>
            <a:endPar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endParaRPr>
          </a:p>
        </p:txBody>
      </p:sp>
      <p:sp>
        <p:nvSpPr>
          <p:cNvPr id="7" name="Rectangle 6">
            <a:extLst>
              <a:ext uri="{FF2B5EF4-FFF2-40B4-BE49-F238E27FC236}">
                <a16:creationId xmlns:a16="http://schemas.microsoft.com/office/drawing/2014/main" id="{9960BF7C-CC50-0741-922C-44CF6BF53A5D}"/>
              </a:ext>
            </a:extLst>
          </p:cNvPr>
          <p:cNvSpPr/>
          <p:nvPr/>
        </p:nvSpPr>
        <p:spPr>
          <a:xfrm rot="5400000" flipH="1">
            <a:off x="4547947" y="-3307084"/>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Tree>
    <p:extLst>
      <p:ext uri="{BB962C8B-B14F-4D97-AF65-F5344CB8AC3E}">
        <p14:creationId xmlns:p14="http://schemas.microsoft.com/office/powerpoint/2010/main" val="31719599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10D041-48E3-5345-AB56-ACD9CBA3035B}"/>
              </a:ext>
            </a:extLst>
          </p:cNvPr>
          <p:cNvSpPr/>
          <p:nvPr/>
        </p:nvSpPr>
        <p:spPr>
          <a:xfrm>
            <a:off x="1688451" y="0"/>
            <a:ext cx="5796780" cy="1292662"/>
          </a:xfrm>
          <a:prstGeom prst="rect">
            <a:avLst/>
          </a:prstGeom>
        </p:spPr>
        <p:txBody>
          <a:bodyPr wrap="none">
            <a:spAutoFit/>
          </a:bodyPr>
          <a:lstStyle/>
          <a:p>
            <a:pPr lvl="0" algn="ctr" defTabSz="914400">
              <a:defRPr/>
            </a:pP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Criteri</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e </a:t>
            </a: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differenze</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a:t>
            </a:r>
            <a:b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b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a:t>
            </a:r>
            <a:r>
              <a:rPr lang="en-US" sz="32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Chandra vs XMM-Newton</a:t>
            </a:r>
            <a:endPar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endParaRPr>
          </a:p>
        </p:txBody>
      </p:sp>
      <p:sp>
        <p:nvSpPr>
          <p:cNvPr id="3" name="Rectangle 2">
            <a:extLst>
              <a:ext uri="{FF2B5EF4-FFF2-40B4-BE49-F238E27FC236}">
                <a16:creationId xmlns:a16="http://schemas.microsoft.com/office/drawing/2014/main" id="{AD3C39AF-BFB1-EC4B-9282-4472C3E3804D}"/>
              </a:ext>
            </a:extLst>
          </p:cNvPr>
          <p:cNvSpPr/>
          <p:nvPr/>
        </p:nvSpPr>
        <p:spPr>
          <a:xfrm rot="5400000" flipH="1">
            <a:off x="4547947" y="-3307084"/>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5" name="TextBox 4">
            <a:extLst>
              <a:ext uri="{FF2B5EF4-FFF2-40B4-BE49-F238E27FC236}">
                <a16:creationId xmlns:a16="http://schemas.microsoft.com/office/drawing/2014/main" id="{25A2F206-D347-F247-BC43-1918F5139161}"/>
              </a:ext>
            </a:extLst>
          </p:cNvPr>
          <p:cNvSpPr txBox="1"/>
          <p:nvPr/>
        </p:nvSpPr>
        <p:spPr>
          <a:xfrm>
            <a:off x="14840" y="2045252"/>
            <a:ext cx="9236038" cy="4154984"/>
          </a:xfrm>
          <a:prstGeom prst="rect">
            <a:avLst/>
          </a:prstGeom>
          <a:noFill/>
        </p:spPr>
        <p:txBody>
          <a:bodyPr wrap="square" rtlCol="0">
            <a:spAutoFit/>
          </a:bodyPr>
          <a:lstStyle/>
          <a:p>
            <a:pPr marL="342900" indent="-342900">
              <a:buFont typeface="Arial" panose="020B0604020202020204" pitchFamily="34" charset="0"/>
              <a:buChar char="•"/>
            </a:pPr>
            <a:r>
              <a:rPr lang="it-IT" sz="2400" dirty="0"/>
              <a:t>Stessi argomenti scientifici e simile suddivisione : </a:t>
            </a:r>
          </a:p>
          <a:p>
            <a:r>
              <a:rPr lang="it-IT" sz="2400" dirty="0"/>
              <a:t>		13 totali, ~2/3 per argomento per risolvere conflitti</a:t>
            </a:r>
          </a:p>
          <a:p>
            <a:pPr marL="342900" indent="-342900">
              <a:buFont typeface="Arial" panose="020B0604020202020204" pitchFamily="34" charset="0"/>
              <a:buChar char="•"/>
            </a:pPr>
            <a:r>
              <a:rPr lang="it-IT" sz="2400" dirty="0"/>
              <a:t>Stesso tipo di proposte : GO e LP + TOO </a:t>
            </a:r>
          </a:p>
          <a:p>
            <a:pPr marL="342900" indent="-342900">
              <a:buFont typeface="Arial" panose="020B0604020202020204" pitchFamily="34" charset="0"/>
              <a:buChar char="•"/>
            </a:pPr>
            <a:r>
              <a:rPr lang="it-IT" sz="2400" dirty="0"/>
              <a:t>Stesso numero di proposte/panel ~50</a:t>
            </a:r>
          </a:p>
          <a:p>
            <a:pPr marL="342900" indent="-342900">
              <a:buFont typeface="Arial" panose="020B0604020202020204" pitchFamily="34" charset="0"/>
              <a:buChar char="•"/>
            </a:pPr>
            <a:r>
              <a:rPr lang="it-IT" sz="2400" dirty="0"/>
              <a:t>Panel composto da 4 + 1 </a:t>
            </a:r>
            <a:r>
              <a:rPr lang="it-IT" sz="2400" dirty="0" err="1"/>
              <a:t>chair</a:t>
            </a:r>
            <a:endParaRPr lang="it-IT" sz="2400" dirty="0"/>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Organizzazione del panel lasciata al </a:t>
            </a:r>
            <a:r>
              <a:rPr lang="it-IT" sz="2400" dirty="0" err="1"/>
              <a:t>chair</a:t>
            </a:r>
            <a:r>
              <a:rPr lang="it-IT" sz="2400" dirty="0"/>
              <a:t> </a:t>
            </a:r>
          </a:p>
          <a:p>
            <a:pPr marL="342900" indent="-342900">
              <a:buFont typeface="Arial" panose="020B0604020202020204" pitchFamily="34" charset="0"/>
              <a:buChar char="•"/>
            </a:pPr>
            <a:r>
              <a:rPr lang="it-IT" sz="2400" dirty="0"/>
              <a:t>Riunioni dei panel distribuite presso istituti europei organizzate dai  «</a:t>
            </a:r>
            <a:r>
              <a:rPr lang="it-IT" sz="2400" dirty="0" err="1"/>
              <a:t>chair</a:t>
            </a:r>
            <a:r>
              <a:rPr lang="it-IT" sz="2400" dirty="0"/>
              <a:t>». Solo i </a:t>
            </a:r>
            <a:r>
              <a:rPr lang="it-IT" sz="2400" dirty="0" err="1"/>
              <a:t>chair</a:t>
            </a:r>
            <a:r>
              <a:rPr lang="it-IT" sz="2400" dirty="0"/>
              <a:t> partecipano alla riunione finale. </a:t>
            </a:r>
            <a:br>
              <a:rPr lang="it-IT" sz="2400" dirty="0"/>
            </a:br>
            <a:r>
              <a:rPr lang="it-IT" sz="2400" dirty="0"/>
              <a:t>No </a:t>
            </a:r>
            <a:r>
              <a:rPr lang="it-IT" sz="2400" dirty="0" err="1"/>
              <a:t>pundit</a:t>
            </a:r>
            <a:r>
              <a:rPr lang="it-IT" sz="2400" dirty="0"/>
              <a:t>, panel finale formato dai 13 </a:t>
            </a:r>
            <a:r>
              <a:rPr lang="it-IT" sz="2400" dirty="0" err="1"/>
              <a:t>chair</a:t>
            </a:r>
            <a:r>
              <a:rPr lang="it-IT" sz="2400" dirty="0"/>
              <a:t> + 1 </a:t>
            </a:r>
            <a:r>
              <a:rPr lang="it-IT" sz="2400" dirty="0" err="1"/>
              <a:t>chiar</a:t>
            </a:r>
            <a:r>
              <a:rPr lang="it-IT" sz="2400" dirty="0"/>
              <a:t> del panel finale</a:t>
            </a:r>
          </a:p>
          <a:p>
            <a:pPr marL="342900" indent="-342900">
              <a:buFont typeface="Arial" panose="020B0604020202020204" pitchFamily="34" charset="0"/>
              <a:buChar char="•"/>
            </a:pPr>
            <a:r>
              <a:rPr lang="it-IT" sz="2400" dirty="0"/>
              <a:t>Ricambio dopo 2 [3] anni </a:t>
            </a:r>
          </a:p>
        </p:txBody>
      </p:sp>
      <p:pic>
        <p:nvPicPr>
          <p:cNvPr id="19458" name="Picture 2" descr="Risultati immagini per xmm-newton x-ray telescope">
            <a:extLst>
              <a:ext uri="{FF2B5EF4-FFF2-40B4-BE49-F238E27FC236}">
                <a16:creationId xmlns:a16="http://schemas.microsoft.com/office/drawing/2014/main" id="{AD954C16-B247-5C40-90B6-8346861128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9170608">
            <a:off x="6535532" y="450321"/>
            <a:ext cx="2907614" cy="1089140"/>
          </a:xfrm>
          <a:prstGeom prst="rect">
            <a:avLst/>
          </a:prstGeom>
          <a:noFill/>
        </p:spPr>
      </p:pic>
      <p:pic>
        <p:nvPicPr>
          <p:cNvPr id="6" name="Picture 6" descr="Risultati immagini per chandra telescopio a raggi X">
            <a:extLst>
              <a:ext uri="{FF2B5EF4-FFF2-40B4-BE49-F238E27FC236}">
                <a16:creationId xmlns:a16="http://schemas.microsoft.com/office/drawing/2014/main" id="{1D5227E6-4A0A-0E4B-8192-0EA1259FFAB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99759">
            <a:off x="-180409" y="351504"/>
            <a:ext cx="2399678" cy="108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07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10D041-48E3-5345-AB56-ACD9CBA3035B}"/>
              </a:ext>
            </a:extLst>
          </p:cNvPr>
          <p:cNvSpPr/>
          <p:nvPr/>
        </p:nvSpPr>
        <p:spPr>
          <a:xfrm>
            <a:off x="894163" y="0"/>
            <a:ext cx="7385355" cy="1292662"/>
          </a:xfrm>
          <a:prstGeom prst="rect">
            <a:avLst/>
          </a:prstGeom>
        </p:spPr>
        <p:txBody>
          <a:bodyPr wrap="none">
            <a:spAutoFit/>
          </a:bodyPr>
          <a:lstStyle/>
          <a:p>
            <a:pPr lvl="0" algn="ctr" defTabSz="914400">
              <a:defRPr/>
            </a:pP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Criteri</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e </a:t>
            </a: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differenze</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a:t>
            </a:r>
            <a:b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b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a:t>
            </a:r>
            <a:r>
              <a:rPr lang="en-US" sz="32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Chandra/XMM/ESO/HST/NRAO </a:t>
            </a:r>
            <a:endPar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endParaRPr>
          </a:p>
        </p:txBody>
      </p:sp>
      <p:sp>
        <p:nvSpPr>
          <p:cNvPr id="3" name="Rectangle 2">
            <a:extLst>
              <a:ext uri="{FF2B5EF4-FFF2-40B4-BE49-F238E27FC236}">
                <a16:creationId xmlns:a16="http://schemas.microsoft.com/office/drawing/2014/main" id="{AD3C39AF-BFB1-EC4B-9282-4472C3E3804D}"/>
              </a:ext>
            </a:extLst>
          </p:cNvPr>
          <p:cNvSpPr/>
          <p:nvPr/>
        </p:nvSpPr>
        <p:spPr>
          <a:xfrm rot="5400000" flipH="1">
            <a:off x="4547947" y="-3307084"/>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5" name="TextBox 4">
            <a:extLst>
              <a:ext uri="{FF2B5EF4-FFF2-40B4-BE49-F238E27FC236}">
                <a16:creationId xmlns:a16="http://schemas.microsoft.com/office/drawing/2014/main" id="{25A2F206-D347-F247-BC43-1918F5139161}"/>
              </a:ext>
            </a:extLst>
          </p:cNvPr>
          <p:cNvSpPr txBox="1"/>
          <p:nvPr/>
        </p:nvSpPr>
        <p:spPr>
          <a:xfrm>
            <a:off x="14840" y="1303810"/>
            <a:ext cx="9236038" cy="5386090"/>
          </a:xfrm>
          <a:prstGeom prst="rect">
            <a:avLst/>
          </a:prstGeom>
          <a:noFill/>
        </p:spPr>
        <p:txBody>
          <a:bodyPr wrap="square" rtlCol="0">
            <a:spAutoFit/>
          </a:bodyPr>
          <a:lstStyle/>
          <a:p>
            <a:pPr marL="342900" indent="-342900">
              <a:buFont typeface="Arial" panose="020B0604020202020204" pitchFamily="34" charset="0"/>
              <a:buChar char="•"/>
            </a:pPr>
            <a:r>
              <a:rPr lang="it-IT" sz="2400" dirty="0"/>
              <a:t>N. e argomento dei Pannelli: </a:t>
            </a:r>
          </a:p>
          <a:p>
            <a:r>
              <a:rPr lang="it-IT" sz="2400" dirty="0"/>
              <a:t>		~2/3 per argomento per risolvere conflitti</a:t>
            </a:r>
          </a:p>
          <a:p>
            <a:pPr marL="342900" indent="-342900">
              <a:buFont typeface="Arial" panose="020B0604020202020204" pitchFamily="34" charset="0"/>
              <a:buChar char="•"/>
            </a:pPr>
            <a:r>
              <a:rPr lang="it-IT" sz="2400" dirty="0"/>
              <a:t>Tipo di proposte [ durata/complessità ]</a:t>
            </a:r>
          </a:p>
          <a:p>
            <a:pPr marL="342900" indent="-342900">
              <a:buFont typeface="Arial" panose="020B0604020202020204" pitchFamily="34" charset="0"/>
              <a:buChar char="•"/>
            </a:pPr>
            <a:r>
              <a:rPr lang="it-IT" sz="2400" dirty="0"/>
              <a:t>N. di partecipanti:   XMM: 4 + 1 </a:t>
            </a:r>
            <a:r>
              <a:rPr lang="it-IT" sz="2400" dirty="0" err="1"/>
              <a:t>chair</a:t>
            </a:r>
            <a:r>
              <a:rPr lang="it-IT" sz="2400" dirty="0"/>
              <a:t>  </a:t>
            </a:r>
            <a:r>
              <a:rPr lang="it-IT" sz="2400" dirty="0">
                <a:sym typeface="Wingdings" pitchFamily="2" charset="2"/>
              </a:rPr>
              <a:t>---  </a:t>
            </a:r>
            <a:r>
              <a:rPr lang="it-IT" sz="2400" dirty="0"/>
              <a:t>HST : 9 + 1 </a:t>
            </a:r>
            <a:r>
              <a:rPr lang="it-IT" sz="2400" dirty="0" err="1"/>
              <a:t>chair</a:t>
            </a:r>
            <a:endParaRPr lang="it-IT" sz="2400" dirty="0"/>
          </a:p>
          <a:p>
            <a:pPr marL="342900" indent="-342900">
              <a:buFont typeface="Arial" panose="020B0604020202020204" pitchFamily="34" charset="0"/>
              <a:buChar char="•"/>
            </a:pPr>
            <a:r>
              <a:rPr lang="it-IT" sz="2400" dirty="0"/>
              <a:t>Criteri per scegliere i partecipanti/</a:t>
            </a:r>
            <a:r>
              <a:rPr lang="it-IT" sz="2400" dirty="0" err="1"/>
              <a:t>chair</a:t>
            </a:r>
            <a:r>
              <a:rPr lang="it-IT" sz="2400" dirty="0"/>
              <a:t>: </a:t>
            </a:r>
          </a:p>
          <a:p>
            <a:r>
              <a:rPr lang="it-IT" sz="2400" dirty="0"/>
              <a:t>	bilancio di genere</a:t>
            </a:r>
            <a:br>
              <a:rPr lang="it-IT" sz="2400" dirty="0"/>
            </a:br>
            <a:r>
              <a:rPr lang="it-IT" sz="2400" dirty="0"/>
              <a:t>	bilancio di livello/carriera</a:t>
            </a:r>
            <a:br>
              <a:rPr lang="it-IT" sz="2400" dirty="0"/>
            </a:br>
            <a:r>
              <a:rPr lang="it-IT" sz="2400" dirty="0"/>
              <a:t>	bilancio geografico [ESA]</a:t>
            </a:r>
          </a:p>
          <a:p>
            <a:pPr marL="342900" indent="-342900">
              <a:buFont typeface="Arial" panose="020B0604020202020204" pitchFamily="34" charset="0"/>
              <a:buChar char="•"/>
            </a:pPr>
            <a:r>
              <a:rPr lang="it-IT" sz="2400" dirty="0"/>
              <a:t>Unità di «misura» : </a:t>
            </a:r>
            <a:r>
              <a:rPr lang="it-IT" sz="2400" dirty="0" err="1"/>
              <a:t>Ks</a:t>
            </a:r>
            <a:r>
              <a:rPr lang="it-IT" sz="2400" dirty="0"/>
              <a:t> (</a:t>
            </a:r>
            <a:r>
              <a:rPr lang="it-IT" sz="2400" dirty="0" err="1"/>
              <a:t>Chandra</a:t>
            </a:r>
            <a:r>
              <a:rPr lang="it-IT" sz="2400" dirty="0"/>
              <a:t>/XMM) Orbite (HST) Notti/ore (ESO)</a:t>
            </a:r>
          </a:p>
          <a:p>
            <a:r>
              <a:rPr lang="it-IT" sz="1600" i="1" dirty="0"/>
              <a:t>	" </a:t>
            </a:r>
            <a:r>
              <a:rPr lang="it-IT" sz="1600" i="1" dirty="0" err="1"/>
              <a:t>Duration</a:t>
            </a:r>
            <a:r>
              <a:rPr lang="it-IT" sz="1600" i="1" dirty="0"/>
              <a:t> of </a:t>
            </a:r>
            <a:r>
              <a:rPr lang="it-IT" sz="1600" i="1" dirty="0" err="1"/>
              <a:t>one</a:t>
            </a:r>
            <a:r>
              <a:rPr lang="it-IT" sz="1600" i="1" dirty="0"/>
              <a:t> night: </a:t>
            </a:r>
            <a:r>
              <a:rPr lang="it-IT" sz="1600" i="1" dirty="0" err="1"/>
              <a:t>Proposers</a:t>
            </a:r>
            <a:r>
              <a:rPr lang="it-IT" sz="1600" i="1" dirty="0"/>
              <a:t> are </a:t>
            </a:r>
            <a:r>
              <a:rPr lang="it-IT" sz="1600" i="1" dirty="0" err="1"/>
              <a:t>reminded</a:t>
            </a:r>
            <a:r>
              <a:rPr lang="it-IT" sz="1600" i="1" dirty="0"/>
              <a:t> </a:t>
            </a:r>
            <a:r>
              <a:rPr lang="it-IT" sz="1600" i="1" dirty="0" err="1"/>
              <a:t>that</a:t>
            </a:r>
            <a:r>
              <a:rPr lang="it-IT" sz="1600" i="1" dirty="0"/>
              <a:t> </a:t>
            </a:r>
            <a:r>
              <a:rPr lang="it-IT" sz="1600" i="1" dirty="0" err="1"/>
              <a:t>one</a:t>
            </a:r>
            <a:r>
              <a:rPr lang="it-IT" sz="1600" i="1" dirty="0"/>
              <a:t> night in Visitor Mode </a:t>
            </a:r>
            <a:r>
              <a:rPr lang="it-IT" sz="1600" i="1" dirty="0" err="1"/>
              <a:t>is</a:t>
            </a:r>
            <a:r>
              <a:rPr lang="it-IT" sz="1600" i="1" dirty="0"/>
              <a:t> </a:t>
            </a:r>
            <a:r>
              <a:rPr lang="it-IT" sz="1600" i="1" dirty="0" err="1"/>
              <a:t>defined</a:t>
            </a:r>
            <a:endParaRPr lang="it-IT" sz="1600" i="1" dirty="0"/>
          </a:p>
          <a:p>
            <a:r>
              <a:rPr lang="it-IT" sz="1600" i="1" dirty="0"/>
              <a:t>	 to be 8 hours in </a:t>
            </a:r>
            <a:r>
              <a:rPr lang="it-IT" sz="1600" i="1" dirty="0" err="1"/>
              <a:t>even</a:t>
            </a:r>
            <a:r>
              <a:rPr lang="it-IT" sz="1600" i="1" dirty="0"/>
              <a:t> </a:t>
            </a:r>
            <a:r>
              <a:rPr lang="it-IT" sz="1600" i="1" dirty="0" err="1"/>
              <a:t>Periods</a:t>
            </a:r>
            <a:r>
              <a:rPr lang="it-IT" sz="1600" i="1" dirty="0"/>
              <a:t> and 10 hours in </a:t>
            </a:r>
            <a:r>
              <a:rPr lang="it-IT" sz="1600" i="1" dirty="0" err="1"/>
              <a:t>odd</a:t>
            </a:r>
            <a:r>
              <a:rPr lang="it-IT" sz="1600" i="1" dirty="0"/>
              <a:t> </a:t>
            </a:r>
            <a:r>
              <a:rPr lang="it-IT" sz="1600" i="1" dirty="0" err="1"/>
              <a:t>Periods</a:t>
            </a:r>
            <a:r>
              <a:rPr lang="it-IT" sz="1600" i="1" dirty="0"/>
              <a:t> on </a:t>
            </a:r>
            <a:r>
              <a:rPr lang="it-IT" sz="1600" i="1" dirty="0" err="1"/>
              <a:t>all</a:t>
            </a:r>
            <a:r>
              <a:rPr lang="it-IT" sz="1600" i="1" dirty="0"/>
              <a:t> ESO </a:t>
            </a:r>
            <a:r>
              <a:rPr lang="it-IT" sz="1600" i="1" dirty="0" err="1"/>
              <a:t>telescopes</a:t>
            </a:r>
            <a:r>
              <a:rPr lang="it-IT" sz="1600" i="1" dirty="0"/>
              <a:t>"</a:t>
            </a:r>
            <a:endParaRPr lang="it-IT" sz="2000" i="1" dirty="0"/>
          </a:p>
          <a:p>
            <a:pPr marL="342900" indent="-342900">
              <a:buFont typeface="Arial" panose="020B0604020202020204" pitchFamily="34" charset="0"/>
              <a:buChar char="•"/>
            </a:pPr>
            <a:r>
              <a:rPr lang="it-IT" sz="2400" dirty="0"/>
              <a:t>Strumenti/configurazioni a disposizione : ~5 a  &gt;&gt; 25 </a:t>
            </a:r>
          </a:p>
          <a:p>
            <a:pPr marL="342900" indent="-342900">
              <a:buFont typeface="Arial" panose="020B0604020202020204" pitchFamily="34" charset="0"/>
              <a:buChar char="•"/>
            </a:pPr>
            <a:r>
              <a:rPr lang="it-IT" sz="2400" dirty="0"/>
              <a:t>Service and  Visitor Mode [solo telescopi da terra]</a:t>
            </a:r>
          </a:p>
          <a:p>
            <a:pPr marL="342900" indent="-342900">
              <a:buFont typeface="Arial" panose="020B0604020202020204" pitchFamily="34" charset="0"/>
              <a:buChar char="•"/>
            </a:pPr>
            <a:r>
              <a:rPr lang="it-IT" sz="2400" dirty="0"/>
              <a:t>Diritto esclusivo ai dati di proprietà: in genere </a:t>
            </a:r>
            <a:r>
              <a:rPr lang="it-IT" sz="2400" dirty="0">
                <a:latin typeface="Verdana" panose="020B0604030504040204" pitchFamily="34" charset="0"/>
                <a:ea typeface="Verdana" panose="020B0604030504040204" pitchFamily="34" charset="0"/>
                <a:cs typeface="Verdana" panose="020B0604030504040204" pitchFamily="34" charset="0"/>
              </a:rPr>
              <a:t>1</a:t>
            </a:r>
            <a:r>
              <a:rPr lang="it-IT" sz="2400" dirty="0"/>
              <a:t> anno </a:t>
            </a:r>
          </a:p>
          <a:p>
            <a:pPr marL="342900" indent="-342900">
              <a:buFont typeface="Arial" panose="020B0604020202020204" pitchFamily="34" charset="0"/>
              <a:buChar char="•"/>
            </a:pPr>
            <a:r>
              <a:rPr lang="it-IT" sz="2400" dirty="0"/>
              <a:t>Archivio</a:t>
            </a:r>
          </a:p>
        </p:txBody>
      </p:sp>
    </p:spTree>
    <p:extLst>
      <p:ext uri="{BB962C8B-B14F-4D97-AF65-F5344CB8AC3E}">
        <p14:creationId xmlns:p14="http://schemas.microsoft.com/office/powerpoint/2010/main" val="15680192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08BB6D-2D42-F749-98CC-7EBA2D176C7F}"/>
              </a:ext>
            </a:extLst>
          </p:cNvPr>
          <p:cNvSpPr/>
          <p:nvPr/>
        </p:nvSpPr>
        <p:spPr>
          <a:xfrm rot="5400000" flipH="1">
            <a:off x="4497636" y="-337423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3" name="Title 1">
            <a:extLst>
              <a:ext uri="{FF2B5EF4-FFF2-40B4-BE49-F238E27FC236}">
                <a16:creationId xmlns:a16="http://schemas.microsoft.com/office/drawing/2014/main" id="{21DBBFCD-8D02-8A40-8C0C-148018667D8E}"/>
              </a:ext>
            </a:extLst>
          </p:cNvPr>
          <p:cNvSpPr txBox="1">
            <a:spLocks/>
          </p:cNvSpPr>
          <p:nvPr/>
        </p:nvSpPr>
        <p:spPr>
          <a:xfrm>
            <a:off x="-5119" y="-313200"/>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Il </a:t>
            </a:r>
            <a:r>
              <a:rPr lang="en-US" sz="40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sistema</a:t>
            </a: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di “peer review”</a:t>
            </a: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Box 3">
            <a:extLst>
              <a:ext uri="{FF2B5EF4-FFF2-40B4-BE49-F238E27FC236}">
                <a16:creationId xmlns:a16="http://schemas.microsoft.com/office/drawing/2014/main" id="{6882D6A3-319F-0C49-A324-7E24D49F226C}"/>
              </a:ext>
            </a:extLst>
          </p:cNvPr>
          <p:cNvSpPr txBox="1"/>
          <p:nvPr/>
        </p:nvSpPr>
        <p:spPr>
          <a:xfrm>
            <a:off x="876300" y="1366256"/>
            <a:ext cx="7823200" cy="4647426"/>
          </a:xfrm>
          <a:prstGeom prst="rect">
            <a:avLst/>
          </a:prstGeom>
          <a:noFill/>
        </p:spPr>
        <p:txBody>
          <a:bodyPr wrap="square" rtlCol="0">
            <a:spAutoFit/>
          </a:bodyPr>
          <a:lstStyle/>
          <a:p>
            <a:pPr algn="ctr"/>
            <a:r>
              <a:rPr lang="it-IT" sz="3200" i="1" dirty="0"/>
              <a:t>Revisione paritaria</a:t>
            </a:r>
            <a:r>
              <a:rPr lang="it-IT" sz="3200" dirty="0"/>
              <a:t> </a:t>
            </a:r>
          </a:p>
          <a:p>
            <a:pPr algn="ctr"/>
            <a:r>
              <a:rPr lang="it-IT" sz="3200" dirty="0"/>
              <a:t>«Garantisce qualità, affidabilità e autorità»</a:t>
            </a:r>
          </a:p>
          <a:p>
            <a:pPr algn="ctr"/>
            <a:r>
              <a:rPr lang="it-IT" sz="3200" dirty="0"/>
              <a:t>Proposte sono giudicate da esperti del settore</a:t>
            </a:r>
          </a:p>
          <a:p>
            <a:pPr algn="ctr"/>
            <a:r>
              <a:rPr lang="it-IT" sz="3200" dirty="0"/>
              <a:t>Proponente ⇆ Giudice </a:t>
            </a:r>
          </a:p>
          <a:p>
            <a:pPr algn="ctr"/>
            <a:r>
              <a:rPr lang="it-IT" sz="3200" dirty="0"/>
              <a:t>Proponenti identificati, giudici no (single </a:t>
            </a:r>
            <a:r>
              <a:rPr lang="it-IT" sz="3200" dirty="0" err="1"/>
              <a:t>blind</a:t>
            </a:r>
            <a:r>
              <a:rPr lang="it-IT" sz="3200" dirty="0"/>
              <a:t>)</a:t>
            </a:r>
          </a:p>
          <a:p>
            <a:pPr algn="ctr"/>
            <a:endParaRPr lang="it-IT" sz="3200" dirty="0"/>
          </a:p>
          <a:p>
            <a:pPr algn="ctr"/>
            <a:endParaRPr lang="it-IT" sz="3200" dirty="0"/>
          </a:p>
          <a:p>
            <a:pPr algn="ctr"/>
            <a:r>
              <a:rPr lang="it-IT" sz="4000" dirty="0"/>
              <a:t>Ma funziona?</a:t>
            </a:r>
          </a:p>
          <a:p>
            <a:pPr algn="ctr"/>
            <a:r>
              <a:rPr lang="it-IT" sz="3200" dirty="0"/>
              <a:t>  </a:t>
            </a:r>
          </a:p>
        </p:txBody>
      </p:sp>
      <p:pic>
        <p:nvPicPr>
          <p:cNvPr id="7170" name="Picture 2" descr="Immagine correlata">
            <a:extLst>
              <a:ext uri="{FF2B5EF4-FFF2-40B4-BE49-F238E27FC236}">
                <a16:creationId xmlns:a16="http://schemas.microsoft.com/office/drawing/2014/main" id="{CD696238-E8D3-F84C-88C0-E3570FDA239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4000" y="4146572"/>
            <a:ext cx="2819400" cy="247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189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F2A06A-7CB5-174F-BFFF-F3D2A54C7FD7}"/>
              </a:ext>
            </a:extLst>
          </p:cNvPr>
          <p:cNvSpPr/>
          <p:nvPr/>
        </p:nvSpPr>
        <p:spPr>
          <a:xfrm>
            <a:off x="122664" y="964283"/>
            <a:ext cx="2290336" cy="1015663"/>
          </a:xfrm>
          <a:prstGeom prst="rect">
            <a:avLst/>
          </a:prstGeom>
        </p:spPr>
        <p:txBody>
          <a:bodyPr wrap="square">
            <a:spAutoFit/>
          </a:bodyPr>
          <a:lstStyle/>
          <a:p>
            <a:r>
              <a:rPr lang="it-IT" dirty="0" err="1">
                <a:latin typeface="HelveticaNeueLTCom"/>
              </a:rPr>
              <a:t>European</a:t>
            </a:r>
            <a:r>
              <a:rPr lang="it-IT" dirty="0">
                <a:latin typeface="HelveticaNeueLTCom"/>
              </a:rPr>
              <a:t> Southern </a:t>
            </a:r>
            <a:r>
              <a:rPr lang="it-IT" dirty="0" err="1">
                <a:latin typeface="HelveticaNeueLTCom"/>
              </a:rPr>
              <a:t>Observatory</a:t>
            </a:r>
            <a:r>
              <a:rPr lang="it-IT" dirty="0">
                <a:latin typeface="HelveticaNeueLTCom"/>
              </a:rPr>
              <a:t/>
            </a:r>
            <a:br>
              <a:rPr lang="it-IT" dirty="0">
                <a:latin typeface="HelveticaNeueLTCom"/>
              </a:rPr>
            </a:br>
            <a:r>
              <a:rPr lang="it-IT" sz="1200" dirty="0" err="1">
                <a:latin typeface="HelveticaNeueLTCom"/>
              </a:rPr>
              <a:t>F</a:t>
            </a:r>
            <a:r>
              <a:rPr lang="it-IT" sz="1200" dirty="0">
                <a:latin typeface="HelveticaNeueLTCom"/>
              </a:rPr>
              <a:t>. </a:t>
            </a:r>
            <a:r>
              <a:rPr lang="it-IT" sz="1200" dirty="0" err="1">
                <a:latin typeface="HelveticaNeueLTCom"/>
              </a:rPr>
              <a:t>Patat</a:t>
            </a:r>
            <a:r>
              <a:rPr lang="it-IT" sz="1200" dirty="0">
                <a:latin typeface="HelveticaNeueLTCom"/>
              </a:rPr>
              <a:t> </a:t>
            </a:r>
            <a:r>
              <a:rPr lang="it-IT" sz="1200" dirty="0"/>
              <a:t>The Messenger 165 – </a:t>
            </a:r>
            <a:r>
              <a:rPr lang="it-IT" sz="1200" dirty="0" err="1"/>
              <a:t>September</a:t>
            </a:r>
            <a:r>
              <a:rPr lang="it-IT" sz="1200" dirty="0"/>
              <a:t> 2016</a:t>
            </a:r>
            <a:endParaRPr lang="it-IT" dirty="0"/>
          </a:p>
        </p:txBody>
      </p:sp>
      <p:pic>
        <p:nvPicPr>
          <p:cNvPr id="4" name="Picture 3">
            <a:extLst>
              <a:ext uri="{FF2B5EF4-FFF2-40B4-BE49-F238E27FC236}">
                <a16:creationId xmlns:a16="http://schemas.microsoft.com/office/drawing/2014/main" id="{82B87F3B-34AF-F84F-85AC-DB7E931190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8917"/>
          <a:stretch/>
        </p:blipFill>
        <p:spPr>
          <a:xfrm>
            <a:off x="2186628" y="2041160"/>
            <a:ext cx="7185641" cy="2838766"/>
          </a:xfrm>
          <a:prstGeom prst="rect">
            <a:avLst/>
          </a:prstGeom>
          <a:solidFill>
            <a:schemeClr val="tx1"/>
          </a:solidFill>
        </p:spPr>
      </p:pic>
      <p:sp>
        <p:nvSpPr>
          <p:cNvPr id="5" name="TextBox 4">
            <a:extLst>
              <a:ext uri="{FF2B5EF4-FFF2-40B4-BE49-F238E27FC236}">
                <a16:creationId xmlns:a16="http://schemas.microsoft.com/office/drawing/2014/main" id="{87B4AB86-939D-9A44-8B52-555152FC7EE2}"/>
              </a:ext>
            </a:extLst>
          </p:cNvPr>
          <p:cNvSpPr txBox="1"/>
          <p:nvPr/>
        </p:nvSpPr>
        <p:spPr>
          <a:xfrm>
            <a:off x="152712" y="2472270"/>
            <a:ext cx="1865659" cy="1384995"/>
          </a:xfrm>
          <a:prstGeom prst="rect">
            <a:avLst/>
          </a:prstGeom>
          <a:noFill/>
        </p:spPr>
        <p:txBody>
          <a:bodyPr wrap="square" rtlCol="0">
            <a:spAutoFit/>
          </a:bodyPr>
          <a:lstStyle/>
          <a:p>
            <a:r>
              <a:rPr lang="it-IT" dirty="0" err="1"/>
              <a:t>Hubble</a:t>
            </a:r>
            <a:r>
              <a:rPr lang="it-IT" dirty="0"/>
              <a:t> Space </a:t>
            </a:r>
            <a:r>
              <a:rPr lang="it-IT" dirty="0" err="1"/>
              <a:t>Telescope</a:t>
            </a:r>
            <a:endParaRPr lang="it-IT" dirty="0"/>
          </a:p>
          <a:p>
            <a:r>
              <a:rPr lang="it-IT" sz="1200" dirty="0"/>
              <a:t>Publications of the Astronomical Society of the Pacific 126 (944) · </a:t>
            </a:r>
            <a:r>
              <a:rPr lang="it-IT" sz="1200" dirty="0" err="1"/>
              <a:t>September</a:t>
            </a:r>
            <a:r>
              <a:rPr lang="it-IT" sz="1200" dirty="0"/>
              <a:t> 2014</a:t>
            </a:r>
          </a:p>
        </p:txBody>
      </p:sp>
      <p:sp>
        <p:nvSpPr>
          <p:cNvPr id="6" name="Rectangle 5">
            <a:extLst>
              <a:ext uri="{FF2B5EF4-FFF2-40B4-BE49-F238E27FC236}">
                <a16:creationId xmlns:a16="http://schemas.microsoft.com/office/drawing/2014/main" id="{89C23798-FBA1-5F40-91AE-5537D307E582}"/>
              </a:ext>
            </a:extLst>
          </p:cNvPr>
          <p:cNvSpPr/>
          <p:nvPr/>
        </p:nvSpPr>
        <p:spPr>
          <a:xfrm>
            <a:off x="2189050" y="5172430"/>
            <a:ext cx="6534614" cy="1200329"/>
          </a:xfrm>
          <a:prstGeom prst="rect">
            <a:avLst/>
          </a:prstGeom>
        </p:spPr>
        <p:txBody>
          <a:bodyPr wrap="square">
            <a:spAutoFit/>
          </a:bodyPr>
          <a:lstStyle/>
          <a:p>
            <a:r>
              <a:rPr lang="it-IT" b="1" dirty="0"/>
              <a:t>Gender-</a:t>
            </a:r>
            <a:r>
              <a:rPr lang="it-IT" b="1" dirty="0" err="1"/>
              <a:t>Related</a:t>
            </a:r>
            <a:r>
              <a:rPr lang="it-IT" b="1" dirty="0"/>
              <a:t> </a:t>
            </a:r>
            <a:r>
              <a:rPr lang="it-IT" b="1" dirty="0" err="1"/>
              <a:t>Systematics</a:t>
            </a:r>
            <a:r>
              <a:rPr lang="it-IT" b="1" dirty="0"/>
              <a:t> in the NRAO and ALMA </a:t>
            </a:r>
            <a:r>
              <a:rPr lang="it-IT" b="1" dirty="0" err="1"/>
              <a:t>Proposal</a:t>
            </a:r>
            <a:r>
              <a:rPr lang="it-IT" b="1" dirty="0"/>
              <a:t> </a:t>
            </a:r>
            <a:r>
              <a:rPr lang="it-IT" b="1" dirty="0" err="1"/>
              <a:t>Review</a:t>
            </a:r>
            <a:r>
              <a:rPr lang="it-IT" b="1" dirty="0"/>
              <a:t> </a:t>
            </a:r>
            <a:r>
              <a:rPr lang="it-IT" b="1" dirty="0" err="1"/>
              <a:t>Processes</a:t>
            </a:r>
            <a:r>
              <a:rPr lang="it-IT" b="1" dirty="0"/>
              <a:t> </a:t>
            </a:r>
            <a:endParaRPr lang="it-IT" dirty="0"/>
          </a:p>
          <a:p>
            <a:r>
              <a:rPr lang="it-IT" dirty="0">
                <a:latin typeface="GillSansMT"/>
              </a:rPr>
              <a:t>«... </a:t>
            </a:r>
            <a:r>
              <a:rPr lang="it-IT" dirty="0" err="1">
                <a:latin typeface="GillSansMT"/>
              </a:rPr>
              <a:t>resulted</a:t>
            </a:r>
            <a:r>
              <a:rPr lang="it-IT" dirty="0">
                <a:latin typeface="GillSansMT"/>
              </a:rPr>
              <a:t> in a </a:t>
            </a:r>
            <a:r>
              <a:rPr lang="it-IT" dirty="0" err="1">
                <a:latin typeface="GillSansMT"/>
              </a:rPr>
              <a:t>significant</a:t>
            </a:r>
            <a:r>
              <a:rPr lang="it-IT" dirty="0">
                <a:latin typeface="GillSansMT"/>
              </a:rPr>
              <a:t> gender-</a:t>
            </a:r>
            <a:r>
              <a:rPr lang="it-IT" dirty="0" err="1">
                <a:latin typeface="GillSansMT"/>
              </a:rPr>
              <a:t>related</a:t>
            </a:r>
            <a:r>
              <a:rPr lang="it-IT" dirty="0">
                <a:latin typeface="GillSansMT"/>
              </a:rPr>
              <a:t> </a:t>
            </a:r>
            <a:r>
              <a:rPr lang="it-IT" dirty="0" err="1">
                <a:latin typeface="GillSansMT"/>
              </a:rPr>
              <a:t>systematic</a:t>
            </a:r>
            <a:r>
              <a:rPr lang="it-IT" dirty="0">
                <a:latin typeface="GillSansMT"/>
              </a:rPr>
              <a:t> trend </a:t>
            </a:r>
            <a:r>
              <a:rPr lang="it-IT" dirty="0" err="1">
                <a:latin typeface="GillSansMT"/>
              </a:rPr>
              <a:t>favoring</a:t>
            </a:r>
            <a:r>
              <a:rPr lang="it-IT" dirty="0">
                <a:latin typeface="GillSansMT"/>
              </a:rPr>
              <a:t> men vs. </a:t>
            </a:r>
            <a:r>
              <a:rPr lang="it-IT" dirty="0" err="1">
                <a:latin typeface="GillSansMT"/>
              </a:rPr>
              <a:t>women</a:t>
            </a:r>
            <a:r>
              <a:rPr lang="it-IT" dirty="0">
                <a:latin typeface="GillSansMT"/>
              </a:rPr>
              <a:t> … </a:t>
            </a:r>
            <a:r>
              <a:rPr lang="it-IT" dirty="0" err="1">
                <a:latin typeface="GillSansMT"/>
              </a:rPr>
              <a:t>significant</a:t>
            </a:r>
            <a:r>
              <a:rPr lang="it-IT" dirty="0">
                <a:latin typeface="GillSansMT"/>
              </a:rPr>
              <a:t> </a:t>
            </a:r>
            <a:r>
              <a:rPr lang="it-IT" dirty="0" err="1">
                <a:latin typeface="GillSansMT"/>
              </a:rPr>
              <a:t>at</a:t>
            </a:r>
            <a:r>
              <a:rPr lang="it-IT" dirty="0">
                <a:latin typeface="GillSansMT"/>
              </a:rPr>
              <a:t> the 98% </a:t>
            </a:r>
            <a:r>
              <a:rPr lang="it-IT" dirty="0" err="1">
                <a:latin typeface="GillSansMT"/>
              </a:rPr>
              <a:t>confidence</a:t>
            </a:r>
            <a:r>
              <a:rPr lang="it-IT" dirty="0">
                <a:latin typeface="GillSansMT"/>
              </a:rPr>
              <a:t> </a:t>
            </a:r>
            <a:r>
              <a:rPr lang="it-IT" dirty="0" err="1">
                <a:latin typeface="GillSansMT"/>
              </a:rPr>
              <a:t>level</a:t>
            </a:r>
            <a:r>
              <a:rPr lang="it-IT" dirty="0">
                <a:latin typeface="GillSansMT"/>
              </a:rPr>
              <a:t>.» </a:t>
            </a:r>
          </a:p>
        </p:txBody>
      </p:sp>
      <p:sp>
        <p:nvSpPr>
          <p:cNvPr id="7" name="Rectangle 6">
            <a:extLst>
              <a:ext uri="{FF2B5EF4-FFF2-40B4-BE49-F238E27FC236}">
                <a16:creationId xmlns:a16="http://schemas.microsoft.com/office/drawing/2014/main" id="{02C5F9DA-09E1-B64A-A7AE-EE57380166CD}"/>
              </a:ext>
            </a:extLst>
          </p:cNvPr>
          <p:cNvSpPr/>
          <p:nvPr/>
        </p:nvSpPr>
        <p:spPr>
          <a:xfrm>
            <a:off x="76356" y="5052355"/>
            <a:ext cx="2018372" cy="1754326"/>
          </a:xfrm>
          <a:prstGeom prst="rect">
            <a:avLst/>
          </a:prstGeom>
        </p:spPr>
        <p:txBody>
          <a:bodyPr wrap="square">
            <a:spAutoFit/>
          </a:bodyPr>
          <a:lstStyle/>
          <a:p>
            <a:r>
              <a:rPr lang="it-IT" dirty="0">
                <a:latin typeface="GillSansMT"/>
              </a:rPr>
              <a:t>National Radio </a:t>
            </a:r>
            <a:r>
              <a:rPr lang="it-IT" dirty="0" err="1">
                <a:latin typeface="GillSansMT"/>
              </a:rPr>
              <a:t>Astronomy</a:t>
            </a:r>
            <a:r>
              <a:rPr lang="it-IT" dirty="0">
                <a:latin typeface="GillSansMT"/>
              </a:rPr>
              <a:t> </a:t>
            </a:r>
            <a:r>
              <a:rPr lang="it-IT" dirty="0" err="1">
                <a:latin typeface="GillSansMT"/>
              </a:rPr>
              <a:t>Observatory</a:t>
            </a:r>
            <a:r>
              <a:rPr lang="it-IT" dirty="0">
                <a:latin typeface="GillSansMT"/>
              </a:rPr>
              <a:t> </a:t>
            </a:r>
          </a:p>
          <a:p>
            <a:r>
              <a:rPr lang="it-IT" sz="1200" dirty="0"/>
              <a:t>C. </a:t>
            </a:r>
            <a:r>
              <a:rPr lang="it-IT" sz="1200" dirty="0" err="1"/>
              <a:t>J</a:t>
            </a:r>
            <a:r>
              <a:rPr lang="it-IT" sz="1200" dirty="0"/>
              <a:t>. </a:t>
            </a:r>
            <a:r>
              <a:rPr lang="it-IT" sz="1200" dirty="0" err="1"/>
              <a:t>Lonsdale</a:t>
            </a:r>
            <a:r>
              <a:rPr lang="it-IT" sz="1200" dirty="0"/>
              <a:t>, </a:t>
            </a:r>
            <a:r>
              <a:rPr lang="it-IT" sz="1200" dirty="0" err="1"/>
              <a:t>F</a:t>
            </a:r>
            <a:r>
              <a:rPr lang="it-IT" sz="1200" dirty="0"/>
              <a:t>. </a:t>
            </a:r>
            <a:r>
              <a:rPr lang="it-IT" sz="1200" dirty="0" err="1"/>
              <a:t>R</a:t>
            </a:r>
            <a:r>
              <a:rPr lang="it-IT" sz="1200" dirty="0"/>
              <a:t>. </a:t>
            </a:r>
            <a:r>
              <a:rPr lang="it-IT" sz="1200" dirty="0" err="1"/>
              <a:t>Schwab</a:t>
            </a:r>
            <a:r>
              <a:rPr lang="it-IT" sz="1200" dirty="0"/>
              <a:t> G. </a:t>
            </a:r>
            <a:r>
              <a:rPr lang="it-IT" sz="1200" dirty="0" err="1"/>
              <a:t>Hunt</a:t>
            </a:r>
            <a:r>
              <a:rPr lang="it-IT" sz="1200" dirty="0"/>
              <a:t> --  arXiv:1611.04795</a:t>
            </a:r>
            <a:br>
              <a:rPr lang="it-IT" sz="1200" dirty="0"/>
            </a:br>
            <a:endParaRPr lang="it-IT" sz="1200" dirty="0"/>
          </a:p>
          <a:p>
            <a:endParaRPr lang="it-IT" dirty="0"/>
          </a:p>
        </p:txBody>
      </p:sp>
      <p:sp>
        <p:nvSpPr>
          <p:cNvPr id="9" name="Rectangle 8">
            <a:extLst>
              <a:ext uri="{FF2B5EF4-FFF2-40B4-BE49-F238E27FC236}">
                <a16:creationId xmlns:a16="http://schemas.microsoft.com/office/drawing/2014/main" id="{8F5136E1-E930-6545-8AE4-300A1104A524}"/>
              </a:ext>
            </a:extLst>
          </p:cNvPr>
          <p:cNvSpPr/>
          <p:nvPr/>
        </p:nvSpPr>
        <p:spPr>
          <a:xfrm>
            <a:off x="356988" y="92359"/>
            <a:ext cx="8351966" cy="692497"/>
          </a:xfrm>
          <a:prstGeom prst="rect">
            <a:avLst/>
          </a:prstGeom>
        </p:spPr>
        <p:txBody>
          <a:bodyPr wrap="none">
            <a:spAutoFit/>
          </a:bodyPr>
          <a:lstStyle/>
          <a:p>
            <a:pPr lvl="0" defTabSz="914400">
              <a:defRPr/>
            </a:pP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Problema</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per ESO/HST/NRAO </a:t>
            </a:r>
          </a:p>
        </p:txBody>
      </p:sp>
      <p:sp>
        <p:nvSpPr>
          <p:cNvPr id="10" name="Rectangle 9">
            <a:extLst>
              <a:ext uri="{FF2B5EF4-FFF2-40B4-BE49-F238E27FC236}">
                <a16:creationId xmlns:a16="http://schemas.microsoft.com/office/drawing/2014/main" id="{DD2F628D-10A0-C94A-9F58-6531BDAC8962}"/>
              </a:ext>
            </a:extLst>
          </p:cNvPr>
          <p:cNvSpPr/>
          <p:nvPr/>
        </p:nvSpPr>
        <p:spPr>
          <a:xfrm rot="5400000" flipH="1">
            <a:off x="4533108" y="-3751353"/>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11" name="Rectangle 10">
            <a:extLst>
              <a:ext uri="{FF2B5EF4-FFF2-40B4-BE49-F238E27FC236}">
                <a16:creationId xmlns:a16="http://schemas.microsoft.com/office/drawing/2014/main" id="{F44999D2-FA95-774D-BD14-8C6F718083D5}"/>
              </a:ext>
            </a:extLst>
          </p:cNvPr>
          <p:cNvSpPr/>
          <p:nvPr/>
        </p:nvSpPr>
        <p:spPr>
          <a:xfrm>
            <a:off x="2412999" y="964282"/>
            <a:ext cx="6366881" cy="646331"/>
          </a:xfrm>
          <a:prstGeom prst="rect">
            <a:avLst/>
          </a:prstGeom>
        </p:spPr>
        <p:txBody>
          <a:bodyPr wrap="square">
            <a:spAutoFit/>
          </a:bodyPr>
          <a:lstStyle/>
          <a:p>
            <a:r>
              <a:rPr lang="it-IT" dirty="0">
                <a:latin typeface="HelveticaNeueLTCom"/>
              </a:rPr>
              <a:t>«</a:t>
            </a:r>
            <a:r>
              <a:rPr lang="it-IT" dirty="0" err="1">
                <a:latin typeface="HelveticaNeueLTCom"/>
              </a:rPr>
              <a:t>Proposals</a:t>
            </a:r>
            <a:r>
              <a:rPr lang="it-IT" dirty="0">
                <a:latin typeface="HelveticaNeueLTCom"/>
              </a:rPr>
              <a:t> </a:t>
            </a:r>
            <a:r>
              <a:rPr lang="it-IT" dirty="0" err="1">
                <a:latin typeface="HelveticaNeueLTCom"/>
              </a:rPr>
              <a:t>submitted</a:t>
            </a:r>
            <a:r>
              <a:rPr lang="it-IT" dirty="0">
                <a:latin typeface="HelveticaNeueLTCom"/>
              </a:rPr>
              <a:t> by </a:t>
            </a:r>
            <a:r>
              <a:rPr lang="it-IT" dirty="0" err="1">
                <a:latin typeface="HelveticaNeueLTCom"/>
              </a:rPr>
              <a:t>female</a:t>
            </a:r>
            <a:r>
              <a:rPr lang="it-IT" dirty="0">
                <a:latin typeface="HelveticaNeueLTCom"/>
              </a:rPr>
              <a:t> </a:t>
            </a:r>
            <a:r>
              <a:rPr lang="it-IT" dirty="0" err="1">
                <a:latin typeface="HelveticaNeueLTCom"/>
              </a:rPr>
              <a:t>PIs</a:t>
            </a:r>
            <a:r>
              <a:rPr lang="it-IT" dirty="0">
                <a:latin typeface="HelveticaNeueLTCom"/>
              </a:rPr>
              <a:t> show a </a:t>
            </a:r>
            <a:r>
              <a:rPr lang="it-IT" dirty="0" err="1">
                <a:latin typeface="HelveticaNeueLTCom"/>
              </a:rPr>
              <a:t>significantly</a:t>
            </a:r>
            <a:r>
              <a:rPr lang="it-IT" dirty="0">
                <a:latin typeface="HelveticaNeueLTCom"/>
              </a:rPr>
              <a:t> </a:t>
            </a:r>
            <a:r>
              <a:rPr lang="it-IT" dirty="0" err="1">
                <a:latin typeface="HelveticaNeueLTCom"/>
              </a:rPr>
              <a:t>lower</a:t>
            </a:r>
            <a:r>
              <a:rPr lang="it-IT" dirty="0">
                <a:latin typeface="HelveticaNeueLTCom"/>
              </a:rPr>
              <a:t> </a:t>
            </a:r>
            <a:r>
              <a:rPr lang="it-IT" dirty="0" err="1">
                <a:latin typeface="HelveticaNeueLTCom"/>
              </a:rPr>
              <a:t>probability</a:t>
            </a:r>
            <a:r>
              <a:rPr lang="it-IT" dirty="0">
                <a:latin typeface="HelveticaNeueLTCom"/>
              </a:rPr>
              <a:t> of </a:t>
            </a:r>
            <a:r>
              <a:rPr lang="it-IT" dirty="0" err="1">
                <a:latin typeface="HelveticaNeueLTCom"/>
              </a:rPr>
              <a:t>being</a:t>
            </a:r>
            <a:r>
              <a:rPr lang="it-IT" dirty="0">
                <a:latin typeface="HelveticaNeueLTCom"/>
              </a:rPr>
              <a:t> </a:t>
            </a:r>
            <a:r>
              <a:rPr lang="it-IT" dirty="0" err="1">
                <a:latin typeface="HelveticaNeueLTCom"/>
              </a:rPr>
              <a:t>allocated</a:t>
            </a:r>
            <a:r>
              <a:rPr lang="it-IT" dirty="0">
                <a:latin typeface="HelveticaNeueLTCom"/>
              </a:rPr>
              <a:t> time».</a:t>
            </a:r>
            <a:endParaRPr lang="it-IT" dirty="0"/>
          </a:p>
        </p:txBody>
      </p:sp>
      <p:sp>
        <p:nvSpPr>
          <p:cNvPr id="12" name="TextBox 11">
            <a:extLst>
              <a:ext uri="{FF2B5EF4-FFF2-40B4-BE49-F238E27FC236}">
                <a16:creationId xmlns:a16="http://schemas.microsoft.com/office/drawing/2014/main" id="{56D0A302-13EE-D741-ABBE-470ACAF117C8}"/>
              </a:ext>
            </a:extLst>
          </p:cNvPr>
          <p:cNvSpPr txBox="1"/>
          <p:nvPr/>
        </p:nvSpPr>
        <p:spPr>
          <a:xfrm>
            <a:off x="6727546" y="2234931"/>
            <a:ext cx="2416454" cy="646331"/>
          </a:xfrm>
          <a:prstGeom prst="rect">
            <a:avLst/>
          </a:prstGeom>
          <a:noFill/>
        </p:spPr>
        <p:txBody>
          <a:bodyPr wrap="square" rtlCol="0">
            <a:spAutoFit/>
          </a:bodyPr>
          <a:lstStyle/>
          <a:p>
            <a:pPr algn="ctr"/>
            <a:r>
              <a:rPr lang="it-IT" dirty="0">
                <a:solidFill>
                  <a:schemeClr val="bg1"/>
                </a:solidFill>
              </a:rPr>
              <a:t>Differenza sistematica verde/rosso</a:t>
            </a:r>
          </a:p>
        </p:txBody>
      </p:sp>
    </p:spTree>
    <p:extLst>
      <p:ext uri="{BB962C8B-B14F-4D97-AF65-F5344CB8AC3E}">
        <p14:creationId xmlns:p14="http://schemas.microsoft.com/office/powerpoint/2010/main" val="7497280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D2372-20F5-4540-B95D-32E3595704D0}"/>
              </a:ext>
            </a:extLst>
          </p:cNvPr>
          <p:cNvPicPr>
            <a:picLocks noChangeAspect="1"/>
          </p:cNvPicPr>
          <p:nvPr/>
        </p:nvPicPr>
        <p:blipFill>
          <a:blip r:embed="rId2"/>
          <a:stretch>
            <a:fillRect/>
          </a:stretch>
        </p:blipFill>
        <p:spPr>
          <a:xfrm>
            <a:off x="569630" y="986015"/>
            <a:ext cx="7901033" cy="5027930"/>
          </a:xfrm>
          <a:prstGeom prst="rect">
            <a:avLst/>
          </a:prstGeom>
          <a:ln>
            <a:solidFill>
              <a:srgbClr val="0070C0"/>
            </a:solidFill>
          </a:ln>
        </p:spPr>
      </p:pic>
      <p:sp>
        <p:nvSpPr>
          <p:cNvPr id="5" name="TextBox 4">
            <a:extLst>
              <a:ext uri="{FF2B5EF4-FFF2-40B4-BE49-F238E27FC236}">
                <a16:creationId xmlns:a16="http://schemas.microsoft.com/office/drawing/2014/main" id="{F97A134B-570F-364E-9DD3-0F40B42D7ABD}"/>
              </a:ext>
            </a:extLst>
          </p:cNvPr>
          <p:cNvSpPr txBox="1"/>
          <p:nvPr/>
        </p:nvSpPr>
        <p:spPr>
          <a:xfrm>
            <a:off x="2439588" y="6071901"/>
            <a:ext cx="4264822" cy="369332"/>
          </a:xfrm>
          <a:prstGeom prst="rect">
            <a:avLst/>
          </a:prstGeom>
          <a:noFill/>
        </p:spPr>
        <p:txBody>
          <a:bodyPr wrap="none" rtlCol="0">
            <a:spAutoFit/>
          </a:bodyPr>
          <a:lstStyle/>
          <a:p>
            <a:r>
              <a:rPr lang="it-IT" dirty="0"/>
              <a:t>Dal ciclo 10 la differenza si riduce…annulla </a:t>
            </a:r>
          </a:p>
        </p:txBody>
      </p:sp>
      <p:sp>
        <p:nvSpPr>
          <p:cNvPr id="6" name="Rectangle 5">
            <a:extLst>
              <a:ext uri="{FF2B5EF4-FFF2-40B4-BE49-F238E27FC236}">
                <a16:creationId xmlns:a16="http://schemas.microsoft.com/office/drawing/2014/main" id="{41462310-24C3-7B44-B212-7389C3F95837}"/>
              </a:ext>
            </a:extLst>
          </p:cNvPr>
          <p:cNvSpPr/>
          <p:nvPr/>
        </p:nvSpPr>
        <p:spPr>
          <a:xfrm>
            <a:off x="673336" y="-50070"/>
            <a:ext cx="7797327" cy="692497"/>
          </a:xfrm>
          <a:prstGeom prst="rect">
            <a:avLst/>
          </a:prstGeom>
        </p:spPr>
        <p:txBody>
          <a:bodyPr wrap="none">
            <a:spAutoFit/>
          </a:bodyPr>
          <a:lstStyle/>
          <a:p>
            <a:pPr lvl="0" defTabSz="914400">
              <a:defRPr/>
            </a:pP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Chandra in </a:t>
            </a: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controtendenza</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a:t>
            </a:r>
          </a:p>
        </p:txBody>
      </p:sp>
      <p:sp>
        <p:nvSpPr>
          <p:cNvPr id="7" name="Rectangle 6">
            <a:extLst>
              <a:ext uri="{FF2B5EF4-FFF2-40B4-BE49-F238E27FC236}">
                <a16:creationId xmlns:a16="http://schemas.microsoft.com/office/drawing/2014/main" id="{31D0C3DE-A411-D745-A99F-D3738F40ABD1}"/>
              </a:ext>
            </a:extLst>
          </p:cNvPr>
          <p:cNvSpPr/>
          <p:nvPr/>
        </p:nvSpPr>
        <p:spPr>
          <a:xfrm rot="5400000" flipH="1">
            <a:off x="4533107" y="-3915237"/>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9" name="Oval 8">
            <a:extLst>
              <a:ext uri="{FF2B5EF4-FFF2-40B4-BE49-F238E27FC236}">
                <a16:creationId xmlns:a16="http://schemas.microsoft.com/office/drawing/2014/main" id="{32997AE2-8D66-E241-8B37-92431AC57686}"/>
              </a:ext>
            </a:extLst>
          </p:cNvPr>
          <p:cNvSpPr/>
          <p:nvPr/>
        </p:nvSpPr>
        <p:spPr bwMode="auto">
          <a:xfrm rot="21335913">
            <a:off x="1584388" y="2098960"/>
            <a:ext cx="5522026" cy="843149"/>
          </a:xfrm>
          <a:prstGeom prst="ellipse">
            <a:avLst/>
          </a:prstGeom>
          <a:no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16" name="Oval 15">
            <a:extLst>
              <a:ext uri="{FF2B5EF4-FFF2-40B4-BE49-F238E27FC236}">
                <a16:creationId xmlns:a16="http://schemas.microsoft.com/office/drawing/2014/main" id="{470CA666-DE61-8442-8123-035F9811C943}"/>
              </a:ext>
            </a:extLst>
          </p:cNvPr>
          <p:cNvSpPr/>
          <p:nvPr/>
        </p:nvSpPr>
        <p:spPr bwMode="auto">
          <a:xfrm>
            <a:off x="1584387" y="1957854"/>
            <a:ext cx="5522026" cy="843149"/>
          </a:xfrm>
          <a:prstGeom prst="ellipse">
            <a:avLst/>
          </a:prstGeom>
          <a:noFill/>
          <a:ln w="25400" cap="flat" cmpd="sng" algn="ctr">
            <a:solidFill>
              <a:srgbClr val="F59D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cxnSp>
        <p:nvCxnSpPr>
          <p:cNvPr id="18" name="Straight Arrow Connector 17">
            <a:extLst>
              <a:ext uri="{FF2B5EF4-FFF2-40B4-BE49-F238E27FC236}">
                <a16:creationId xmlns:a16="http://schemas.microsoft.com/office/drawing/2014/main" id="{2C7C820B-544D-3C4F-B65A-AA4AF564AEAF}"/>
              </a:ext>
            </a:extLst>
          </p:cNvPr>
          <p:cNvCxnSpPr>
            <a:cxnSpLocks/>
          </p:cNvCxnSpPr>
          <p:nvPr/>
        </p:nvCxnSpPr>
        <p:spPr bwMode="auto">
          <a:xfrm flipH="1">
            <a:off x="7006441" y="2627412"/>
            <a:ext cx="700645" cy="0"/>
          </a:xfrm>
          <a:prstGeom prst="straightConnector1">
            <a:avLst/>
          </a:prstGeom>
          <a:blipFill dpi="0" rotWithShape="0">
            <a:blip r:embed="rId3"/>
            <a:srcRect/>
            <a:tile tx="0" ty="0" sx="100000" sy="100000" flip="none" algn="tl"/>
          </a:blipFill>
          <a:ln w="19050" cap="flat" cmpd="sng" algn="ctr">
            <a:solidFill>
              <a:srgbClr val="0070C0"/>
            </a:solidFill>
            <a:prstDash val="solid"/>
            <a:round/>
            <a:headEnd type="none" w="med" len="med"/>
            <a:tailEnd type="stealth" w="lg" len="lg"/>
          </a:ln>
          <a:effectLst/>
        </p:spPr>
      </p:cxnSp>
    </p:spTree>
    <p:extLst>
      <p:ext uri="{BB962C8B-B14F-4D97-AF65-F5344CB8AC3E}">
        <p14:creationId xmlns:p14="http://schemas.microsoft.com/office/powerpoint/2010/main" val="8881816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isultati immagini per peer review">
            <a:extLst>
              <a:ext uri="{FF2B5EF4-FFF2-40B4-BE49-F238E27FC236}">
                <a16:creationId xmlns:a16="http://schemas.microsoft.com/office/drawing/2014/main" id="{409FC2C0-6B47-BD4E-B6F3-F9E97E45AB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8532" y="2796244"/>
            <a:ext cx="2968335" cy="166782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7A7BDD22-E5A8-5448-A9D7-E715AEEAE01B}"/>
              </a:ext>
            </a:extLst>
          </p:cNvPr>
          <p:cNvSpPr txBox="1">
            <a:spLocks/>
          </p:cNvSpPr>
          <p:nvPr/>
        </p:nvSpPr>
        <p:spPr>
          <a:xfrm>
            <a:off x="155566" y="832548"/>
            <a:ext cx="9249065" cy="6234920"/>
          </a:xfrm>
          <a:prstGeom prst="rect">
            <a:avLst/>
          </a:prstGeom>
        </p:spPr>
        <p:txBody>
          <a:bodyPr>
            <a:normAutofit/>
          </a:bodyPr>
          <a:lstStyle>
            <a:lvl1pPr marL="342900" indent="-342900" algn="ctr" rtl="0" eaLnBrk="0" fontAlgn="base" hangingPunct="0">
              <a:spcBef>
                <a:spcPct val="0"/>
              </a:spcBef>
              <a:spcAft>
                <a:spcPct val="0"/>
              </a:spcAft>
              <a:defRPr sz="21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1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1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1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100">
                <a:solidFill>
                  <a:schemeClr val="tx1"/>
                </a:solidFill>
                <a:latin typeface="+mn-lt"/>
                <a:ea typeface="+mn-ea"/>
                <a:cs typeface="+mn-cs"/>
                <a:sym typeface="Gill Sans" charset="0"/>
              </a:defRPr>
            </a:lvl5pPr>
            <a:lvl6pPr marL="301752" algn="ctr" rtl="0" fontAlgn="base">
              <a:spcBef>
                <a:spcPct val="0"/>
              </a:spcBef>
              <a:spcAft>
                <a:spcPct val="0"/>
              </a:spcAft>
              <a:defRPr sz="2100">
                <a:solidFill>
                  <a:schemeClr val="tx1"/>
                </a:solidFill>
                <a:latin typeface="+mn-lt"/>
                <a:ea typeface="+mn-ea"/>
                <a:cs typeface="+mn-cs"/>
                <a:sym typeface="Gill Sans" charset="0"/>
              </a:defRPr>
            </a:lvl6pPr>
            <a:lvl7pPr marL="603504" algn="ctr" rtl="0" fontAlgn="base">
              <a:spcBef>
                <a:spcPct val="0"/>
              </a:spcBef>
              <a:spcAft>
                <a:spcPct val="0"/>
              </a:spcAft>
              <a:defRPr sz="2100">
                <a:solidFill>
                  <a:schemeClr val="tx1"/>
                </a:solidFill>
                <a:latin typeface="+mn-lt"/>
                <a:ea typeface="+mn-ea"/>
                <a:cs typeface="+mn-cs"/>
                <a:sym typeface="Gill Sans" charset="0"/>
              </a:defRPr>
            </a:lvl7pPr>
            <a:lvl8pPr marL="905256" algn="ctr" rtl="0" fontAlgn="base">
              <a:spcBef>
                <a:spcPct val="0"/>
              </a:spcBef>
              <a:spcAft>
                <a:spcPct val="0"/>
              </a:spcAft>
              <a:defRPr sz="2100">
                <a:solidFill>
                  <a:schemeClr val="tx1"/>
                </a:solidFill>
                <a:latin typeface="+mn-lt"/>
                <a:ea typeface="+mn-ea"/>
                <a:cs typeface="+mn-cs"/>
                <a:sym typeface="Gill Sans" charset="0"/>
              </a:defRPr>
            </a:lvl8pPr>
            <a:lvl9pPr marL="1207008" algn="ctr" rtl="0" fontAlgn="base">
              <a:spcBef>
                <a:spcPct val="0"/>
              </a:spcBef>
              <a:spcAft>
                <a:spcPct val="0"/>
              </a:spcAft>
              <a:defRPr sz="2100">
                <a:solidFill>
                  <a:schemeClr val="tx1"/>
                </a:solidFill>
                <a:latin typeface="+mn-lt"/>
                <a:ea typeface="+mn-ea"/>
                <a:cs typeface="+mn-cs"/>
                <a:sym typeface="Gill Sans" charset="0"/>
              </a:defRPr>
            </a:lvl9pPr>
          </a:lstStyle>
          <a:p>
            <a:pPr algn="l" defTabSz="914400">
              <a:defRPr/>
            </a:pPr>
            <a:r>
              <a:rPr lang="en-US" sz="2400" b="1" kern="0" dirty="0"/>
              <a:t>HST Proposal Demographics     </a:t>
            </a:r>
            <a:r>
              <a:rPr lang="en-US" altLang="en-US" sz="1600" kern="0" dirty="0">
                <a:solidFill>
                  <a:srgbClr val="FFFFFF"/>
                </a:solidFill>
              </a:rPr>
              <a:t>Neill Reid</a:t>
            </a:r>
            <a:endParaRPr lang="en-US" altLang="en-US" sz="1400" kern="0" dirty="0">
              <a:solidFill>
                <a:srgbClr val="FFFFFF"/>
              </a:solidFill>
            </a:endParaRPr>
          </a:p>
          <a:p>
            <a:pPr algn="l" defTabSz="914400">
              <a:defRPr/>
            </a:pPr>
            <a:endParaRPr lang="en-US" kern="0" dirty="0"/>
          </a:p>
          <a:p>
            <a:pPr algn="l" defTabSz="914400">
              <a:buFont typeface="Arial" panose="020B0604020202020204" pitchFamily="34" charset="0"/>
              <a:buChar char="•"/>
              <a:defRPr/>
            </a:pPr>
            <a:r>
              <a:rPr lang="en-US" kern="0" dirty="0"/>
              <a:t>Cycle 21: PI </a:t>
            </a:r>
            <a:r>
              <a:rPr lang="en-US" kern="0" dirty="0" err="1"/>
              <a:t>è</a:t>
            </a:r>
            <a:r>
              <a:rPr lang="en-US" kern="0" dirty="0"/>
              <a:t> </a:t>
            </a:r>
            <a:r>
              <a:rPr lang="en-US" kern="0" dirty="0" err="1"/>
              <a:t>identificato</a:t>
            </a:r>
            <a:r>
              <a:rPr lang="en-US" kern="0" dirty="0"/>
              <a:t> </a:t>
            </a:r>
            <a:br>
              <a:rPr lang="en-US" kern="0" dirty="0"/>
            </a:br>
            <a:r>
              <a:rPr lang="en-US" i="1" kern="0" dirty="0"/>
              <a:t>Male reviewers </a:t>
            </a:r>
            <a:r>
              <a:rPr lang="en-US" i="1" u="sng" kern="0" dirty="0"/>
              <a:t>systematically downgraded </a:t>
            </a:r>
            <a:r>
              <a:rPr lang="en-US" i="1" kern="0" dirty="0"/>
              <a:t>female-PI proposals</a:t>
            </a:r>
          </a:p>
          <a:p>
            <a:pPr algn="l" defTabSz="914400">
              <a:buFont typeface="Arial" panose="020B0604020202020204" pitchFamily="34" charset="0"/>
              <a:buChar char="•"/>
              <a:defRPr/>
            </a:pPr>
            <a:r>
              <a:rPr lang="en-US" kern="0" dirty="0"/>
              <a:t>Cycle 24: PI non </a:t>
            </a:r>
            <a:r>
              <a:rPr lang="en-US" kern="0" dirty="0" err="1"/>
              <a:t>è</a:t>
            </a:r>
            <a:r>
              <a:rPr lang="en-US" kern="0" dirty="0"/>
              <a:t> </a:t>
            </a:r>
            <a:r>
              <a:rPr lang="en-US" kern="0" dirty="0" err="1"/>
              <a:t>identificato</a:t>
            </a:r>
            <a:r>
              <a:rPr lang="en-US" kern="0" dirty="0"/>
              <a:t> </a:t>
            </a:r>
            <a:r>
              <a:rPr lang="en-US" i="1" kern="0" dirty="0"/>
              <a:t/>
            </a:r>
            <a:br>
              <a:rPr lang="en-US" i="1" kern="0" dirty="0"/>
            </a:br>
            <a:r>
              <a:rPr lang="en-US" i="1" u="sng" kern="0" dirty="0"/>
              <a:t>No systematic difference</a:t>
            </a:r>
            <a:r>
              <a:rPr lang="en-US" i="1" kern="0" dirty="0"/>
              <a:t> in grading as a function of gender</a:t>
            </a:r>
          </a:p>
          <a:p>
            <a:pPr algn="l" defTabSz="914400">
              <a:buFont typeface="Arial" panose="020B0604020202020204" pitchFamily="34" charset="0"/>
              <a:buChar char="•"/>
              <a:defRPr/>
            </a:pPr>
            <a:endParaRPr lang="en-US" kern="0" dirty="0"/>
          </a:p>
          <a:p>
            <a:pPr marL="0" indent="0" algn="l" defTabSz="914400">
              <a:defRPr/>
            </a:pPr>
            <a:r>
              <a:rPr lang="en-US" sz="2400" kern="0" dirty="0" err="1"/>
              <a:t>Identificazione</a:t>
            </a:r>
            <a:r>
              <a:rPr lang="en-US" sz="2400" kern="0" dirty="0"/>
              <a:t> del PI introduce un bias … </a:t>
            </a:r>
          </a:p>
          <a:p>
            <a:pPr marL="0" indent="0" algn="l" defTabSz="914400">
              <a:defRPr/>
            </a:pPr>
            <a:endParaRPr lang="en-US" sz="2400" b="1" kern="0" dirty="0"/>
          </a:p>
          <a:p>
            <a:pPr marL="0" indent="0" algn="l" defTabSz="914400">
              <a:defRPr/>
            </a:pPr>
            <a:r>
              <a:rPr lang="en-US" sz="2400" b="1" kern="0" dirty="0"/>
              <a:t>Fully Anonymous Peer Review</a:t>
            </a:r>
          </a:p>
          <a:p>
            <a:pPr marL="0" indent="0" algn="l" defTabSz="914400">
              <a:defRPr/>
            </a:pPr>
            <a:endParaRPr lang="en-US" sz="2400" b="1" kern="0" dirty="0"/>
          </a:p>
          <a:p>
            <a:pPr marL="0" indent="0" algn="l" defTabSz="914400">
              <a:defRPr/>
            </a:pPr>
            <a:r>
              <a:rPr lang="en-US" sz="2400" kern="0" dirty="0" err="1"/>
              <a:t>Richiede</a:t>
            </a:r>
            <a:r>
              <a:rPr lang="en-US" sz="2400" kern="0" dirty="0"/>
              <a:t> </a:t>
            </a:r>
            <a:r>
              <a:rPr lang="en-US" sz="2400" kern="0" dirty="0" err="1"/>
              <a:t>preparazione</a:t>
            </a:r>
            <a:r>
              <a:rPr lang="en-US" sz="2400" kern="0" dirty="0"/>
              <a:t> </a:t>
            </a:r>
            <a:r>
              <a:rPr lang="en-US" sz="2400" kern="0" dirty="0" err="1"/>
              <a:t>apposita</a:t>
            </a:r>
            <a:r>
              <a:rPr lang="en-US" sz="2400" kern="0" dirty="0"/>
              <a:t> e </a:t>
            </a:r>
            <a:r>
              <a:rPr lang="en-US" sz="2400" kern="0" dirty="0" err="1"/>
              <a:t>istruzioni</a:t>
            </a:r>
            <a:r>
              <a:rPr lang="en-US" sz="2400" kern="0" dirty="0"/>
              <a:t> </a:t>
            </a:r>
            <a:r>
              <a:rPr lang="en-US" sz="2400" kern="0" dirty="0" err="1"/>
              <a:t>particolari</a:t>
            </a:r>
            <a:r>
              <a:rPr lang="en-US" sz="2400" kern="0" dirty="0"/>
              <a:t> per </a:t>
            </a:r>
            <a:r>
              <a:rPr lang="en-US" sz="2400" kern="0" dirty="0" err="1"/>
              <a:t>proponenti</a:t>
            </a:r>
            <a:r>
              <a:rPr lang="en-US" sz="2400" kern="0" dirty="0"/>
              <a:t>:</a:t>
            </a:r>
          </a:p>
          <a:p>
            <a:pPr marL="0" indent="0" algn="l" defTabSz="914400">
              <a:defRPr/>
            </a:pPr>
            <a:r>
              <a:rPr lang="en-US" sz="2400" kern="0" dirty="0" err="1"/>
              <a:t>Niente</a:t>
            </a:r>
            <a:r>
              <a:rPr lang="en-US" sz="2400" kern="0" dirty="0"/>
              <a:t> </a:t>
            </a:r>
            <a:r>
              <a:rPr lang="en-US" sz="2400" kern="0" dirty="0" err="1"/>
              <a:t>nomi</a:t>
            </a:r>
            <a:r>
              <a:rPr lang="en-US" sz="2400" kern="0" dirty="0"/>
              <a:t> o </a:t>
            </a:r>
            <a:r>
              <a:rPr lang="en-US" sz="2400" kern="0" dirty="0" err="1"/>
              <a:t>citazioni</a:t>
            </a:r>
            <a:r>
              <a:rPr lang="en-US" sz="2400" kern="0" dirty="0"/>
              <a:t> </a:t>
            </a:r>
            <a:r>
              <a:rPr lang="en-US" sz="2400" kern="0" dirty="0" err="1"/>
              <a:t>dirette</a:t>
            </a:r>
            <a:r>
              <a:rPr lang="en-US" sz="2400" kern="0" dirty="0"/>
              <a:t> – </a:t>
            </a:r>
            <a:r>
              <a:rPr lang="en-US" sz="2400" kern="0" dirty="0" err="1"/>
              <a:t>tono</a:t>
            </a:r>
            <a:r>
              <a:rPr lang="en-US" sz="2400" kern="0" dirty="0"/>
              <a:t> </a:t>
            </a:r>
            <a:r>
              <a:rPr lang="en-US" sz="2400" kern="0" dirty="0" err="1"/>
              <a:t>impersonale</a:t>
            </a:r>
            <a:r>
              <a:rPr lang="en-US" sz="2400" kern="0" dirty="0"/>
              <a:t>.</a:t>
            </a:r>
          </a:p>
          <a:p>
            <a:pPr marL="0" indent="0" algn="l" defTabSz="914400">
              <a:defRPr/>
            </a:pPr>
            <a:r>
              <a:rPr lang="en-US" sz="2400" kern="0" dirty="0"/>
              <a:t>non “come </a:t>
            </a:r>
            <a:r>
              <a:rPr lang="en-US" sz="2400" kern="0" dirty="0" err="1"/>
              <a:t>abbiamo</a:t>
            </a:r>
            <a:r>
              <a:rPr lang="en-US" sz="2400" kern="0" dirty="0"/>
              <a:t> </a:t>
            </a:r>
            <a:r>
              <a:rPr lang="en-US" sz="2400" kern="0" dirty="0" err="1"/>
              <a:t>dimostrato</a:t>
            </a:r>
            <a:r>
              <a:rPr lang="en-US" sz="2400" kern="0" dirty="0"/>
              <a:t> in </a:t>
            </a:r>
            <a:r>
              <a:rPr lang="en-US" sz="2400" kern="0" dirty="0" err="1"/>
              <a:t>Trinchieri</a:t>
            </a:r>
            <a:r>
              <a:rPr lang="en-US" sz="2400" kern="0" dirty="0"/>
              <a:t> et al.”</a:t>
            </a:r>
          </a:p>
          <a:p>
            <a:pPr marL="0" indent="0" algn="l" defTabSz="914400">
              <a:defRPr/>
            </a:pPr>
            <a:r>
              <a:rPr lang="en-US" sz="2400" kern="0" dirty="0"/>
              <a:t>ma  “come </a:t>
            </a:r>
            <a:r>
              <a:rPr lang="en-US" sz="2400" kern="0" dirty="0" err="1"/>
              <a:t>hanno</a:t>
            </a:r>
            <a:r>
              <a:rPr lang="en-US" sz="2400" kern="0" dirty="0"/>
              <a:t> </a:t>
            </a:r>
            <a:r>
              <a:rPr lang="en-US" sz="2400" kern="0" dirty="0" err="1"/>
              <a:t>dimostrato</a:t>
            </a:r>
            <a:r>
              <a:rPr lang="en-US" sz="2400" kern="0" dirty="0"/>
              <a:t> in </a:t>
            </a:r>
            <a:r>
              <a:rPr lang="en-US" sz="2400" kern="0" dirty="0" err="1"/>
              <a:t>Trinchieri</a:t>
            </a:r>
            <a:r>
              <a:rPr lang="en-US" sz="2400" kern="0" dirty="0"/>
              <a:t> et al.” </a:t>
            </a:r>
          </a:p>
          <a:p>
            <a:pPr marL="0" indent="0" algn="l" defTabSz="914400">
              <a:defRPr/>
            </a:pPr>
            <a:r>
              <a:rPr lang="en-US" sz="2400" kern="0" dirty="0"/>
              <a:t> </a:t>
            </a:r>
          </a:p>
          <a:p>
            <a:endParaRPr lang="en-US" sz="2400" i="1" kern="0" dirty="0"/>
          </a:p>
          <a:p>
            <a:pPr marL="0" indent="0" algn="l" defTabSz="914400">
              <a:defRPr/>
            </a:pPr>
            <a:endParaRPr lang="en-US" sz="2400" i="1" kern="0" dirty="0"/>
          </a:p>
          <a:p>
            <a:pPr marL="0" indent="0" algn="l" defTabSz="914400">
              <a:defRPr/>
            </a:pPr>
            <a:endParaRPr lang="en-US" kern="0" dirty="0"/>
          </a:p>
          <a:p>
            <a:pPr marL="0" indent="0" algn="l" defTabSz="914400">
              <a:defRPr/>
            </a:pPr>
            <a:endParaRPr lang="en-US" kern="0" dirty="0"/>
          </a:p>
        </p:txBody>
      </p:sp>
      <p:sp>
        <p:nvSpPr>
          <p:cNvPr id="3" name="Title 1">
            <a:extLst>
              <a:ext uri="{FF2B5EF4-FFF2-40B4-BE49-F238E27FC236}">
                <a16:creationId xmlns:a16="http://schemas.microsoft.com/office/drawing/2014/main" id="{174DA358-8FE4-5D45-A51F-8CD4595EB2B8}"/>
              </a:ext>
            </a:extLst>
          </p:cNvPr>
          <p:cNvSpPr txBox="1">
            <a:spLocks/>
          </p:cNvSpPr>
          <p:nvPr/>
        </p:nvSpPr>
        <p:spPr>
          <a:xfrm>
            <a:off x="-139700" y="1060334"/>
            <a:ext cx="7772400" cy="1470025"/>
          </a:xfrm>
          <a:prstGeom prst="rect">
            <a:avLst/>
          </a:prstGeom>
        </p:spPr>
        <p:txBody>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lvl="0" algn="l" defTabSz="914400" eaLnBrk="1" fontAlgn="auto" hangingPunct="1">
              <a:spcBef>
                <a:spcPts val="0"/>
              </a:spcBef>
              <a:spcAft>
                <a:spcPts val="0"/>
              </a:spcAft>
            </a:pPr>
            <a:endParaRPr lang="en-US" kern="0" dirty="0"/>
          </a:p>
        </p:txBody>
      </p:sp>
      <p:sp>
        <p:nvSpPr>
          <p:cNvPr id="8" name="Rectangle 7">
            <a:extLst>
              <a:ext uri="{FF2B5EF4-FFF2-40B4-BE49-F238E27FC236}">
                <a16:creationId xmlns:a16="http://schemas.microsoft.com/office/drawing/2014/main" id="{83DF03B4-8C70-804A-BE11-114C22F09E62}"/>
              </a:ext>
            </a:extLst>
          </p:cNvPr>
          <p:cNvSpPr/>
          <p:nvPr/>
        </p:nvSpPr>
        <p:spPr>
          <a:xfrm>
            <a:off x="155566" y="0"/>
            <a:ext cx="8832867" cy="692497"/>
          </a:xfrm>
          <a:prstGeom prst="rect">
            <a:avLst/>
          </a:prstGeom>
        </p:spPr>
        <p:txBody>
          <a:bodyPr wrap="none">
            <a:spAutoFit/>
          </a:bodyPr>
          <a:lstStyle/>
          <a:p>
            <a:pPr lvl="0" defTabSz="914400">
              <a:defRPr/>
            </a:pP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Anonimato</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e Double blind system</a:t>
            </a:r>
          </a:p>
        </p:txBody>
      </p:sp>
      <p:sp>
        <p:nvSpPr>
          <p:cNvPr id="9" name="Rectangle 8">
            <a:extLst>
              <a:ext uri="{FF2B5EF4-FFF2-40B4-BE49-F238E27FC236}">
                <a16:creationId xmlns:a16="http://schemas.microsoft.com/office/drawing/2014/main" id="{51B217CE-D570-6548-91E4-F9CDEF25FEB4}"/>
              </a:ext>
            </a:extLst>
          </p:cNvPr>
          <p:cNvSpPr/>
          <p:nvPr/>
        </p:nvSpPr>
        <p:spPr>
          <a:xfrm rot="5400000" flipH="1">
            <a:off x="4533107" y="-3915237"/>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11" name="TextBox 10">
            <a:extLst>
              <a:ext uri="{FF2B5EF4-FFF2-40B4-BE49-F238E27FC236}">
                <a16:creationId xmlns:a16="http://schemas.microsoft.com/office/drawing/2014/main" id="{92999B85-76C7-E94B-9875-5AF5E993AC9A}"/>
              </a:ext>
            </a:extLst>
          </p:cNvPr>
          <p:cNvSpPr txBox="1"/>
          <p:nvPr/>
        </p:nvSpPr>
        <p:spPr>
          <a:xfrm>
            <a:off x="8946292" y="4831492"/>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1768568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peer review">
            <a:extLst>
              <a:ext uri="{FF2B5EF4-FFF2-40B4-BE49-F238E27FC236}">
                <a16:creationId xmlns:a16="http://schemas.microsoft.com/office/drawing/2014/main" id="{315821F6-6D4B-4F4D-B0F5-78D252CFDD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8532" y="2783544"/>
            <a:ext cx="2968335" cy="166782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7A7BDD22-E5A8-5448-A9D7-E715AEEAE01B}"/>
              </a:ext>
            </a:extLst>
          </p:cNvPr>
          <p:cNvSpPr txBox="1">
            <a:spLocks/>
          </p:cNvSpPr>
          <p:nvPr/>
        </p:nvSpPr>
        <p:spPr>
          <a:xfrm>
            <a:off x="-52534" y="832548"/>
            <a:ext cx="9249065" cy="6234920"/>
          </a:xfrm>
          <a:prstGeom prst="rect">
            <a:avLst/>
          </a:prstGeom>
        </p:spPr>
        <p:txBody>
          <a:bodyPr>
            <a:normAutofit/>
          </a:bodyPr>
          <a:lstStyle>
            <a:lvl1pPr marL="342900" indent="-342900" algn="ctr" rtl="0" eaLnBrk="0" fontAlgn="base" hangingPunct="0">
              <a:spcBef>
                <a:spcPct val="0"/>
              </a:spcBef>
              <a:spcAft>
                <a:spcPct val="0"/>
              </a:spcAft>
              <a:defRPr sz="21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1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1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1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100">
                <a:solidFill>
                  <a:schemeClr val="tx1"/>
                </a:solidFill>
                <a:latin typeface="+mn-lt"/>
                <a:ea typeface="+mn-ea"/>
                <a:cs typeface="+mn-cs"/>
                <a:sym typeface="Gill Sans" charset="0"/>
              </a:defRPr>
            </a:lvl5pPr>
            <a:lvl6pPr marL="301752" algn="ctr" rtl="0" fontAlgn="base">
              <a:spcBef>
                <a:spcPct val="0"/>
              </a:spcBef>
              <a:spcAft>
                <a:spcPct val="0"/>
              </a:spcAft>
              <a:defRPr sz="2100">
                <a:solidFill>
                  <a:schemeClr val="tx1"/>
                </a:solidFill>
                <a:latin typeface="+mn-lt"/>
                <a:ea typeface="+mn-ea"/>
                <a:cs typeface="+mn-cs"/>
                <a:sym typeface="Gill Sans" charset="0"/>
              </a:defRPr>
            </a:lvl6pPr>
            <a:lvl7pPr marL="603504" algn="ctr" rtl="0" fontAlgn="base">
              <a:spcBef>
                <a:spcPct val="0"/>
              </a:spcBef>
              <a:spcAft>
                <a:spcPct val="0"/>
              </a:spcAft>
              <a:defRPr sz="2100">
                <a:solidFill>
                  <a:schemeClr val="tx1"/>
                </a:solidFill>
                <a:latin typeface="+mn-lt"/>
                <a:ea typeface="+mn-ea"/>
                <a:cs typeface="+mn-cs"/>
                <a:sym typeface="Gill Sans" charset="0"/>
              </a:defRPr>
            </a:lvl7pPr>
            <a:lvl8pPr marL="905256" algn="ctr" rtl="0" fontAlgn="base">
              <a:spcBef>
                <a:spcPct val="0"/>
              </a:spcBef>
              <a:spcAft>
                <a:spcPct val="0"/>
              </a:spcAft>
              <a:defRPr sz="2100">
                <a:solidFill>
                  <a:schemeClr val="tx1"/>
                </a:solidFill>
                <a:latin typeface="+mn-lt"/>
                <a:ea typeface="+mn-ea"/>
                <a:cs typeface="+mn-cs"/>
                <a:sym typeface="Gill Sans" charset="0"/>
              </a:defRPr>
            </a:lvl8pPr>
            <a:lvl9pPr marL="1207008" algn="ctr" rtl="0" fontAlgn="base">
              <a:spcBef>
                <a:spcPct val="0"/>
              </a:spcBef>
              <a:spcAft>
                <a:spcPct val="0"/>
              </a:spcAft>
              <a:defRPr sz="2100">
                <a:solidFill>
                  <a:schemeClr val="tx1"/>
                </a:solidFill>
                <a:latin typeface="+mn-lt"/>
                <a:ea typeface="+mn-ea"/>
                <a:cs typeface="+mn-cs"/>
                <a:sym typeface="Gill Sans" charset="0"/>
              </a:defRPr>
            </a:lvl9pPr>
          </a:lstStyle>
          <a:p>
            <a:pPr algn="l" defTabSz="914400">
              <a:defRPr/>
            </a:pPr>
            <a:r>
              <a:rPr lang="en-US" sz="2400" b="1" kern="0" dirty="0"/>
              <a:t>HST Proposal Demographics     </a:t>
            </a:r>
            <a:r>
              <a:rPr lang="en-US" altLang="en-US" sz="1600" kern="0" dirty="0">
                <a:solidFill>
                  <a:srgbClr val="FFFFFF"/>
                </a:solidFill>
              </a:rPr>
              <a:t>Neill Reid</a:t>
            </a:r>
            <a:endParaRPr lang="en-US" altLang="en-US" sz="1400" kern="0" dirty="0">
              <a:solidFill>
                <a:srgbClr val="FFFFFF"/>
              </a:solidFill>
            </a:endParaRPr>
          </a:p>
          <a:p>
            <a:pPr algn="l" defTabSz="914400">
              <a:defRPr/>
            </a:pPr>
            <a:endParaRPr lang="en-US" kern="0" dirty="0"/>
          </a:p>
          <a:p>
            <a:pPr algn="l" defTabSz="914400">
              <a:buFont typeface="Arial" panose="020B0604020202020204" pitchFamily="34" charset="0"/>
              <a:buChar char="•"/>
              <a:defRPr/>
            </a:pPr>
            <a:r>
              <a:rPr lang="en-US" kern="0" dirty="0"/>
              <a:t>Cycle 21: PI </a:t>
            </a:r>
            <a:r>
              <a:rPr lang="en-US" kern="0" dirty="0" err="1"/>
              <a:t>è</a:t>
            </a:r>
            <a:r>
              <a:rPr lang="en-US" kern="0" dirty="0"/>
              <a:t> </a:t>
            </a:r>
            <a:r>
              <a:rPr lang="en-US" kern="0" dirty="0" err="1"/>
              <a:t>identificato</a:t>
            </a:r>
            <a:r>
              <a:rPr lang="en-US" kern="0" dirty="0"/>
              <a:t> </a:t>
            </a:r>
            <a:br>
              <a:rPr lang="en-US" kern="0" dirty="0"/>
            </a:br>
            <a:r>
              <a:rPr lang="en-US" i="1" kern="0" dirty="0"/>
              <a:t>Male reviewers </a:t>
            </a:r>
            <a:r>
              <a:rPr lang="en-US" i="1" u="sng" kern="0" dirty="0"/>
              <a:t>systematically downgraded </a:t>
            </a:r>
            <a:r>
              <a:rPr lang="en-US" i="1" kern="0" dirty="0"/>
              <a:t>female-PI proposals</a:t>
            </a:r>
          </a:p>
          <a:p>
            <a:pPr algn="l" defTabSz="914400">
              <a:buFont typeface="Arial" panose="020B0604020202020204" pitchFamily="34" charset="0"/>
              <a:buChar char="•"/>
              <a:defRPr/>
            </a:pPr>
            <a:r>
              <a:rPr lang="en-US" kern="0" dirty="0"/>
              <a:t>Cycle 24: PI non </a:t>
            </a:r>
            <a:r>
              <a:rPr lang="en-US" kern="0" dirty="0" err="1"/>
              <a:t>è</a:t>
            </a:r>
            <a:r>
              <a:rPr lang="en-US" kern="0" dirty="0"/>
              <a:t> </a:t>
            </a:r>
            <a:r>
              <a:rPr lang="en-US" kern="0" dirty="0" err="1"/>
              <a:t>identificato</a:t>
            </a:r>
            <a:r>
              <a:rPr lang="en-US" kern="0" dirty="0"/>
              <a:t> </a:t>
            </a:r>
            <a:r>
              <a:rPr lang="en-US" i="1" kern="0" dirty="0"/>
              <a:t/>
            </a:r>
            <a:br>
              <a:rPr lang="en-US" i="1" kern="0" dirty="0"/>
            </a:br>
            <a:r>
              <a:rPr lang="en-US" i="1" u="sng" kern="0" dirty="0"/>
              <a:t>No systematic difference</a:t>
            </a:r>
            <a:r>
              <a:rPr lang="en-US" i="1" kern="0" dirty="0"/>
              <a:t> in grading as a function of gender</a:t>
            </a:r>
          </a:p>
          <a:p>
            <a:pPr algn="l" defTabSz="914400">
              <a:buFont typeface="Arial" panose="020B0604020202020204" pitchFamily="34" charset="0"/>
              <a:buChar char="•"/>
              <a:defRPr/>
            </a:pPr>
            <a:endParaRPr lang="en-US" kern="0" dirty="0"/>
          </a:p>
          <a:p>
            <a:pPr marL="0" indent="0" algn="l" defTabSz="914400">
              <a:defRPr/>
            </a:pPr>
            <a:r>
              <a:rPr lang="en-US" sz="2400" kern="0" dirty="0" err="1"/>
              <a:t>Identificazione</a:t>
            </a:r>
            <a:r>
              <a:rPr lang="en-US" sz="2400" kern="0" dirty="0"/>
              <a:t> del PI introduce un bias … </a:t>
            </a:r>
          </a:p>
          <a:p>
            <a:pPr marL="0" indent="0" algn="l" defTabSz="914400">
              <a:defRPr/>
            </a:pPr>
            <a:endParaRPr lang="en-US" kern="0" dirty="0"/>
          </a:p>
          <a:p>
            <a:pPr marL="0" indent="0" algn="l" defTabSz="914400">
              <a:defRPr/>
            </a:pPr>
            <a:r>
              <a:rPr lang="en-US" sz="2400" b="1" kern="0" dirty="0"/>
              <a:t>Hubble Cycle 26 TAC and Anonymous Peer Review </a:t>
            </a:r>
          </a:p>
          <a:p>
            <a:pPr algn="l" defTabSz="914400">
              <a:buFont typeface="Arial" panose="020B0604020202020204" pitchFamily="34" charset="0"/>
              <a:buChar char="•"/>
              <a:defRPr/>
            </a:pPr>
            <a:r>
              <a:rPr lang="en-US" kern="0" dirty="0"/>
              <a:t>138/489 (28%) </a:t>
            </a:r>
            <a:r>
              <a:rPr lang="en-US" kern="0" dirty="0" err="1"/>
              <a:t>proposte</a:t>
            </a:r>
            <a:r>
              <a:rPr lang="en-US" kern="0" dirty="0"/>
              <a:t> </a:t>
            </a:r>
            <a:r>
              <a:rPr lang="en-US" kern="0" dirty="0" err="1"/>
              <a:t>sottomesse</a:t>
            </a:r>
            <a:r>
              <a:rPr lang="en-US" kern="0" dirty="0"/>
              <a:t> con PI donna</a:t>
            </a:r>
          </a:p>
          <a:p>
            <a:pPr algn="l" defTabSz="914400">
              <a:buFont typeface="Arial" panose="020B0604020202020204" pitchFamily="34" charset="0"/>
              <a:buChar char="•"/>
              <a:defRPr/>
            </a:pPr>
            <a:r>
              <a:rPr lang="en-US" kern="0" dirty="0"/>
              <a:t>8.7% (12/138) </a:t>
            </a:r>
            <a:r>
              <a:rPr lang="en-US" kern="0" dirty="0" err="1"/>
              <a:t>approvate</a:t>
            </a:r>
            <a:r>
              <a:rPr lang="en-US" kern="0" dirty="0"/>
              <a:t> </a:t>
            </a:r>
            <a:r>
              <a:rPr lang="en-US" kern="0" dirty="0" err="1"/>
              <a:t>contro</a:t>
            </a:r>
            <a:r>
              <a:rPr lang="en-US" kern="0" dirty="0"/>
              <a:t> 8.0% (28/351) con PI </a:t>
            </a:r>
            <a:r>
              <a:rPr lang="en-US" kern="0" dirty="0" err="1"/>
              <a:t>uomo</a:t>
            </a:r>
            <a:endParaRPr lang="en-US" kern="0" dirty="0"/>
          </a:p>
          <a:p>
            <a:pPr algn="l" defTabSz="914400">
              <a:buFont typeface="Arial" panose="020B0604020202020204" pitchFamily="34" charset="0"/>
              <a:buChar char="•"/>
              <a:defRPr/>
            </a:pPr>
            <a:endParaRPr lang="en-US" kern="0" dirty="0"/>
          </a:p>
          <a:p>
            <a:pPr marL="0" indent="0" algn="l" defTabSz="914400">
              <a:defRPr/>
            </a:pPr>
            <a:r>
              <a:rPr lang="en-US" kern="0" dirty="0"/>
              <a:t>NOTA: in Cycle 25, 13% (6/46) </a:t>
            </a:r>
            <a:r>
              <a:rPr lang="en-US" kern="0" dirty="0" err="1"/>
              <a:t>approvate</a:t>
            </a:r>
            <a:r>
              <a:rPr lang="en-US" kern="0" dirty="0"/>
              <a:t> con PI donna  </a:t>
            </a:r>
            <a:r>
              <a:rPr lang="en-US" kern="0" dirty="0" err="1"/>
              <a:t>contro</a:t>
            </a:r>
            <a:r>
              <a:rPr lang="en-US" kern="0" dirty="0"/>
              <a:t> 24% (29/121) PI </a:t>
            </a:r>
            <a:r>
              <a:rPr lang="en-US" kern="0" dirty="0" err="1"/>
              <a:t>uomo</a:t>
            </a:r>
            <a:endParaRPr lang="en-US" kern="0" dirty="0"/>
          </a:p>
          <a:p>
            <a:r>
              <a:rPr lang="it-IT" sz="2400" i="1" dirty="0" err="1"/>
              <a:t>it</a:t>
            </a:r>
            <a:r>
              <a:rPr lang="it-IT" sz="2400" i="1" dirty="0"/>
              <a:t> </a:t>
            </a:r>
            <a:r>
              <a:rPr lang="it-IT" sz="2400" i="1" dirty="0" err="1"/>
              <a:t>would</a:t>
            </a:r>
            <a:r>
              <a:rPr lang="it-IT" sz="2400" i="1" dirty="0"/>
              <a:t> be premature to </a:t>
            </a:r>
            <a:r>
              <a:rPr lang="it-IT" sz="2400" i="1" dirty="0" err="1"/>
              <a:t>draw</a:t>
            </a:r>
            <a:r>
              <a:rPr lang="it-IT" sz="2400" i="1" dirty="0"/>
              <a:t> </a:t>
            </a:r>
            <a:r>
              <a:rPr lang="it-IT" sz="2400" i="1" dirty="0" err="1"/>
              <a:t>broad</a:t>
            </a:r>
            <a:r>
              <a:rPr lang="it-IT" sz="2400" i="1" dirty="0"/>
              <a:t> </a:t>
            </a:r>
            <a:r>
              <a:rPr lang="it-IT" sz="2400" i="1" dirty="0" err="1"/>
              <a:t>conclusions</a:t>
            </a:r>
            <a:r>
              <a:rPr lang="it-IT" sz="2400" i="1" dirty="0"/>
              <a:t>, </a:t>
            </a:r>
            <a:r>
              <a:rPr lang="it-IT" sz="2400" i="1" dirty="0" err="1"/>
              <a:t>but</a:t>
            </a:r>
            <a:r>
              <a:rPr lang="it-IT" sz="2400" i="1" dirty="0"/>
              <a:t> the </a:t>
            </a:r>
            <a:r>
              <a:rPr lang="it-IT" sz="2400" i="1" dirty="0" err="1"/>
              <a:t>results</a:t>
            </a:r>
            <a:r>
              <a:rPr lang="it-IT" sz="2400" i="1" dirty="0"/>
              <a:t> are</a:t>
            </a:r>
          </a:p>
          <a:p>
            <a:r>
              <a:rPr lang="it-IT" sz="2400" i="1" dirty="0" err="1"/>
              <a:t>encouraging</a:t>
            </a:r>
            <a:endParaRPr lang="it-IT" sz="2400" i="1" dirty="0"/>
          </a:p>
          <a:p>
            <a:endParaRPr lang="en-US" sz="2400" i="1" kern="0" dirty="0"/>
          </a:p>
          <a:p>
            <a:endParaRPr lang="en-US" sz="2400" i="1" kern="0" dirty="0"/>
          </a:p>
          <a:p>
            <a:pPr marL="0" indent="0" algn="l" defTabSz="914400">
              <a:defRPr/>
            </a:pPr>
            <a:endParaRPr lang="en-US" sz="2400" i="1" kern="0" dirty="0"/>
          </a:p>
          <a:p>
            <a:pPr marL="0" indent="0" algn="l" defTabSz="914400">
              <a:defRPr/>
            </a:pPr>
            <a:endParaRPr lang="en-US" kern="0" dirty="0"/>
          </a:p>
          <a:p>
            <a:pPr marL="0" indent="0" algn="l" defTabSz="914400">
              <a:defRPr/>
            </a:pPr>
            <a:endParaRPr lang="en-US" kern="0" dirty="0"/>
          </a:p>
        </p:txBody>
      </p:sp>
      <p:sp>
        <p:nvSpPr>
          <p:cNvPr id="3" name="Title 1">
            <a:extLst>
              <a:ext uri="{FF2B5EF4-FFF2-40B4-BE49-F238E27FC236}">
                <a16:creationId xmlns:a16="http://schemas.microsoft.com/office/drawing/2014/main" id="{174DA358-8FE4-5D45-A51F-8CD4595EB2B8}"/>
              </a:ext>
            </a:extLst>
          </p:cNvPr>
          <p:cNvSpPr txBox="1">
            <a:spLocks/>
          </p:cNvSpPr>
          <p:nvPr/>
        </p:nvSpPr>
        <p:spPr>
          <a:xfrm>
            <a:off x="-139700" y="1060334"/>
            <a:ext cx="7772400" cy="1470025"/>
          </a:xfrm>
          <a:prstGeom prst="rect">
            <a:avLst/>
          </a:prstGeom>
        </p:spPr>
        <p:txBody>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lvl="0" algn="l" defTabSz="914400" eaLnBrk="1" fontAlgn="auto" hangingPunct="1">
              <a:spcBef>
                <a:spcPts val="0"/>
              </a:spcBef>
              <a:spcAft>
                <a:spcPts val="0"/>
              </a:spcAft>
            </a:pPr>
            <a:endParaRPr lang="en-US" kern="0" dirty="0"/>
          </a:p>
        </p:txBody>
      </p:sp>
      <p:sp>
        <p:nvSpPr>
          <p:cNvPr id="8" name="Rectangle 7">
            <a:extLst>
              <a:ext uri="{FF2B5EF4-FFF2-40B4-BE49-F238E27FC236}">
                <a16:creationId xmlns:a16="http://schemas.microsoft.com/office/drawing/2014/main" id="{83DF03B4-8C70-804A-BE11-114C22F09E62}"/>
              </a:ext>
            </a:extLst>
          </p:cNvPr>
          <p:cNvSpPr/>
          <p:nvPr/>
        </p:nvSpPr>
        <p:spPr>
          <a:xfrm>
            <a:off x="155566" y="0"/>
            <a:ext cx="8832867" cy="692497"/>
          </a:xfrm>
          <a:prstGeom prst="rect">
            <a:avLst/>
          </a:prstGeom>
        </p:spPr>
        <p:txBody>
          <a:bodyPr wrap="none">
            <a:spAutoFit/>
          </a:bodyPr>
          <a:lstStyle/>
          <a:p>
            <a:pPr lvl="0" defTabSz="914400">
              <a:defRPr/>
            </a:pPr>
            <a:r>
              <a:rPr lang="en-US" sz="3900" b="1" kern="0" dirty="0" err="1">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Anonimato</a:t>
            </a:r>
            <a:r>
              <a:rPr lang="en-US" sz="39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 e Double blind system</a:t>
            </a:r>
          </a:p>
        </p:txBody>
      </p:sp>
      <p:sp>
        <p:nvSpPr>
          <p:cNvPr id="9" name="Rectangle 8">
            <a:extLst>
              <a:ext uri="{FF2B5EF4-FFF2-40B4-BE49-F238E27FC236}">
                <a16:creationId xmlns:a16="http://schemas.microsoft.com/office/drawing/2014/main" id="{51B217CE-D570-6548-91E4-F9CDEF25FEB4}"/>
              </a:ext>
            </a:extLst>
          </p:cNvPr>
          <p:cNvSpPr/>
          <p:nvPr/>
        </p:nvSpPr>
        <p:spPr>
          <a:xfrm rot="5400000" flipH="1">
            <a:off x="4533107" y="-3915237"/>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Tree>
    <p:extLst>
      <p:ext uri="{BB962C8B-B14F-4D97-AF65-F5344CB8AC3E}">
        <p14:creationId xmlns:p14="http://schemas.microsoft.com/office/powerpoint/2010/main" val="91404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E9A3D-9DDC-B44E-BF7E-D430A31B69E7}"/>
              </a:ext>
            </a:extLst>
          </p:cNvPr>
          <p:cNvSpPr/>
          <p:nvPr/>
        </p:nvSpPr>
        <p:spPr>
          <a:xfrm>
            <a:off x="305603" y="1007807"/>
            <a:ext cx="8229600" cy="3970318"/>
          </a:xfrm>
          <a:prstGeom prst="rect">
            <a:avLst/>
          </a:prstGeom>
        </p:spPr>
        <p:txBody>
          <a:bodyPr wrap="square">
            <a:spAutoFit/>
          </a:bodyPr>
          <a:lstStyle/>
          <a:p>
            <a:pPr algn="ctr"/>
            <a:r>
              <a:rPr lang="it-IT" sz="2800" b="1" dirty="0"/>
              <a:t>ESO PROPOSALS</a:t>
            </a:r>
          </a:p>
          <a:p>
            <a:pPr algn="ctr"/>
            <a:endParaRPr lang="it-IT" sz="2800" b="1" dirty="0"/>
          </a:p>
          <a:p>
            <a:pPr algn="ctr"/>
            <a:r>
              <a:rPr lang="it-IT" sz="2800" b="1" dirty="0"/>
              <a:t>The </a:t>
            </a:r>
            <a:r>
              <a:rPr lang="it-IT" sz="2800" b="1" dirty="0" err="1"/>
              <a:t>deadline</a:t>
            </a:r>
            <a:r>
              <a:rPr lang="it-IT" sz="2800" b="1" dirty="0"/>
              <a:t> for </a:t>
            </a:r>
            <a:r>
              <a:rPr lang="it-IT" sz="2800" b="1" dirty="0" err="1"/>
              <a:t>Period</a:t>
            </a:r>
            <a:r>
              <a:rPr lang="it-IT" sz="2800" b="1" dirty="0"/>
              <a:t> 104 </a:t>
            </a:r>
            <a:br>
              <a:rPr lang="it-IT" sz="2800" b="1" dirty="0"/>
            </a:br>
            <a:r>
              <a:rPr lang="it-IT" sz="2800" b="1" dirty="0"/>
              <a:t>(1 </a:t>
            </a:r>
            <a:r>
              <a:rPr lang="it-IT" sz="2800" b="1" dirty="0" err="1"/>
              <a:t>October</a:t>
            </a:r>
            <a:r>
              <a:rPr lang="it-IT" sz="2800" b="1" dirty="0"/>
              <a:t> 2019 – 31 March 2020) </a:t>
            </a:r>
            <a:r>
              <a:rPr lang="it-IT" sz="2800" b="1" dirty="0" err="1"/>
              <a:t>is</a:t>
            </a:r>
            <a:r>
              <a:rPr lang="it-IT" sz="2800" b="1" dirty="0"/>
              <a:t>:</a:t>
            </a:r>
          </a:p>
          <a:p>
            <a:r>
              <a:rPr lang="it-IT" sz="2800" b="1" dirty="0"/>
              <a:t> </a:t>
            </a:r>
            <a:endParaRPr lang="it-IT" sz="2800" dirty="0"/>
          </a:p>
          <a:p>
            <a:pPr algn="ctr"/>
            <a:r>
              <a:rPr lang="it-IT" sz="2800" b="1" dirty="0"/>
              <a:t>28 March, 2019</a:t>
            </a:r>
            <a:br>
              <a:rPr lang="it-IT" sz="2800" b="1" dirty="0"/>
            </a:br>
            <a:endParaRPr lang="it-IT" sz="2800" b="1" dirty="0"/>
          </a:p>
          <a:p>
            <a:pPr algn="ctr"/>
            <a:r>
              <a:rPr lang="it-IT" sz="2800" b="1" dirty="0"/>
              <a:t>(12:00 </a:t>
            </a:r>
            <a:r>
              <a:rPr lang="it-IT" sz="2800" b="1" dirty="0" err="1"/>
              <a:t>noon</a:t>
            </a:r>
            <a:r>
              <a:rPr lang="it-IT" sz="2800" b="1" dirty="0"/>
              <a:t>, Central </a:t>
            </a:r>
            <a:r>
              <a:rPr lang="it-IT" sz="2800" b="1" dirty="0" err="1"/>
              <a:t>European</a:t>
            </a:r>
            <a:r>
              <a:rPr lang="it-IT" sz="2800" b="1" dirty="0"/>
              <a:t> Time)</a:t>
            </a:r>
          </a:p>
          <a:p>
            <a:endParaRPr lang="it-IT" sz="2800" dirty="0"/>
          </a:p>
        </p:txBody>
      </p:sp>
      <p:sp>
        <p:nvSpPr>
          <p:cNvPr id="3" name="Rectangle 2">
            <a:extLst>
              <a:ext uri="{FF2B5EF4-FFF2-40B4-BE49-F238E27FC236}">
                <a16:creationId xmlns:a16="http://schemas.microsoft.com/office/drawing/2014/main" id="{785852D1-C4A8-734A-8057-467060493CA8}"/>
              </a:ext>
            </a:extLst>
          </p:cNvPr>
          <p:cNvSpPr/>
          <p:nvPr/>
        </p:nvSpPr>
        <p:spPr>
          <a:xfrm>
            <a:off x="2470189" y="315310"/>
            <a:ext cx="3996607" cy="707886"/>
          </a:xfrm>
          <a:prstGeom prst="rect">
            <a:avLst/>
          </a:prstGeom>
        </p:spPr>
        <p:txBody>
          <a:bodyPr wrap="none">
            <a:spAutoFit/>
          </a:bodyPr>
          <a:lstStyle/>
          <a:p>
            <a:pPr lvl="0" defTabSz="914400">
              <a:defRPr/>
            </a:pPr>
            <a:r>
              <a:rPr lang="en-US" sz="4000" b="1" kern="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ATTENZIONE</a:t>
            </a:r>
          </a:p>
        </p:txBody>
      </p:sp>
      <p:pic>
        <p:nvPicPr>
          <p:cNvPr id="25602" name="Picture 2" descr="Risultati immagini per deadline">
            <a:extLst>
              <a:ext uri="{FF2B5EF4-FFF2-40B4-BE49-F238E27FC236}">
                <a16:creationId xmlns:a16="http://schemas.microsoft.com/office/drawing/2014/main" id="{979AB518-D82F-384C-8AF0-D28F6012894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0758" y="4560977"/>
            <a:ext cx="2219290" cy="221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502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2">
                                            <p:txEl>
                                              <p:pRg st="4" end="4"/>
                                            </p:txEl>
                                          </p:spTgt>
                                        </p:tgtEl>
                                        <p:attrNameLst>
                                          <p:attrName>style.visibility</p:attrName>
                                        </p:attrNameLst>
                                      </p:cBhvr>
                                      <p:tavLst>
                                        <p:tav tm="0">
                                          <p:val>
                                            <p:strVal val="hidden"/>
                                          </p:val>
                                        </p:tav>
                                        <p:tav tm="50000">
                                          <p:val>
                                            <p:strVal val="visible"/>
                                          </p:val>
                                        </p:tav>
                                      </p:tavLst>
                                    </p:anim>
                                  </p:childTnLst>
                                </p:cTn>
                              </p:par>
                              <p:par>
                                <p:cTn id="7" presetID="34" presetClass="emph" presetSubtype="0" repeatCount="5000" fill="hold" grpId="0" nodeType="withEffect">
                                  <p:stCondLst>
                                    <p:cond delay="0"/>
                                  </p:stCondLst>
                                  <p:iterate type="lt">
                                    <p:tmPct val="10000"/>
                                  </p:iterate>
                                  <p:childTnLst>
                                    <p:animMotion origin="layout" path="M 4.72222E-6 4.81481E-6 L 4.72222E-6 -0.07223 " pathEditMode="relative" rAng="0" ptsTypes="AA">
                                      <p:cBhvr>
                                        <p:cTn id="8" dur="250" accel="50000" decel="50000" autoRev="1" fill="hold">
                                          <p:stCondLst>
                                            <p:cond delay="0"/>
                                          </p:stCondLst>
                                        </p:cTn>
                                        <p:tgtEl>
                                          <p:spTgt spid="3"/>
                                        </p:tgtEl>
                                        <p:attrNameLst>
                                          <p:attrName>ppt_x</p:attrName>
                                          <p:attrName>ppt_y</p:attrName>
                                        </p:attrNameLst>
                                      </p:cBhvr>
                                      <p:rCtr x="0" y="-3611"/>
                                    </p:animMotion>
                                    <p:animRot by="1500000">
                                      <p:cBhvr>
                                        <p:cTn id="9" dur="125" fill="hold">
                                          <p:stCondLst>
                                            <p:cond delay="0"/>
                                          </p:stCondLst>
                                        </p:cTn>
                                        <p:tgtEl>
                                          <p:spTgt spid="3"/>
                                        </p:tgtEl>
                                        <p:attrNameLst>
                                          <p:attrName>r</p:attrName>
                                        </p:attrNameLst>
                                      </p:cBhvr>
                                    </p:animRot>
                                    <p:animRot by="-1500000">
                                      <p:cBhvr>
                                        <p:cTn id="10" dur="125" fill="hold">
                                          <p:stCondLst>
                                            <p:cond delay="125"/>
                                          </p:stCondLst>
                                        </p:cTn>
                                        <p:tgtEl>
                                          <p:spTgt spid="3"/>
                                        </p:tgtEl>
                                        <p:attrNameLst>
                                          <p:attrName>r</p:attrName>
                                        </p:attrNameLst>
                                      </p:cBhvr>
                                    </p:animRot>
                                    <p:animRot by="-1500000">
                                      <p:cBhvr>
                                        <p:cTn id="11" dur="125" fill="hold">
                                          <p:stCondLst>
                                            <p:cond delay="250"/>
                                          </p:stCondLst>
                                        </p:cTn>
                                        <p:tgtEl>
                                          <p:spTgt spid="3"/>
                                        </p:tgtEl>
                                        <p:attrNameLst>
                                          <p:attrName>r</p:attrName>
                                        </p:attrNameLst>
                                      </p:cBhvr>
                                    </p:animRot>
                                    <p:animRot by="1500000">
                                      <p:cBhvr>
                                        <p:cTn id="12"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7A7014-84DB-334C-9225-A684FBB34D82}"/>
              </a:ext>
            </a:extLst>
          </p:cNvPr>
          <p:cNvSpPr/>
          <p:nvPr/>
        </p:nvSpPr>
        <p:spPr>
          <a:xfrm rot="5400000" flipH="1">
            <a:off x="4528298" y="-356212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5" name="Title 1">
            <a:extLst>
              <a:ext uri="{FF2B5EF4-FFF2-40B4-BE49-F238E27FC236}">
                <a16:creationId xmlns:a16="http://schemas.microsoft.com/office/drawing/2014/main" id="{9339E3BD-5E4D-3D46-81C2-6014041D1F5D}"/>
              </a:ext>
            </a:extLst>
          </p:cNvPr>
          <p:cNvSpPr txBox="1">
            <a:spLocks/>
          </p:cNvSpPr>
          <p:nvPr/>
        </p:nvSpPr>
        <p:spPr>
          <a:xfrm>
            <a:off x="-5119" y="-313200"/>
            <a:ext cx="9143999" cy="1429871"/>
          </a:xfrm>
          <a:prstGeom prst="rect">
            <a:avLst/>
          </a:prstGeom>
          <a:extLst/>
        </p:spPr>
        <p:txBody>
          <a:bodyPr>
            <a:normAutofit fontScale="90000" lnSpcReduction="200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L’astronomo</a:t>
            </a: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a:t>
            </a:r>
            <a:r>
              <a:rPr lang="en-US" sz="73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NON </a:t>
            </a: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itolo 1"/>
          <p:cNvSpPr txBox="1">
            <a:spLocks/>
          </p:cNvSpPr>
          <p:nvPr/>
        </p:nvSpPr>
        <p:spPr bwMode="auto">
          <a:xfrm>
            <a:off x="287471" y="1116671"/>
            <a:ext cx="8851409" cy="5532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3528" tIns="33528" rIns="33528" bIns="33528" numCol="1" anchor="b" anchorCtr="0" compatLnSpc="1">
            <a:prstTxWarp prst="textNoShape">
              <a:avLst/>
            </a:prstTxWarp>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algn="l">
              <a:defRPr/>
            </a:pP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Fa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Oroscopi</a:t>
            </a: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Parla</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con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gli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alieni</a:t>
            </a: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Conosce</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le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costellazioni</a:t>
            </a: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Conosce</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nomi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delle</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stelle</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visibili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di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notte</a:t>
            </a: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r>
              <a:rPr lang="en-US" sz="32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Guarda</a:t>
            </a:r>
            <a:r>
              <a:rPr lang="en-US" sz="3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2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attraverso</a:t>
            </a:r>
            <a:r>
              <a:rPr lang="en-US" sz="3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2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l’oculare</a:t>
            </a:r>
            <a:r>
              <a:rPr lang="en-US" sz="3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di un </a:t>
            </a:r>
            <a:r>
              <a:rPr lang="en-US" sz="32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telescopio</a:t>
            </a:r>
            <a:endParaRPr lang="it-IT" sz="32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mn-lt"/>
            </a:endParaRPr>
          </a:p>
          <a:p>
            <a:pPr>
              <a:defRPr/>
            </a:pPr>
            <a:endParaRPr lang="it-IT" sz="2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mn-lt"/>
            </a:endParaRPr>
          </a:p>
        </p:txBody>
      </p:sp>
    </p:spTree>
    <p:extLst>
      <p:ext uri="{BB962C8B-B14F-4D97-AF65-F5344CB8AC3E}">
        <p14:creationId xmlns:p14="http://schemas.microsoft.com/office/powerpoint/2010/main" val="11522861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isultati immagini per deadline panic">
            <a:extLst>
              <a:ext uri="{FF2B5EF4-FFF2-40B4-BE49-F238E27FC236}">
                <a16:creationId xmlns:a16="http://schemas.microsoft.com/office/drawing/2014/main" id="{D63C6B95-CDDB-CD41-967F-78BEACD295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3751" y="17907"/>
            <a:ext cx="5297215" cy="684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0453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1958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755DC57E-F532-704A-B96C-515B38F9A2D9}"/>
              </a:ext>
            </a:extLst>
          </p:cNvPr>
          <p:cNvSpPr txBox="1">
            <a:spLocks/>
          </p:cNvSpPr>
          <p:nvPr/>
        </p:nvSpPr>
        <p:spPr bwMode="auto">
          <a:xfrm>
            <a:off x="0" y="1625440"/>
            <a:ext cx="8851409" cy="46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3528" tIns="33528" rIns="33528" bIns="33528" numCol="1" anchor="b" anchorCtr="0" compatLnSpc="1">
            <a:prstTxWarp prst="textNoShape">
              <a:avLst/>
            </a:prstTxWarp>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algn="l">
              <a:defRPr/>
            </a:pP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telescopi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cambiano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nel</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tempo</a:t>
            </a: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Il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controllo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telescopi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cambia </a:t>
            </a: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telescopi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spostano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altrove</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algn="l">
              <a:defRPr/>
            </a:pP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l">
              <a:defRPr/>
            </a:pP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L’occhio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umano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è</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uno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strumento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meraviglioso</a:t>
            </a:r>
            <a:r>
              <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ma </a:t>
            </a:r>
            <a:r>
              <a:rPr lang="en-US" sz="28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imperfetto</a:t>
            </a:r>
            <a:endParaRPr lang="en-US" sz="28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defRPr/>
            </a:pPr>
            <a:endParaRPr lang="it-IT" sz="2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mn-lt"/>
            </a:endParaRPr>
          </a:p>
        </p:txBody>
      </p:sp>
      <p:sp>
        <p:nvSpPr>
          <p:cNvPr id="3" name="Rectangle 2">
            <a:extLst>
              <a:ext uri="{FF2B5EF4-FFF2-40B4-BE49-F238E27FC236}">
                <a16:creationId xmlns:a16="http://schemas.microsoft.com/office/drawing/2014/main" id="{937A7014-84DB-334C-9225-A684FBB34D82}"/>
              </a:ext>
            </a:extLst>
          </p:cNvPr>
          <p:cNvSpPr/>
          <p:nvPr/>
        </p:nvSpPr>
        <p:spPr>
          <a:xfrm rot="5400000" flipH="1">
            <a:off x="4528298" y="-356212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5" name="Title 1">
            <a:extLst>
              <a:ext uri="{FF2B5EF4-FFF2-40B4-BE49-F238E27FC236}">
                <a16:creationId xmlns:a16="http://schemas.microsoft.com/office/drawing/2014/main" id="{9339E3BD-5E4D-3D46-81C2-6014041D1F5D}"/>
              </a:ext>
            </a:extLst>
          </p:cNvPr>
          <p:cNvSpPr txBox="1">
            <a:spLocks/>
          </p:cNvSpPr>
          <p:nvPr/>
        </p:nvSpPr>
        <p:spPr>
          <a:xfrm>
            <a:off x="1" y="110025"/>
            <a:ext cx="9143999" cy="729219"/>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it-IT" sz="4000" dirty="0"/>
              <a:t>Non si </a:t>
            </a:r>
            <a:r>
              <a:rPr lang="it-IT" sz="4000" u="sng" dirty="0"/>
              <a:t>misura</a:t>
            </a:r>
            <a:r>
              <a:rPr lang="it-IT" sz="4000" dirty="0"/>
              <a:t>  </a:t>
            </a:r>
            <a:r>
              <a:rPr lang="it-IT" sz="4000" dirty="0" err="1"/>
              <a:t>piu’</a:t>
            </a:r>
            <a:r>
              <a:rPr lang="it-IT" sz="4000" dirty="0"/>
              <a:t> il cielo con gli occhi! </a:t>
            </a:r>
          </a:p>
        </p:txBody>
      </p:sp>
      <p:pic>
        <p:nvPicPr>
          <p:cNvPr id="12" name="Picture 11">
            <a:extLst>
              <a:ext uri="{FF2B5EF4-FFF2-40B4-BE49-F238E27FC236}">
                <a16:creationId xmlns:a16="http://schemas.microsoft.com/office/drawing/2014/main" id="{F676CA6E-1786-6642-9655-C7474752E51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9240" y="1180512"/>
            <a:ext cx="1915065" cy="123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descr="http://museoastronomico.brera.inaf.it/wp-content/uploads/2017/05/20101229_0064m-238x300.jpg">
            <a:extLst>
              <a:ext uri="{FF2B5EF4-FFF2-40B4-BE49-F238E27FC236}">
                <a16:creationId xmlns:a16="http://schemas.microsoft.com/office/drawing/2014/main" id="{DA8C2982-A199-2746-B5F5-C223B4C886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6497" y="1153368"/>
            <a:ext cx="998217" cy="1258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714ECC1-F1C6-6841-A031-A614CF6F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4404" y="2529215"/>
            <a:ext cx="940310" cy="1319467"/>
          </a:xfrm>
          <a:prstGeom prst="rect">
            <a:avLst/>
          </a:prstGeom>
        </p:spPr>
      </p:pic>
      <p:pic>
        <p:nvPicPr>
          <p:cNvPr id="15" name="Picture 14">
            <a:extLst>
              <a:ext uri="{FF2B5EF4-FFF2-40B4-BE49-F238E27FC236}">
                <a16:creationId xmlns:a16="http://schemas.microsoft.com/office/drawing/2014/main" id="{693A1C02-628E-DB4C-B946-5EF3C57ABD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1841" y="2454170"/>
            <a:ext cx="1822464" cy="1366848"/>
          </a:xfrm>
          <a:prstGeom prst="rect">
            <a:avLst/>
          </a:prstGeom>
        </p:spPr>
      </p:pic>
      <p:pic>
        <p:nvPicPr>
          <p:cNvPr id="11" name="Picture 10" descr="PANO46r.jpg">
            <a:extLst>
              <a:ext uri="{FF2B5EF4-FFF2-40B4-BE49-F238E27FC236}">
                <a16:creationId xmlns:a16="http://schemas.microsoft.com/office/drawing/2014/main" id="{B23BC2FE-D372-E047-815D-C5E2A761EC7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5605" y="3938608"/>
            <a:ext cx="2515259" cy="110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Dettaglio degli occhi dela Gioconda">
            <a:extLst>
              <a:ext uri="{FF2B5EF4-FFF2-40B4-BE49-F238E27FC236}">
                <a16:creationId xmlns:a16="http://schemas.microsoft.com/office/drawing/2014/main" id="{E63BB5FB-978F-7E46-8F3B-99C933DEB3E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80797" y="5656560"/>
            <a:ext cx="2860067" cy="99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bwMode="auto">
          <a:xfrm>
            <a:off x="0" y="4219222"/>
            <a:ext cx="8866303" cy="175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3528" tIns="33528" rIns="33528" bIns="33528" numCol="1" anchor="b" anchorCtr="0" compatLnSpc="1">
            <a:prstTxWarp prst="textNoShape">
              <a:avLst/>
            </a:prstTxWarp>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a:defRPr/>
            </a:pPr>
            <a:r>
              <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 come funziona … </a:t>
            </a:r>
            <a:br>
              <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 non si guarda il cielo?</a:t>
            </a:r>
          </a:p>
        </p:txBody>
      </p:sp>
      <p:pic>
        <p:nvPicPr>
          <p:cNvPr id="3" name="Picture 2">
            <a:extLst>
              <a:ext uri="{FF2B5EF4-FFF2-40B4-BE49-F238E27FC236}">
                <a16:creationId xmlns:a16="http://schemas.microsoft.com/office/drawing/2014/main" id="{CF2976F5-5CFF-1A46-83BB-583A06551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0314" y="833598"/>
            <a:ext cx="1991988" cy="2795209"/>
          </a:xfrm>
          <a:prstGeom prst="rect">
            <a:avLst/>
          </a:prstGeom>
        </p:spPr>
      </p:pic>
      <p:grpSp>
        <p:nvGrpSpPr>
          <p:cNvPr id="4" name="Group 3">
            <a:extLst>
              <a:ext uri="{FF2B5EF4-FFF2-40B4-BE49-F238E27FC236}">
                <a16:creationId xmlns:a16="http://schemas.microsoft.com/office/drawing/2014/main" id="{8EF57983-EBD8-DB49-B517-AABB7603B7CC}"/>
              </a:ext>
            </a:extLst>
          </p:cNvPr>
          <p:cNvGrpSpPr/>
          <p:nvPr/>
        </p:nvGrpSpPr>
        <p:grpSpPr>
          <a:xfrm>
            <a:off x="5327829" y="674496"/>
            <a:ext cx="3226442" cy="2406169"/>
            <a:chOff x="5255080" y="3731741"/>
            <a:chExt cx="3219450" cy="2520778"/>
          </a:xfrm>
        </p:grpSpPr>
        <p:pic>
          <p:nvPicPr>
            <p:cNvPr id="6" name="Picture 6" descr="Risultati immagini per monitor">
              <a:extLst>
                <a:ext uri="{FF2B5EF4-FFF2-40B4-BE49-F238E27FC236}">
                  <a16:creationId xmlns:a16="http://schemas.microsoft.com/office/drawing/2014/main" id="{FF73C415-E158-664D-AD77-A7A82D0987BD}"/>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55080" y="3731741"/>
              <a:ext cx="3219450" cy="2520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erilaria.png">
              <a:extLst>
                <a:ext uri="{FF2B5EF4-FFF2-40B4-BE49-F238E27FC236}">
                  <a16:creationId xmlns:a16="http://schemas.microsoft.com/office/drawing/2014/main" id="{45AAE7F9-E8C2-C443-89F8-64A0F19E1CA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8061" y="3952234"/>
              <a:ext cx="2789525" cy="1583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D9ED1422-D8D5-5640-89C6-FE50F44E4914}"/>
              </a:ext>
            </a:extLst>
          </p:cNvPr>
          <p:cNvSpPr txBox="1"/>
          <p:nvPr/>
        </p:nvSpPr>
        <p:spPr>
          <a:xfrm>
            <a:off x="498438" y="1169695"/>
            <a:ext cx="4687502" cy="707886"/>
          </a:xfrm>
          <a:prstGeom prst="rect">
            <a:avLst/>
          </a:prstGeom>
          <a:noFill/>
        </p:spPr>
        <p:txBody>
          <a:bodyPr wrap="none" rtlCol="0">
            <a:spAutoFit/>
          </a:bodyPr>
          <a:lstStyle/>
          <a:p>
            <a:r>
              <a:rPr lang="it-IT" sz="4000" dirty="0"/>
              <a:t>No 								Si</a:t>
            </a:r>
          </a:p>
        </p:txBody>
      </p:sp>
    </p:spTree>
    <p:extLst>
      <p:ext uri="{BB962C8B-B14F-4D97-AF65-F5344CB8AC3E}">
        <p14:creationId xmlns:p14="http://schemas.microsoft.com/office/powerpoint/2010/main" val="34426888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bwMode="auto">
          <a:xfrm>
            <a:off x="14854" y="-210107"/>
            <a:ext cx="9167198" cy="2188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3528" tIns="33528" rIns="33528" bIns="33528" numCol="1" anchor="b" anchorCtr="0" compatLnSpc="1">
            <a:prstTxWarp prst="textNoShape">
              <a:avLst/>
            </a:prstTxWarp>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a:defRPr/>
            </a:pPr>
            <a:r>
              <a:rPr lang="it-IT"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Il procedimento è rimasto uguale nel tempo : </a:t>
            </a:r>
            <a:br>
              <a:rPr lang="it-IT"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Freeform 5">
            <a:extLst>
              <a:ext uri="{FF2B5EF4-FFF2-40B4-BE49-F238E27FC236}">
                <a16:creationId xmlns:a16="http://schemas.microsoft.com/office/drawing/2014/main" id="{E7094196-35FC-E848-815B-C35B49A970C4}"/>
              </a:ext>
            </a:extLst>
          </p:cNvPr>
          <p:cNvSpPr/>
          <p:nvPr/>
        </p:nvSpPr>
        <p:spPr bwMode="auto">
          <a:xfrm>
            <a:off x="1992570" y="2511189"/>
            <a:ext cx="2361063" cy="2483893"/>
          </a:xfrm>
          <a:custGeom>
            <a:avLst/>
            <a:gdLst>
              <a:gd name="connsiteX0" fmla="*/ 1078173 w 2361063"/>
              <a:gd name="connsiteY0" fmla="*/ 641445 h 2483893"/>
              <a:gd name="connsiteX1" fmla="*/ 1009935 w 2361063"/>
              <a:gd name="connsiteY1" fmla="*/ 655093 h 2483893"/>
              <a:gd name="connsiteX2" fmla="*/ 573206 w 2361063"/>
              <a:gd name="connsiteY2" fmla="*/ 682388 h 2483893"/>
              <a:gd name="connsiteX3" fmla="*/ 477672 w 2361063"/>
              <a:gd name="connsiteY3" fmla="*/ 723331 h 2483893"/>
              <a:gd name="connsiteX4" fmla="*/ 436729 w 2361063"/>
              <a:gd name="connsiteY4" fmla="*/ 736979 h 2483893"/>
              <a:gd name="connsiteX5" fmla="*/ 313899 w 2361063"/>
              <a:gd name="connsiteY5" fmla="*/ 818866 h 2483893"/>
              <a:gd name="connsiteX6" fmla="*/ 272955 w 2361063"/>
              <a:gd name="connsiteY6" fmla="*/ 846161 h 2483893"/>
              <a:gd name="connsiteX7" fmla="*/ 232012 w 2361063"/>
              <a:gd name="connsiteY7" fmla="*/ 859809 h 2483893"/>
              <a:gd name="connsiteX8" fmla="*/ 191069 w 2361063"/>
              <a:gd name="connsiteY8" fmla="*/ 900752 h 2483893"/>
              <a:gd name="connsiteX9" fmla="*/ 109182 w 2361063"/>
              <a:gd name="connsiteY9" fmla="*/ 968991 h 2483893"/>
              <a:gd name="connsiteX10" fmla="*/ 40943 w 2361063"/>
              <a:gd name="connsiteY10" fmla="*/ 1050878 h 2483893"/>
              <a:gd name="connsiteX11" fmla="*/ 13648 w 2361063"/>
              <a:gd name="connsiteY11" fmla="*/ 1132764 h 2483893"/>
              <a:gd name="connsiteX12" fmla="*/ 0 w 2361063"/>
              <a:gd name="connsiteY12" fmla="*/ 1173707 h 2483893"/>
              <a:gd name="connsiteX13" fmla="*/ 13648 w 2361063"/>
              <a:gd name="connsiteY13" fmla="*/ 1501254 h 2483893"/>
              <a:gd name="connsiteX14" fmla="*/ 40943 w 2361063"/>
              <a:gd name="connsiteY14" fmla="*/ 1583140 h 2483893"/>
              <a:gd name="connsiteX15" fmla="*/ 68239 w 2361063"/>
              <a:gd name="connsiteY15" fmla="*/ 1665027 h 2483893"/>
              <a:gd name="connsiteX16" fmla="*/ 122830 w 2361063"/>
              <a:gd name="connsiteY16" fmla="*/ 1746913 h 2483893"/>
              <a:gd name="connsiteX17" fmla="*/ 150126 w 2361063"/>
              <a:gd name="connsiteY17" fmla="*/ 1787857 h 2483893"/>
              <a:gd name="connsiteX18" fmla="*/ 232012 w 2361063"/>
              <a:gd name="connsiteY18" fmla="*/ 1869743 h 2483893"/>
              <a:gd name="connsiteX19" fmla="*/ 300251 w 2361063"/>
              <a:gd name="connsiteY19" fmla="*/ 1951630 h 2483893"/>
              <a:gd name="connsiteX20" fmla="*/ 354842 w 2361063"/>
              <a:gd name="connsiteY20" fmla="*/ 2033516 h 2483893"/>
              <a:gd name="connsiteX21" fmla="*/ 382137 w 2361063"/>
              <a:gd name="connsiteY21" fmla="*/ 2074460 h 2483893"/>
              <a:gd name="connsiteX22" fmla="*/ 423081 w 2361063"/>
              <a:gd name="connsiteY22" fmla="*/ 2115403 h 2483893"/>
              <a:gd name="connsiteX23" fmla="*/ 450376 w 2361063"/>
              <a:gd name="connsiteY23" fmla="*/ 2156346 h 2483893"/>
              <a:gd name="connsiteX24" fmla="*/ 491320 w 2361063"/>
              <a:gd name="connsiteY24" fmla="*/ 2183642 h 2483893"/>
              <a:gd name="connsiteX25" fmla="*/ 532263 w 2361063"/>
              <a:gd name="connsiteY25" fmla="*/ 2224585 h 2483893"/>
              <a:gd name="connsiteX26" fmla="*/ 573206 w 2361063"/>
              <a:gd name="connsiteY26" fmla="*/ 2251881 h 2483893"/>
              <a:gd name="connsiteX27" fmla="*/ 614149 w 2361063"/>
              <a:gd name="connsiteY27" fmla="*/ 2292824 h 2483893"/>
              <a:gd name="connsiteX28" fmla="*/ 750627 w 2361063"/>
              <a:gd name="connsiteY28" fmla="*/ 2374710 h 2483893"/>
              <a:gd name="connsiteX29" fmla="*/ 832514 w 2361063"/>
              <a:gd name="connsiteY29" fmla="*/ 2402006 h 2483893"/>
              <a:gd name="connsiteX30" fmla="*/ 873457 w 2361063"/>
              <a:gd name="connsiteY30" fmla="*/ 2415654 h 2483893"/>
              <a:gd name="connsiteX31" fmla="*/ 914400 w 2361063"/>
              <a:gd name="connsiteY31" fmla="*/ 2429302 h 2483893"/>
              <a:gd name="connsiteX32" fmla="*/ 1009935 w 2361063"/>
              <a:gd name="connsiteY32" fmla="*/ 2456597 h 2483893"/>
              <a:gd name="connsiteX33" fmla="*/ 1433015 w 2361063"/>
              <a:gd name="connsiteY33" fmla="*/ 2483893 h 2483893"/>
              <a:gd name="connsiteX34" fmla="*/ 1883391 w 2361063"/>
              <a:gd name="connsiteY34" fmla="*/ 2470245 h 2483893"/>
              <a:gd name="connsiteX35" fmla="*/ 1924335 w 2361063"/>
              <a:gd name="connsiteY35" fmla="*/ 2442949 h 2483893"/>
              <a:gd name="connsiteX36" fmla="*/ 1965278 w 2361063"/>
              <a:gd name="connsiteY36" fmla="*/ 2429302 h 2483893"/>
              <a:gd name="connsiteX37" fmla="*/ 2006221 w 2361063"/>
              <a:gd name="connsiteY37" fmla="*/ 2388358 h 2483893"/>
              <a:gd name="connsiteX38" fmla="*/ 2088108 w 2361063"/>
              <a:gd name="connsiteY38" fmla="*/ 2320119 h 2483893"/>
              <a:gd name="connsiteX39" fmla="*/ 2156346 w 2361063"/>
              <a:gd name="connsiteY39" fmla="*/ 2238233 h 2483893"/>
              <a:gd name="connsiteX40" fmla="*/ 2210937 w 2361063"/>
              <a:gd name="connsiteY40" fmla="*/ 2156346 h 2483893"/>
              <a:gd name="connsiteX41" fmla="*/ 2251881 w 2361063"/>
              <a:gd name="connsiteY41" fmla="*/ 2060812 h 2483893"/>
              <a:gd name="connsiteX42" fmla="*/ 2306472 w 2361063"/>
              <a:gd name="connsiteY42" fmla="*/ 1924334 h 2483893"/>
              <a:gd name="connsiteX43" fmla="*/ 2347415 w 2361063"/>
              <a:gd name="connsiteY43" fmla="*/ 1760561 h 2483893"/>
              <a:gd name="connsiteX44" fmla="*/ 2361063 w 2361063"/>
              <a:gd name="connsiteY44" fmla="*/ 1705970 h 2483893"/>
              <a:gd name="connsiteX45" fmla="*/ 2347415 w 2361063"/>
              <a:gd name="connsiteY45" fmla="*/ 1241946 h 2483893"/>
              <a:gd name="connsiteX46" fmla="*/ 2320120 w 2361063"/>
              <a:gd name="connsiteY46" fmla="*/ 1091821 h 2483893"/>
              <a:gd name="connsiteX47" fmla="*/ 2292824 w 2361063"/>
              <a:gd name="connsiteY47" fmla="*/ 1009934 h 2483893"/>
              <a:gd name="connsiteX48" fmla="*/ 2279176 w 2361063"/>
              <a:gd name="connsiteY48" fmla="*/ 955343 h 2483893"/>
              <a:gd name="connsiteX49" fmla="*/ 2251881 w 2361063"/>
              <a:gd name="connsiteY49" fmla="*/ 873457 h 2483893"/>
              <a:gd name="connsiteX50" fmla="*/ 2238233 w 2361063"/>
              <a:gd name="connsiteY50" fmla="*/ 818866 h 2483893"/>
              <a:gd name="connsiteX51" fmla="*/ 2156346 w 2361063"/>
              <a:gd name="connsiteY51" fmla="*/ 668740 h 2483893"/>
              <a:gd name="connsiteX52" fmla="*/ 2101755 w 2361063"/>
              <a:gd name="connsiteY52" fmla="*/ 573206 h 2483893"/>
              <a:gd name="connsiteX53" fmla="*/ 2033517 w 2361063"/>
              <a:gd name="connsiteY53" fmla="*/ 477672 h 2483893"/>
              <a:gd name="connsiteX54" fmla="*/ 1992573 w 2361063"/>
              <a:gd name="connsiteY54" fmla="*/ 436728 h 2483893"/>
              <a:gd name="connsiteX55" fmla="*/ 1965278 w 2361063"/>
              <a:gd name="connsiteY55" fmla="*/ 395785 h 2483893"/>
              <a:gd name="connsiteX56" fmla="*/ 1869743 w 2361063"/>
              <a:gd name="connsiteY56" fmla="*/ 300251 h 2483893"/>
              <a:gd name="connsiteX57" fmla="*/ 1828800 w 2361063"/>
              <a:gd name="connsiteY57" fmla="*/ 259307 h 2483893"/>
              <a:gd name="connsiteX58" fmla="*/ 1760561 w 2361063"/>
              <a:gd name="connsiteY58" fmla="*/ 177421 h 2483893"/>
              <a:gd name="connsiteX59" fmla="*/ 1705970 w 2361063"/>
              <a:gd name="connsiteY59" fmla="*/ 136478 h 2483893"/>
              <a:gd name="connsiteX60" fmla="*/ 1665027 w 2361063"/>
              <a:gd name="connsiteY60" fmla="*/ 95534 h 2483893"/>
              <a:gd name="connsiteX61" fmla="*/ 1610436 w 2361063"/>
              <a:gd name="connsiteY61" fmla="*/ 68239 h 2483893"/>
              <a:gd name="connsiteX62" fmla="*/ 1514902 w 2361063"/>
              <a:gd name="connsiteY62" fmla="*/ 13648 h 2483893"/>
              <a:gd name="connsiteX63" fmla="*/ 1446663 w 2361063"/>
              <a:gd name="connsiteY63" fmla="*/ 0 h 2483893"/>
              <a:gd name="connsiteX64" fmla="*/ 1282890 w 2361063"/>
              <a:gd name="connsiteY64" fmla="*/ 13648 h 2483893"/>
              <a:gd name="connsiteX65" fmla="*/ 1214651 w 2361063"/>
              <a:gd name="connsiteY65" fmla="*/ 27296 h 2483893"/>
              <a:gd name="connsiteX66" fmla="*/ 1132764 w 2361063"/>
              <a:gd name="connsiteY66" fmla="*/ 40943 h 2483893"/>
              <a:gd name="connsiteX67" fmla="*/ 1091821 w 2361063"/>
              <a:gd name="connsiteY67" fmla="*/ 54591 h 2483893"/>
              <a:gd name="connsiteX68" fmla="*/ 1050878 w 2361063"/>
              <a:gd name="connsiteY68" fmla="*/ 81887 h 2483893"/>
              <a:gd name="connsiteX69" fmla="*/ 1105469 w 2361063"/>
              <a:gd name="connsiteY69" fmla="*/ 68239 h 248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61063" h="2483893">
                <a:moveTo>
                  <a:pt x="1078173" y="641445"/>
                </a:moveTo>
                <a:cubicBezTo>
                  <a:pt x="1055427" y="645994"/>
                  <a:pt x="1033086" y="653646"/>
                  <a:pt x="1009935" y="655093"/>
                </a:cubicBezTo>
                <a:cubicBezTo>
                  <a:pt x="831801" y="666226"/>
                  <a:pt x="721673" y="645271"/>
                  <a:pt x="573206" y="682388"/>
                </a:cubicBezTo>
                <a:cubicBezTo>
                  <a:pt x="522000" y="695190"/>
                  <a:pt x="532350" y="699898"/>
                  <a:pt x="477672" y="723331"/>
                </a:cubicBezTo>
                <a:cubicBezTo>
                  <a:pt x="464449" y="728998"/>
                  <a:pt x="449305" y="729993"/>
                  <a:pt x="436729" y="736979"/>
                </a:cubicBezTo>
                <a:cubicBezTo>
                  <a:pt x="436704" y="736993"/>
                  <a:pt x="334383" y="805210"/>
                  <a:pt x="313899" y="818866"/>
                </a:cubicBezTo>
                <a:cubicBezTo>
                  <a:pt x="300251" y="827965"/>
                  <a:pt x="288516" y="840974"/>
                  <a:pt x="272955" y="846161"/>
                </a:cubicBezTo>
                <a:lnTo>
                  <a:pt x="232012" y="859809"/>
                </a:lnTo>
                <a:cubicBezTo>
                  <a:pt x="218364" y="873457"/>
                  <a:pt x="205896" y="888396"/>
                  <a:pt x="191069" y="900752"/>
                </a:cubicBezTo>
                <a:cubicBezTo>
                  <a:pt x="132515" y="949547"/>
                  <a:pt x="163550" y="903750"/>
                  <a:pt x="109182" y="968991"/>
                </a:cubicBezTo>
                <a:cubicBezTo>
                  <a:pt x="14170" y="1083005"/>
                  <a:pt x="160572" y="931249"/>
                  <a:pt x="40943" y="1050878"/>
                </a:cubicBezTo>
                <a:lnTo>
                  <a:pt x="13648" y="1132764"/>
                </a:lnTo>
                <a:lnTo>
                  <a:pt x="0" y="1173707"/>
                </a:lnTo>
                <a:cubicBezTo>
                  <a:pt x="4549" y="1282889"/>
                  <a:pt x="2775" y="1392519"/>
                  <a:pt x="13648" y="1501254"/>
                </a:cubicBezTo>
                <a:cubicBezTo>
                  <a:pt x="16511" y="1529883"/>
                  <a:pt x="31845" y="1555845"/>
                  <a:pt x="40943" y="1583140"/>
                </a:cubicBezTo>
                <a:cubicBezTo>
                  <a:pt x="40943" y="1583141"/>
                  <a:pt x="68238" y="1665026"/>
                  <a:pt x="68239" y="1665027"/>
                </a:cubicBezTo>
                <a:lnTo>
                  <a:pt x="122830" y="1746913"/>
                </a:lnTo>
                <a:cubicBezTo>
                  <a:pt x="131929" y="1760561"/>
                  <a:pt x="138527" y="1776258"/>
                  <a:pt x="150126" y="1787857"/>
                </a:cubicBezTo>
                <a:cubicBezTo>
                  <a:pt x="177421" y="1815152"/>
                  <a:pt x="210600" y="1837625"/>
                  <a:pt x="232012" y="1869743"/>
                </a:cubicBezTo>
                <a:cubicBezTo>
                  <a:pt x="329549" y="2016049"/>
                  <a:pt x="177657" y="1794009"/>
                  <a:pt x="300251" y="1951630"/>
                </a:cubicBezTo>
                <a:cubicBezTo>
                  <a:pt x="320391" y="1977525"/>
                  <a:pt x="336645" y="2006221"/>
                  <a:pt x="354842" y="2033516"/>
                </a:cubicBezTo>
                <a:cubicBezTo>
                  <a:pt x="363941" y="2047164"/>
                  <a:pt x="370538" y="2062862"/>
                  <a:pt x="382137" y="2074460"/>
                </a:cubicBezTo>
                <a:cubicBezTo>
                  <a:pt x="395785" y="2088108"/>
                  <a:pt x="410725" y="2100576"/>
                  <a:pt x="423081" y="2115403"/>
                </a:cubicBezTo>
                <a:cubicBezTo>
                  <a:pt x="433582" y="2128004"/>
                  <a:pt x="438778" y="2144748"/>
                  <a:pt x="450376" y="2156346"/>
                </a:cubicBezTo>
                <a:cubicBezTo>
                  <a:pt x="461975" y="2167945"/>
                  <a:pt x="478719" y="2173141"/>
                  <a:pt x="491320" y="2183642"/>
                </a:cubicBezTo>
                <a:cubicBezTo>
                  <a:pt x="506147" y="2195998"/>
                  <a:pt x="517436" y="2212229"/>
                  <a:pt x="532263" y="2224585"/>
                </a:cubicBezTo>
                <a:cubicBezTo>
                  <a:pt x="544864" y="2235086"/>
                  <a:pt x="560605" y="2241380"/>
                  <a:pt x="573206" y="2251881"/>
                </a:cubicBezTo>
                <a:cubicBezTo>
                  <a:pt x="588033" y="2264237"/>
                  <a:pt x="598914" y="2280975"/>
                  <a:pt x="614149" y="2292824"/>
                </a:cubicBezTo>
                <a:cubicBezTo>
                  <a:pt x="648078" y="2319213"/>
                  <a:pt x="706934" y="2357233"/>
                  <a:pt x="750627" y="2374710"/>
                </a:cubicBezTo>
                <a:cubicBezTo>
                  <a:pt x="777341" y="2385396"/>
                  <a:pt x="805218" y="2392907"/>
                  <a:pt x="832514" y="2402006"/>
                </a:cubicBezTo>
                <a:lnTo>
                  <a:pt x="873457" y="2415654"/>
                </a:lnTo>
                <a:lnTo>
                  <a:pt x="914400" y="2429302"/>
                </a:lnTo>
                <a:cubicBezTo>
                  <a:pt x="946847" y="2440118"/>
                  <a:pt x="975667" y="2450886"/>
                  <a:pt x="1009935" y="2456597"/>
                </a:cubicBezTo>
                <a:cubicBezTo>
                  <a:pt x="1150961" y="2480102"/>
                  <a:pt x="1288294" y="2477601"/>
                  <a:pt x="1433015" y="2483893"/>
                </a:cubicBezTo>
                <a:cubicBezTo>
                  <a:pt x="1583140" y="2479344"/>
                  <a:pt x="1733716" y="2482718"/>
                  <a:pt x="1883391" y="2470245"/>
                </a:cubicBezTo>
                <a:cubicBezTo>
                  <a:pt x="1899737" y="2468883"/>
                  <a:pt x="1909664" y="2450285"/>
                  <a:pt x="1924335" y="2442949"/>
                </a:cubicBezTo>
                <a:cubicBezTo>
                  <a:pt x="1937202" y="2436516"/>
                  <a:pt x="1951630" y="2433851"/>
                  <a:pt x="1965278" y="2429302"/>
                </a:cubicBezTo>
                <a:cubicBezTo>
                  <a:pt x="1978926" y="2415654"/>
                  <a:pt x="1991394" y="2400714"/>
                  <a:pt x="2006221" y="2388358"/>
                </a:cubicBezTo>
                <a:cubicBezTo>
                  <a:pt x="2064781" y="2339558"/>
                  <a:pt x="2033733" y="2385369"/>
                  <a:pt x="2088108" y="2320119"/>
                </a:cubicBezTo>
                <a:cubicBezTo>
                  <a:pt x="2183113" y="2206113"/>
                  <a:pt x="2036729" y="2357850"/>
                  <a:pt x="2156346" y="2238233"/>
                </a:cubicBezTo>
                <a:cubicBezTo>
                  <a:pt x="2185622" y="2150406"/>
                  <a:pt x="2147043" y="2245798"/>
                  <a:pt x="2210937" y="2156346"/>
                </a:cubicBezTo>
                <a:cubicBezTo>
                  <a:pt x="2243268" y="2111082"/>
                  <a:pt x="2232788" y="2105362"/>
                  <a:pt x="2251881" y="2060812"/>
                </a:cubicBezTo>
                <a:cubicBezTo>
                  <a:pt x="2285763" y="1981753"/>
                  <a:pt x="2281623" y="2023731"/>
                  <a:pt x="2306472" y="1924334"/>
                </a:cubicBezTo>
                <a:lnTo>
                  <a:pt x="2347415" y="1760561"/>
                </a:lnTo>
                <a:lnTo>
                  <a:pt x="2361063" y="1705970"/>
                </a:lnTo>
                <a:cubicBezTo>
                  <a:pt x="2356514" y="1551295"/>
                  <a:pt x="2354955" y="1396504"/>
                  <a:pt x="2347415" y="1241946"/>
                </a:cubicBezTo>
                <a:cubicBezTo>
                  <a:pt x="2345362" y="1199867"/>
                  <a:pt x="2333261" y="1135623"/>
                  <a:pt x="2320120" y="1091821"/>
                </a:cubicBezTo>
                <a:cubicBezTo>
                  <a:pt x="2311852" y="1064262"/>
                  <a:pt x="2299802" y="1037847"/>
                  <a:pt x="2292824" y="1009934"/>
                </a:cubicBezTo>
                <a:cubicBezTo>
                  <a:pt x="2288275" y="991737"/>
                  <a:pt x="2284566" y="973309"/>
                  <a:pt x="2279176" y="955343"/>
                </a:cubicBezTo>
                <a:cubicBezTo>
                  <a:pt x="2270909" y="927785"/>
                  <a:pt x="2258859" y="901370"/>
                  <a:pt x="2251881" y="873457"/>
                </a:cubicBezTo>
                <a:cubicBezTo>
                  <a:pt x="2247332" y="855260"/>
                  <a:pt x="2245447" y="836180"/>
                  <a:pt x="2238233" y="818866"/>
                </a:cubicBezTo>
                <a:cubicBezTo>
                  <a:pt x="2203829" y="736297"/>
                  <a:pt x="2195118" y="726898"/>
                  <a:pt x="2156346" y="668740"/>
                </a:cubicBezTo>
                <a:cubicBezTo>
                  <a:pt x="2134200" y="602298"/>
                  <a:pt x="2153397" y="645504"/>
                  <a:pt x="2101755" y="573206"/>
                </a:cubicBezTo>
                <a:cubicBezTo>
                  <a:pt x="2070892" y="529998"/>
                  <a:pt x="2071752" y="522280"/>
                  <a:pt x="2033517" y="477672"/>
                </a:cubicBezTo>
                <a:cubicBezTo>
                  <a:pt x="2020956" y="463017"/>
                  <a:pt x="2004929" y="451556"/>
                  <a:pt x="1992573" y="436728"/>
                </a:cubicBezTo>
                <a:cubicBezTo>
                  <a:pt x="1982072" y="424127"/>
                  <a:pt x="1976251" y="407977"/>
                  <a:pt x="1965278" y="395785"/>
                </a:cubicBezTo>
                <a:cubicBezTo>
                  <a:pt x="1935151" y="362311"/>
                  <a:pt x="1901588" y="332096"/>
                  <a:pt x="1869743" y="300251"/>
                </a:cubicBezTo>
                <a:cubicBezTo>
                  <a:pt x="1856095" y="286603"/>
                  <a:pt x="1839506" y="275366"/>
                  <a:pt x="1828800" y="259307"/>
                </a:cubicBezTo>
                <a:cubicBezTo>
                  <a:pt x="1800720" y="217187"/>
                  <a:pt x="1801429" y="212450"/>
                  <a:pt x="1760561" y="177421"/>
                </a:cubicBezTo>
                <a:cubicBezTo>
                  <a:pt x="1743291" y="162618"/>
                  <a:pt x="1723240" y="151281"/>
                  <a:pt x="1705970" y="136478"/>
                </a:cubicBezTo>
                <a:cubicBezTo>
                  <a:pt x="1691316" y="123917"/>
                  <a:pt x="1680733" y="106752"/>
                  <a:pt x="1665027" y="95534"/>
                </a:cubicBezTo>
                <a:cubicBezTo>
                  <a:pt x="1648472" y="83709"/>
                  <a:pt x="1628100" y="78333"/>
                  <a:pt x="1610436" y="68239"/>
                </a:cubicBezTo>
                <a:cubicBezTo>
                  <a:pt x="1568500" y="44276"/>
                  <a:pt x="1564399" y="30147"/>
                  <a:pt x="1514902" y="13648"/>
                </a:cubicBezTo>
                <a:cubicBezTo>
                  <a:pt x="1492896" y="6313"/>
                  <a:pt x="1469409" y="4549"/>
                  <a:pt x="1446663" y="0"/>
                </a:cubicBezTo>
                <a:cubicBezTo>
                  <a:pt x="1392072" y="4549"/>
                  <a:pt x="1337295" y="7247"/>
                  <a:pt x="1282890" y="13648"/>
                </a:cubicBezTo>
                <a:cubicBezTo>
                  <a:pt x="1259852" y="16358"/>
                  <a:pt x="1237474" y="23147"/>
                  <a:pt x="1214651" y="27296"/>
                </a:cubicBezTo>
                <a:cubicBezTo>
                  <a:pt x="1187425" y="32246"/>
                  <a:pt x="1160060" y="36394"/>
                  <a:pt x="1132764" y="40943"/>
                </a:cubicBezTo>
                <a:cubicBezTo>
                  <a:pt x="1119116" y="45492"/>
                  <a:pt x="1104688" y="48157"/>
                  <a:pt x="1091821" y="54591"/>
                </a:cubicBezTo>
                <a:cubicBezTo>
                  <a:pt x="1077150" y="61927"/>
                  <a:pt x="1039280" y="70289"/>
                  <a:pt x="1050878" y="81887"/>
                </a:cubicBezTo>
                <a:cubicBezTo>
                  <a:pt x="1064141" y="95150"/>
                  <a:pt x="1105469" y="68239"/>
                  <a:pt x="1105469" y="68239"/>
                </a:cubicBezTo>
              </a:path>
            </a:pathLst>
          </a:cu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8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cxnSp>
        <p:nvCxnSpPr>
          <p:cNvPr id="27" name="Curved Connector 26">
            <a:extLst>
              <a:ext uri="{FF2B5EF4-FFF2-40B4-BE49-F238E27FC236}">
                <a16:creationId xmlns:a16="http://schemas.microsoft.com/office/drawing/2014/main" id="{9E3AD9CF-A2D7-C84A-BFD3-66BCDE51AB2E}"/>
              </a:ext>
            </a:extLst>
          </p:cNvPr>
          <p:cNvCxnSpPr>
            <a:cxnSpLocks/>
          </p:cNvCxnSpPr>
          <p:nvPr/>
        </p:nvCxnSpPr>
        <p:spPr bwMode="auto">
          <a:xfrm rot="6600000" flipH="1" flipV="1">
            <a:off x="2937970" y="2195305"/>
            <a:ext cx="1116000" cy="1548000"/>
          </a:xfrm>
          <a:prstGeom prst="curvedConnector2">
            <a:avLst/>
          </a:prstGeom>
          <a:blipFill dpi="0" rotWithShape="0">
            <a:blip r:embed="rId3"/>
            <a:srcRect/>
            <a:tile tx="0" ty="0" sx="100000" sy="100000" flip="none" algn="tl"/>
          </a:blipFill>
          <a:ln w="57150" cap="flat" cmpd="sng" algn="ctr">
            <a:solidFill>
              <a:srgbClr val="FFFF00"/>
            </a:solidFill>
            <a:prstDash val="solid"/>
            <a:round/>
            <a:headEnd type="none" w="med" len="med"/>
            <a:tailEnd type="triangle"/>
          </a:ln>
          <a:effectLst/>
        </p:spPr>
      </p:cxnSp>
      <p:cxnSp>
        <p:nvCxnSpPr>
          <p:cNvPr id="28" name="Curved Connector 27">
            <a:extLst>
              <a:ext uri="{FF2B5EF4-FFF2-40B4-BE49-F238E27FC236}">
                <a16:creationId xmlns:a16="http://schemas.microsoft.com/office/drawing/2014/main" id="{9B2A5160-07FB-4742-8D42-54CEC4E03E78}"/>
              </a:ext>
            </a:extLst>
          </p:cNvPr>
          <p:cNvCxnSpPr>
            <a:cxnSpLocks/>
          </p:cNvCxnSpPr>
          <p:nvPr/>
        </p:nvCxnSpPr>
        <p:spPr bwMode="auto">
          <a:xfrm rot="4020000" flipH="1" flipV="1">
            <a:off x="1300772" y="4102256"/>
            <a:ext cx="1008000" cy="765058"/>
          </a:xfrm>
          <a:prstGeom prst="curvedConnector2">
            <a:avLst/>
          </a:prstGeom>
          <a:blipFill dpi="0" rotWithShape="0">
            <a:blip r:embed="rId3"/>
            <a:srcRect/>
            <a:tile tx="0" ty="0" sx="100000" sy="100000" flip="none" algn="tl"/>
          </a:blipFill>
          <a:ln w="57150" cap="flat" cmpd="sng" algn="ctr">
            <a:solidFill>
              <a:srgbClr val="FFFF00"/>
            </a:solidFill>
            <a:prstDash val="solid"/>
            <a:round/>
            <a:headEnd type="none" w="med" len="med"/>
            <a:tailEnd type="triangle"/>
          </a:ln>
          <a:effectLst/>
        </p:spPr>
      </p:cxnSp>
      <p:cxnSp>
        <p:nvCxnSpPr>
          <p:cNvPr id="29" name="Curved Connector 28">
            <a:extLst>
              <a:ext uri="{FF2B5EF4-FFF2-40B4-BE49-F238E27FC236}">
                <a16:creationId xmlns:a16="http://schemas.microsoft.com/office/drawing/2014/main" id="{E24A64B1-829F-AD4F-B884-089948286818}"/>
              </a:ext>
            </a:extLst>
          </p:cNvPr>
          <p:cNvCxnSpPr>
            <a:cxnSpLocks/>
          </p:cNvCxnSpPr>
          <p:nvPr/>
        </p:nvCxnSpPr>
        <p:spPr bwMode="auto">
          <a:xfrm rot="11580000" flipH="1" flipV="1">
            <a:off x="2761297" y="4026263"/>
            <a:ext cx="1646796" cy="1373107"/>
          </a:xfrm>
          <a:prstGeom prst="curvedConnector2">
            <a:avLst/>
          </a:prstGeom>
          <a:blipFill dpi="0" rotWithShape="0">
            <a:blip r:embed="rId3"/>
            <a:srcRect/>
            <a:tile tx="0" ty="0" sx="100000" sy="100000" flip="none" algn="tl"/>
          </a:blipFill>
          <a:ln w="57150" cap="flat" cmpd="sng" algn="ctr">
            <a:solidFill>
              <a:srgbClr val="FFFF00"/>
            </a:solidFill>
            <a:prstDash val="solid"/>
            <a:round/>
            <a:headEnd type="none" w="med" len="med"/>
            <a:tailEnd type="triangle"/>
          </a:ln>
          <a:effectLst/>
        </p:spPr>
      </p:cxnSp>
      <p:cxnSp>
        <p:nvCxnSpPr>
          <p:cNvPr id="35" name="Curved Connector 34">
            <a:extLst>
              <a:ext uri="{FF2B5EF4-FFF2-40B4-BE49-F238E27FC236}">
                <a16:creationId xmlns:a16="http://schemas.microsoft.com/office/drawing/2014/main" id="{2C9350D5-87BB-CA44-8A28-29354D1C9FA5}"/>
              </a:ext>
            </a:extLst>
          </p:cNvPr>
          <p:cNvCxnSpPr>
            <a:cxnSpLocks/>
          </p:cNvCxnSpPr>
          <p:nvPr/>
        </p:nvCxnSpPr>
        <p:spPr bwMode="auto">
          <a:xfrm rot="-1680000" flipH="1" flipV="1">
            <a:off x="1983799" y="5440054"/>
            <a:ext cx="1188000" cy="1224000"/>
          </a:xfrm>
          <a:prstGeom prst="curvedConnector2">
            <a:avLst/>
          </a:prstGeom>
          <a:blipFill dpi="0" rotWithShape="0">
            <a:blip r:embed="rId3"/>
            <a:srcRect/>
            <a:tile tx="0" ty="0" sx="100000" sy="100000" flip="none" algn="tl"/>
          </a:blipFill>
          <a:ln w="57150" cap="flat" cmpd="sng" algn="ctr">
            <a:solidFill>
              <a:srgbClr val="FFFF00"/>
            </a:solidFill>
            <a:prstDash val="solid"/>
            <a:round/>
            <a:headEnd type="none" w="med" len="med"/>
            <a:tailEnd type="triangle"/>
          </a:ln>
          <a:effectLst/>
        </p:spPr>
      </p:cxnSp>
      <p:cxnSp>
        <p:nvCxnSpPr>
          <p:cNvPr id="36" name="Curved Connector 35">
            <a:extLst>
              <a:ext uri="{FF2B5EF4-FFF2-40B4-BE49-F238E27FC236}">
                <a16:creationId xmlns:a16="http://schemas.microsoft.com/office/drawing/2014/main" id="{27B08C7C-F4CC-2141-9EE4-FB9075D734F2}"/>
              </a:ext>
            </a:extLst>
          </p:cNvPr>
          <p:cNvCxnSpPr>
            <a:cxnSpLocks/>
          </p:cNvCxnSpPr>
          <p:nvPr/>
        </p:nvCxnSpPr>
        <p:spPr bwMode="auto">
          <a:xfrm rot="15000000" flipH="1" flipV="1">
            <a:off x="5063771" y="4249566"/>
            <a:ext cx="1152000" cy="1797000"/>
          </a:xfrm>
          <a:prstGeom prst="curvedConnector2">
            <a:avLst/>
          </a:prstGeom>
          <a:blipFill dpi="0" rotWithShape="0">
            <a:blip r:embed="rId3"/>
            <a:srcRect/>
            <a:tile tx="0" ty="0" sx="100000" sy="100000" flip="none" algn="tl"/>
          </a:blipFill>
          <a:ln w="57150" cap="flat" cmpd="sng" algn="ctr">
            <a:solidFill>
              <a:srgbClr val="FFFF00"/>
            </a:solidFill>
            <a:prstDash val="solid"/>
            <a:round/>
            <a:headEnd type="none" w="med" len="med"/>
            <a:tailEnd type="triangle"/>
          </a:ln>
          <a:effectLst/>
        </p:spPr>
      </p:cxnSp>
      <p:sp>
        <p:nvSpPr>
          <p:cNvPr id="34" name="TextBox 33">
            <a:extLst>
              <a:ext uri="{FF2B5EF4-FFF2-40B4-BE49-F238E27FC236}">
                <a16:creationId xmlns:a16="http://schemas.microsoft.com/office/drawing/2014/main" id="{DC91266B-CBC1-694C-A4B0-95C932DB460D}"/>
              </a:ext>
            </a:extLst>
          </p:cNvPr>
          <p:cNvSpPr txBox="1"/>
          <p:nvPr/>
        </p:nvSpPr>
        <p:spPr>
          <a:xfrm>
            <a:off x="4153024" y="2684256"/>
            <a:ext cx="1940343" cy="523220"/>
          </a:xfrm>
          <a:prstGeom prst="rect">
            <a:avLst/>
          </a:prstGeom>
          <a:noFill/>
        </p:spPr>
        <p:txBody>
          <a:bodyPr wrap="square" rtlCol="0">
            <a:spAutoFit/>
          </a:bodyPr>
          <a:lstStyle/>
          <a:p>
            <a:r>
              <a:rPr lang="it-IT" sz="2800" dirty="0"/>
              <a:t>conclusioni</a:t>
            </a:r>
          </a:p>
        </p:txBody>
      </p:sp>
      <p:sp>
        <p:nvSpPr>
          <p:cNvPr id="37" name="TextBox 36">
            <a:extLst>
              <a:ext uri="{FF2B5EF4-FFF2-40B4-BE49-F238E27FC236}">
                <a16:creationId xmlns:a16="http://schemas.microsoft.com/office/drawing/2014/main" id="{91273F62-485A-8F4E-8706-BF29719D9CC8}"/>
              </a:ext>
            </a:extLst>
          </p:cNvPr>
          <p:cNvSpPr txBox="1"/>
          <p:nvPr/>
        </p:nvSpPr>
        <p:spPr>
          <a:xfrm>
            <a:off x="1508947" y="3188464"/>
            <a:ext cx="1864613" cy="523220"/>
          </a:xfrm>
          <a:prstGeom prst="rect">
            <a:avLst/>
          </a:prstGeom>
          <a:noFill/>
        </p:spPr>
        <p:txBody>
          <a:bodyPr wrap="none" rtlCol="0">
            <a:spAutoFit/>
          </a:bodyPr>
          <a:lstStyle/>
          <a:p>
            <a:r>
              <a:rPr lang="it-IT" sz="2800" dirty="0"/>
              <a:t>Analisi dati </a:t>
            </a:r>
          </a:p>
        </p:txBody>
      </p:sp>
      <p:sp>
        <p:nvSpPr>
          <p:cNvPr id="38" name="TextBox 37">
            <a:extLst>
              <a:ext uri="{FF2B5EF4-FFF2-40B4-BE49-F238E27FC236}">
                <a16:creationId xmlns:a16="http://schemas.microsoft.com/office/drawing/2014/main" id="{0927DBD3-D09D-D047-ADD5-9D4EEEEECD4F}"/>
              </a:ext>
            </a:extLst>
          </p:cNvPr>
          <p:cNvSpPr txBox="1"/>
          <p:nvPr/>
        </p:nvSpPr>
        <p:spPr>
          <a:xfrm>
            <a:off x="902095" y="5195599"/>
            <a:ext cx="2271006" cy="523220"/>
          </a:xfrm>
          <a:prstGeom prst="rect">
            <a:avLst/>
          </a:prstGeom>
          <a:noFill/>
        </p:spPr>
        <p:txBody>
          <a:bodyPr wrap="none" rtlCol="0">
            <a:spAutoFit/>
          </a:bodyPr>
          <a:lstStyle/>
          <a:p>
            <a:r>
              <a:rPr lang="it-IT" sz="2800" dirty="0"/>
              <a:t>Ottenere Dati</a:t>
            </a:r>
          </a:p>
        </p:txBody>
      </p:sp>
      <p:sp>
        <p:nvSpPr>
          <p:cNvPr id="39" name="TextBox 38">
            <a:extLst>
              <a:ext uri="{FF2B5EF4-FFF2-40B4-BE49-F238E27FC236}">
                <a16:creationId xmlns:a16="http://schemas.microsoft.com/office/drawing/2014/main" id="{B320D549-6EE2-8742-A9E2-126129BA4277}"/>
              </a:ext>
            </a:extLst>
          </p:cNvPr>
          <p:cNvSpPr txBox="1"/>
          <p:nvPr/>
        </p:nvSpPr>
        <p:spPr>
          <a:xfrm>
            <a:off x="3354958" y="5906745"/>
            <a:ext cx="2092239" cy="523220"/>
          </a:xfrm>
          <a:prstGeom prst="rect">
            <a:avLst/>
          </a:prstGeom>
          <a:noFill/>
        </p:spPr>
        <p:txBody>
          <a:bodyPr wrap="none" rtlCol="0">
            <a:spAutoFit/>
          </a:bodyPr>
          <a:lstStyle/>
          <a:p>
            <a:r>
              <a:rPr lang="it-IT" sz="2800" dirty="0"/>
              <a:t>esperimento</a:t>
            </a:r>
          </a:p>
        </p:txBody>
      </p:sp>
      <p:sp>
        <p:nvSpPr>
          <p:cNvPr id="40" name="TextBox 39">
            <a:extLst>
              <a:ext uri="{FF2B5EF4-FFF2-40B4-BE49-F238E27FC236}">
                <a16:creationId xmlns:a16="http://schemas.microsoft.com/office/drawing/2014/main" id="{7ACBD9F1-DC76-7949-9721-6B7A1AD7C64E}"/>
              </a:ext>
            </a:extLst>
          </p:cNvPr>
          <p:cNvSpPr txBox="1"/>
          <p:nvPr/>
        </p:nvSpPr>
        <p:spPr>
          <a:xfrm>
            <a:off x="6486317" y="1809358"/>
            <a:ext cx="2871255" cy="1815882"/>
          </a:xfrm>
          <a:prstGeom prst="rect">
            <a:avLst/>
          </a:prstGeom>
          <a:noFill/>
        </p:spPr>
        <p:txBody>
          <a:bodyPr wrap="square" rtlCol="0">
            <a:spAutoFit/>
          </a:bodyPr>
          <a:lstStyle/>
          <a:p>
            <a:r>
              <a:rPr lang="it-IT" sz="2800" dirty="0"/>
              <a:t>Osservazione di un fenomeno…</a:t>
            </a:r>
          </a:p>
          <a:p>
            <a:r>
              <a:rPr lang="it-IT" sz="2800" dirty="0"/>
              <a:t>	curiosità… 	intuizione..</a:t>
            </a:r>
          </a:p>
        </p:txBody>
      </p:sp>
      <p:sp>
        <p:nvSpPr>
          <p:cNvPr id="41" name="TextBox 40">
            <a:extLst>
              <a:ext uri="{FF2B5EF4-FFF2-40B4-BE49-F238E27FC236}">
                <a16:creationId xmlns:a16="http://schemas.microsoft.com/office/drawing/2014/main" id="{63072AC5-11B7-7843-B11D-680795FCFEB2}"/>
              </a:ext>
            </a:extLst>
          </p:cNvPr>
          <p:cNvSpPr txBox="1"/>
          <p:nvPr/>
        </p:nvSpPr>
        <p:spPr>
          <a:xfrm>
            <a:off x="5763954" y="3661466"/>
            <a:ext cx="1149674" cy="523220"/>
          </a:xfrm>
          <a:prstGeom prst="rect">
            <a:avLst/>
          </a:prstGeom>
          <a:noFill/>
          <a:ln>
            <a:solidFill>
              <a:srgbClr val="FFFF00"/>
            </a:solidFill>
          </a:ln>
        </p:spPr>
        <p:txBody>
          <a:bodyPr wrap="none" rtlCol="0">
            <a:spAutoFit/>
          </a:bodyPr>
          <a:lstStyle/>
          <a:p>
            <a:r>
              <a:rPr lang="it-IT" sz="2800" dirty="0"/>
              <a:t>ipotesi</a:t>
            </a:r>
          </a:p>
        </p:txBody>
      </p:sp>
      <p:cxnSp>
        <p:nvCxnSpPr>
          <p:cNvPr id="44" name="Curved Connector 43">
            <a:extLst>
              <a:ext uri="{FF2B5EF4-FFF2-40B4-BE49-F238E27FC236}">
                <a16:creationId xmlns:a16="http://schemas.microsoft.com/office/drawing/2014/main" id="{81B9517F-EC89-4949-BA7D-A3FDD85B2A6D}"/>
              </a:ext>
            </a:extLst>
          </p:cNvPr>
          <p:cNvCxnSpPr>
            <a:cxnSpLocks/>
          </p:cNvCxnSpPr>
          <p:nvPr/>
        </p:nvCxnSpPr>
        <p:spPr bwMode="auto">
          <a:xfrm rot="8640000" flipH="1" flipV="1">
            <a:off x="3206337" y="3213199"/>
            <a:ext cx="1646796" cy="1373107"/>
          </a:xfrm>
          <a:prstGeom prst="curvedConnector2">
            <a:avLst/>
          </a:prstGeom>
          <a:blipFill dpi="0" rotWithShape="0">
            <a:blip r:embed="rId3"/>
            <a:srcRect/>
            <a:tile tx="0" ty="0" sx="100000" sy="100000" flip="none" algn="tl"/>
          </a:blipFill>
          <a:ln w="57150" cap="flat" cmpd="sng" algn="ctr">
            <a:solidFill>
              <a:srgbClr val="FFFF00"/>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00217265-582F-6747-BBC7-11A41DE2D989}"/>
              </a:ext>
            </a:extLst>
          </p:cNvPr>
          <p:cNvCxnSpPr>
            <a:cxnSpLocks/>
          </p:cNvCxnSpPr>
          <p:nvPr/>
        </p:nvCxnSpPr>
        <p:spPr bwMode="auto">
          <a:xfrm flipH="1">
            <a:off x="6541636" y="2859753"/>
            <a:ext cx="371992" cy="759684"/>
          </a:xfrm>
          <a:prstGeom prst="straightConnector1">
            <a:avLst/>
          </a:prstGeom>
          <a:blipFill dpi="0" rotWithShape="0">
            <a:blip r:embed="rId3"/>
            <a:srcRect/>
            <a:tile tx="0" ty="0" sx="100000" sy="100000" flip="none" algn="tl"/>
          </a:blipFill>
          <a:ln w="76200" cap="flat" cmpd="sng" algn="ctr">
            <a:solidFill>
              <a:srgbClr val="FFFF00"/>
            </a:solidFill>
            <a:prstDash val="solid"/>
            <a:round/>
            <a:headEnd type="none" w="med" len="med"/>
            <a:tailEnd type="triangle"/>
          </a:ln>
          <a:effectLst/>
        </p:spPr>
      </p:cxnSp>
      <p:cxnSp>
        <p:nvCxnSpPr>
          <p:cNvPr id="23" name="Curved Connector 22">
            <a:extLst>
              <a:ext uri="{FF2B5EF4-FFF2-40B4-BE49-F238E27FC236}">
                <a16:creationId xmlns:a16="http://schemas.microsoft.com/office/drawing/2014/main" id="{21AC7A85-D953-8B49-8023-9FDFE146149D}"/>
              </a:ext>
            </a:extLst>
          </p:cNvPr>
          <p:cNvCxnSpPr>
            <a:cxnSpLocks/>
          </p:cNvCxnSpPr>
          <p:nvPr/>
        </p:nvCxnSpPr>
        <p:spPr bwMode="auto">
          <a:xfrm rot="4020000" flipH="1" flipV="1">
            <a:off x="5490785" y="2622881"/>
            <a:ext cx="1008000" cy="765058"/>
          </a:xfrm>
          <a:prstGeom prst="curvedConnector2">
            <a:avLst/>
          </a:prstGeom>
          <a:blipFill dpi="0" rotWithShape="0">
            <a:blip r:embed="rId3"/>
            <a:srcRect/>
            <a:tile tx="0" ty="0" sx="100000" sy="100000" flip="none" algn="tl"/>
          </a:blipFill>
          <a:ln w="57150" cap="flat" cmpd="sng" algn="ctr">
            <a:solidFill>
              <a:srgbClr val="FFFF00"/>
            </a:solidFill>
            <a:prstDash val="solid"/>
            <a:round/>
            <a:headEnd type="none" w="med" len="med"/>
            <a:tailEnd type="triangle"/>
          </a:ln>
          <a:effectLst/>
          <a:scene3d>
            <a:camera prst="orthographicFront">
              <a:rot lat="1200000" lon="1200000" rev="16500000"/>
            </a:camera>
            <a:lightRig rig="threePt" dir="t"/>
          </a:scene3d>
        </p:spPr>
      </p:cxnSp>
    </p:spTree>
    <p:extLst>
      <p:ext uri="{BB962C8B-B14F-4D97-AF65-F5344CB8AC3E}">
        <p14:creationId xmlns:p14="http://schemas.microsoft.com/office/powerpoint/2010/main" val="34218654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69953">
            <a:off x="7200727" y="4615255"/>
            <a:ext cx="1665577" cy="1499019"/>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470057">
            <a:off x="113729" y="4882446"/>
            <a:ext cx="2881570" cy="118251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042027">
            <a:off x="6372578" y="726090"/>
            <a:ext cx="2758722" cy="1575141"/>
          </a:xfrm>
          <a:prstGeom prst="rect">
            <a:avLst/>
          </a:prstGeom>
        </p:spPr>
      </p:pic>
      <p:sp>
        <p:nvSpPr>
          <p:cNvPr id="5" name="Titolo 1"/>
          <p:cNvSpPr txBox="1">
            <a:spLocks/>
          </p:cNvSpPr>
          <p:nvPr/>
        </p:nvSpPr>
        <p:spPr bwMode="auto">
          <a:xfrm>
            <a:off x="-23198" y="671034"/>
            <a:ext cx="9167198" cy="5937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3528" tIns="33528" rIns="33528" bIns="33528" numCol="1" anchor="b" anchorCtr="0" compatLnSpc="1">
            <a:prstTxWarp prst="textNoShape">
              <a:avLst/>
            </a:prstTxWarp>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a:defRPr/>
            </a:pPr>
            <a:r>
              <a:rPr lang="it-IT"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Procedimento è rimasto uguale nel tempo :</a:t>
            </a:r>
            <a:br>
              <a:rPr lang="it-IT"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defRPr/>
            </a:pPr>
            <a:r>
              <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Individuare un problema</a:t>
            </a:r>
          </a:p>
          <a:p>
            <a:pPr>
              <a:defRPr/>
            </a:pPr>
            <a:r>
              <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Studiare un oggetto celeste </a:t>
            </a:r>
            <a:r>
              <a:rPr lang="is-I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una</a:t>
            </a:r>
            <a:r>
              <a:rPr lang="it-IT"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galassia</a:t>
            </a:r>
          </a:p>
          <a:p>
            <a:pPr>
              <a:defRPr/>
            </a:pPr>
            <a:r>
              <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decidere come affrontarlo</a:t>
            </a:r>
          </a:p>
          <a:p>
            <a:pPr>
              <a:defRPr/>
            </a:pPr>
            <a:r>
              <a:rPr lang="it-IT" sz="28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Quali osservazioni servono e con quali caratteristiche (banda energetica/livello di dettaglio/profondità)</a:t>
            </a:r>
          </a:p>
          <a:p>
            <a:pPr>
              <a:defRPr/>
            </a:pPr>
            <a:r>
              <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Ottenere i dati</a:t>
            </a:r>
          </a:p>
          <a:p>
            <a:pPr>
              <a:defRPr/>
            </a:pPr>
            <a:r>
              <a:rPr lang="it-IT" sz="28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QUESTO E’ CAMBIATO!!	!</a:t>
            </a:r>
            <a:endPar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7253430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B72F3679-0153-B241-B8FC-49E85FD6E16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35085" y="3737402"/>
            <a:ext cx="5578804" cy="29263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42984C-EEA7-2641-A9CF-8215222D5F1B}"/>
              </a:ext>
            </a:extLst>
          </p:cNvPr>
          <p:cNvSpPr>
            <a:spLocks noGrp="1"/>
          </p:cNvSpPr>
          <p:nvPr>
            <p:ph idx="1"/>
          </p:nvPr>
        </p:nvSpPr>
        <p:spPr>
          <a:xfrm>
            <a:off x="450579" y="948494"/>
            <a:ext cx="2119865" cy="790575"/>
          </a:xfrm>
        </p:spPr>
        <p:txBody>
          <a:bodyPr/>
          <a:lstStyle/>
          <a:p>
            <a:pPr algn="l"/>
            <a:r>
              <a:rPr lang="it-IT" sz="4800" dirty="0"/>
              <a:t>Ieri </a:t>
            </a:r>
          </a:p>
          <a:p>
            <a:pPr algn="l"/>
            <a:endParaRPr lang="it-IT" sz="4800" dirty="0"/>
          </a:p>
          <a:p>
            <a:pPr algn="l"/>
            <a:endParaRPr lang="it-IT" sz="4800" dirty="0"/>
          </a:p>
          <a:p>
            <a:pPr algn="l"/>
            <a:endParaRPr lang="it-IT" sz="4800" dirty="0"/>
          </a:p>
          <a:p>
            <a:pPr algn="l"/>
            <a:endParaRPr lang="it-IT" sz="4800" dirty="0"/>
          </a:p>
          <a:p>
            <a:pPr algn="l"/>
            <a:r>
              <a:rPr lang="it-IT" sz="4800" dirty="0"/>
              <a:t>Oggi  </a:t>
            </a:r>
          </a:p>
        </p:txBody>
      </p:sp>
      <p:pic>
        <p:nvPicPr>
          <p:cNvPr id="4" name="Picture 2">
            <a:extLst>
              <a:ext uri="{FF2B5EF4-FFF2-40B4-BE49-F238E27FC236}">
                <a16:creationId xmlns:a16="http://schemas.microsoft.com/office/drawing/2014/main" id="{E6F26F76-3710-ED4E-A1AB-B681D302C1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58941" y="479817"/>
            <a:ext cx="3101430" cy="20491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Picture 4" descr="Chandra_form_Page_1.jpg">
            <a:extLst>
              <a:ext uri="{FF2B5EF4-FFF2-40B4-BE49-F238E27FC236}">
                <a16:creationId xmlns:a16="http://schemas.microsoft.com/office/drawing/2014/main" id="{3A0231BF-1FAE-B141-9476-54DE691565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8548" y="3050646"/>
            <a:ext cx="2186055" cy="3091403"/>
          </a:xfrm>
          <a:prstGeom prst="rect">
            <a:avLst/>
          </a:prstGeom>
        </p:spPr>
      </p:pic>
      <p:pic>
        <p:nvPicPr>
          <p:cNvPr id="21506" name="Picture 2" descr="Risultati immagini per cupole merate">
            <a:extLst>
              <a:ext uri="{FF2B5EF4-FFF2-40B4-BE49-F238E27FC236}">
                <a16:creationId xmlns:a16="http://schemas.microsoft.com/office/drawing/2014/main" id="{74537991-EE5E-F842-BABA-47CC4FCF31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3900" y="479817"/>
            <a:ext cx="2819399" cy="21122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61D883A-D2D7-6442-82AE-89BD04359F8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04609" y="2128144"/>
            <a:ext cx="1481743" cy="148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3D32FF5-401F-4A43-BA90-2501618CAE5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74006" y="5840676"/>
            <a:ext cx="1493493" cy="960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8" descr="http://evergreenmuseum.files.wordpress.com/2010/01/lbt-observatory2.jpg">
            <a:extLst>
              <a:ext uri="{FF2B5EF4-FFF2-40B4-BE49-F238E27FC236}">
                <a16:creationId xmlns:a16="http://schemas.microsoft.com/office/drawing/2014/main" id="{C726EBB1-5753-5848-A149-10161AED651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85014" y="4513810"/>
            <a:ext cx="1014723" cy="10781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www.nrao.edu/pr/2000/vla20/background/vlafacts/twihalf.jpg">
            <a:extLst>
              <a:ext uri="{FF2B5EF4-FFF2-40B4-BE49-F238E27FC236}">
                <a16:creationId xmlns:a16="http://schemas.microsoft.com/office/drawing/2014/main" id="{67C29B58-267D-7646-BAE3-ADEE5755598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85188" y="4248420"/>
            <a:ext cx="1038842" cy="49731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1">
            <a:extLst>
              <a:ext uri="{FF2B5EF4-FFF2-40B4-BE49-F238E27FC236}">
                <a16:creationId xmlns:a16="http://schemas.microsoft.com/office/drawing/2014/main" id="{8BD2C646-C841-5542-B530-D8C1F23EAAE5}"/>
              </a:ext>
            </a:extLst>
          </p:cNvPr>
          <p:cNvGrpSpPr>
            <a:grpSpLocks/>
          </p:cNvGrpSpPr>
          <p:nvPr/>
        </p:nvGrpSpPr>
        <p:grpSpPr bwMode="auto">
          <a:xfrm>
            <a:off x="8304260" y="4809363"/>
            <a:ext cx="809629" cy="771102"/>
            <a:chOff x="340" y="164"/>
            <a:chExt cx="4808" cy="3608"/>
          </a:xfrm>
        </p:grpSpPr>
        <p:pic>
          <p:nvPicPr>
            <p:cNvPr id="16" name="Picture 12" descr="IMG_0474">
              <a:extLst>
                <a:ext uri="{FF2B5EF4-FFF2-40B4-BE49-F238E27FC236}">
                  <a16:creationId xmlns:a16="http://schemas.microsoft.com/office/drawing/2014/main" id="{C9E67C35-F385-5A4E-8F79-0D65A019BED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0" y="164"/>
              <a:ext cx="4808" cy="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3">
              <a:extLst>
                <a:ext uri="{FF2B5EF4-FFF2-40B4-BE49-F238E27FC236}">
                  <a16:creationId xmlns:a16="http://schemas.microsoft.com/office/drawing/2014/main" id="{8AF7E1BE-5250-7D4E-933E-9FA7D1A3A5E8}"/>
                </a:ext>
              </a:extLst>
            </p:cNvPr>
            <p:cNvSpPr>
              <a:spLocks noChangeArrowheads="1"/>
            </p:cNvSpPr>
            <p:nvPr/>
          </p:nvSpPr>
          <p:spPr bwMode="auto">
            <a:xfrm>
              <a:off x="3016" y="890"/>
              <a:ext cx="45" cy="45"/>
            </a:xfrm>
            <a:prstGeom prst="star4">
              <a:avLst>
                <a:gd name="adj" fmla="val 12500"/>
              </a:avLst>
            </a:prstGeom>
            <a:solidFill>
              <a:srgbClr val="FF0000"/>
            </a:solidFill>
            <a:ln w="9525">
              <a:solidFill>
                <a:schemeClr val="tx1"/>
              </a:solidFill>
              <a:miter lim="800000"/>
              <a:headEnd/>
              <a:tailEnd/>
            </a:ln>
          </p:spPr>
          <p:txBody>
            <a:bodyPr wrap="none" anchor="ctr"/>
            <a:lstStyle>
              <a:lvl1pPr eaLnBrk="0" hangingPunct="0">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2400">
                  <a:solidFill>
                    <a:srgbClr val="FFFFFF"/>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it-IT" altLang="it-IT">
                <a:latin typeface="Calibri" panose="020F0502020204030204" pitchFamily="34" charset="0"/>
              </a:endParaRPr>
            </a:p>
          </p:txBody>
        </p:sp>
      </p:grpSp>
      <p:sp>
        <p:nvSpPr>
          <p:cNvPr id="18" name="TextBox 17">
            <a:extLst>
              <a:ext uri="{FF2B5EF4-FFF2-40B4-BE49-F238E27FC236}">
                <a16:creationId xmlns:a16="http://schemas.microsoft.com/office/drawing/2014/main" id="{A7C5BDDA-5AF5-2442-8750-D7D1B08CEA66}"/>
              </a:ext>
            </a:extLst>
          </p:cNvPr>
          <p:cNvSpPr txBox="1"/>
          <p:nvPr/>
        </p:nvSpPr>
        <p:spPr>
          <a:xfrm>
            <a:off x="0" y="6216003"/>
            <a:ext cx="3865944" cy="584775"/>
          </a:xfrm>
          <a:prstGeom prst="rect">
            <a:avLst/>
          </a:prstGeom>
          <a:solidFill>
            <a:srgbClr val="000000"/>
          </a:solidFill>
          <a:ln>
            <a:solidFill>
              <a:schemeClr val="bg1"/>
            </a:solidFill>
          </a:ln>
        </p:spPr>
        <p:txBody>
          <a:bodyPr wrap="square" rtlCol="0">
            <a:spAutoFit/>
          </a:bodyPr>
          <a:lstStyle/>
          <a:p>
            <a:pPr algn="ctr"/>
            <a:r>
              <a:rPr lang="en-US" sz="32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sz="32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dati</a:t>
            </a:r>
            <a:r>
              <a:rPr lang="en-US" sz="32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di  </a:t>
            </a:r>
            <a:r>
              <a:rPr lang="en-US" sz="32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archivio</a:t>
            </a:r>
            <a:endParaRPr lang="it-IT" sz="3200" dirty="0"/>
          </a:p>
        </p:txBody>
      </p:sp>
    </p:spTree>
    <p:extLst>
      <p:ext uri="{BB962C8B-B14F-4D97-AF65-F5344CB8AC3E}">
        <p14:creationId xmlns:p14="http://schemas.microsoft.com/office/powerpoint/2010/main" val="39225867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08BB6D-2D42-F749-98CC-7EBA2D176C7F}"/>
              </a:ext>
            </a:extLst>
          </p:cNvPr>
          <p:cNvSpPr/>
          <p:nvPr/>
        </p:nvSpPr>
        <p:spPr>
          <a:xfrm rot="5400000" flipH="1">
            <a:off x="4497636" y="-3374232"/>
            <a:ext cx="7778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2400">
              <a:solidFill>
                <a:srgbClr val="FFFFFF"/>
              </a:solidFill>
              <a:latin typeface="Gill Sans"/>
              <a:ea typeface="ヒラギノ角ゴ ProN W3"/>
              <a:cs typeface="ヒラギノ角ゴ ProN W3"/>
              <a:sym typeface="Gill Sans" charset="0"/>
            </a:endParaRPr>
          </a:p>
        </p:txBody>
      </p:sp>
      <p:sp>
        <p:nvSpPr>
          <p:cNvPr id="3" name="Title 1">
            <a:extLst>
              <a:ext uri="{FF2B5EF4-FFF2-40B4-BE49-F238E27FC236}">
                <a16:creationId xmlns:a16="http://schemas.microsoft.com/office/drawing/2014/main" id="{21DBBFCD-8D02-8A40-8C0C-148018667D8E}"/>
              </a:ext>
            </a:extLst>
          </p:cNvPr>
          <p:cNvSpPr txBox="1">
            <a:spLocks/>
          </p:cNvSpPr>
          <p:nvPr/>
        </p:nvSpPr>
        <p:spPr>
          <a:xfrm>
            <a:off x="-5119" y="-313200"/>
            <a:ext cx="9143999" cy="1429871"/>
          </a:xfrm>
          <a:prstGeom prst="rect">
            <a:avLst/>
          </a:prstGeom>
          <a:extLst/>
        </p:spPr>
        <p:txBody>
          <a:bodyPr>
            <a:normAutofit fontScale="97500"/>
          </a:bodyPr>
          <a:lstStyle>
            <a:lvl1pPr algn="ctr" rtl="0" eaLnBrk="0" fontAlgn="base" hangingPunct="0">
              <a:spcBef>
                <a:spcPct val="0"/>
              </a:spcBef>
              <a:spcAft>
                <a:spcPct val="0"/>
              </a:spcAft>
              <a:defRPr sz="5000">
                <a:solidFill>
                  <a:schemeClr val="tx1"/>
                </a:solidFill>
                <a:latin typeface="+mj-lt"/>
                <a:ea typeface="+mj-ea"/>
                <a:cs typeface="+mj-cs"/>
                <a:sym typeface="Gill Sans" charset="0"/>
              </a:defRPr>
            </a:lvl1pPr>
            <a:lvl2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5pPr>
            <a:lvl6pPr marL="301752"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6pPr>
            <a:lvl7pPr marL="603504"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7pPr>
            <a:lvl8pPr marL="905256"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8pPr>
            <a:lvl9pPr marL="1207008" algn="ctr" rtl="0" fontAlgn="base">
              <a:spcBef>
                <a:spcPct val="0"/>
              </a:spcBef>
              <a:spcAft>
                <a:spcPct val="0"/>
              </a:spcAft>
              <a:defRPr sz="5000">
                <a:solidFill>
                  <a:schemeClr val="tx1"/>
                </a:solidFill>
                <a:latin typeface="Gill Sans" charset="0"/>
                <a:ea typeface="ヒラギノ角ゴ ProN W3" charset="-128"/>
                <a:cs typeface="ヒラギノ角ゴ ProN W3" charset="-128"/>
                <a:sym typeface="Gill Sans" charset="0"/>
              </a:defRPr>
            </a:lvl9pPr>
          </a:lstStyle>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defTabSz="914400">
              <a:defRPr/>
            </a:pP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Il </a:t>
            </a:r>
            <a:r>
              <a:rPr lang="en-US" sz="4000" b="1" kern="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sistema</a:t>
            </a:r>
            <a:r>
              <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di “peer review”</a:t>
            </a:r>
          </a:p>
          <a:p>
            <a:pPr defTabSz="914400">
              <a:defRPr/>
            </a:pPr>
            <a:endParaRPr lang="en-US" sz="40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Box 3">
            <a:extLst>
              <a:ext uri="{FF2B5EF4-FFF2-40B4-BE49-F238E27FC236}">
                <a16:creationId xmlns:a16="http://schemas.microsoft.com/office/drawing/2014/main" id="{6882D6A3-319F-0C49-A324-7E24D49F226C}"/>
              </a:ext>
            </a:extLst>
          </p:cNvPr>
          <p:cNvSpPr txBox="1"/>
          <p:nvPr/>
        </p:nvSpPr>
        <p:spPr>
          <a:xfrm>
            <a:off x="0" y="2056686"/>
            <a:ext cx="9144000" cy="5201424"/>
          </a:xfrm>
          <a:prstGeom prst="rect">
            <a:avLst/>
          </a:prstGeom>
          <a:noFill/>
        </p:spPr>
        <p:txBody>
          <a:bodyPr wrap="square" rtlCol="0">
            <a:spAutoFit/>
          </a:bodyPr>
          <a:lstStyle/>
          <a:p>
            <a:pPr algn="ctr"/>
            <a:r>
              <a:rPr lang="it-IT" sz="3200" i="1" dirty="0"/>
              <a:t>Revisione paritaria</a:t>
            </a:r>
            <a:r>
              <a:rPr lang="it-IT" sz="3200" dirty="0"/>
              <a:t> </a:t>
            </a:r>
          </a:p>
          <a:p>
            <a:pPr algn="ctr"/>
            <a:r>
              <a:rPr lang="it-IT" sz="3200" dirty="0"/>
              <a:t>«Garantisce qualità, affidabilità e autorità»</a:t>
            </a:r>
          </a:p>
          <a:p>
            <a:pPr algn="ctr"/>
            <a:r>
              <a:rPr lang="it-IT" sz="3200" dirty="0"/>
              <a:t>Proposte sono giudicate da esperti del settore</a:t>
            </a:r>
          </a:p>
          <a:p>
            <a:pPr algn="ctr"/>
            <a:r>
              <a:rPr lang="it-IT" sz="3200" dirty="0"/>
              <a:t>Proponente ⇆ Giudice </a:t>
            </a:r>
          </a:p>
          <a:p>
            <a:pPr algn="ctr"/>
            <a:r>
              <a:rPr lang="it-IT" sz="3200" dirty="0"/>
              <a:t>Proponenti identificati, giudici no (single </a:t>
            </a:r>
            <a:r>
              <a:rPr lang="it-IT" sz="3200" dirty="0" err="1"/>
              <a:t>blind</a:t>
            </a:r>
            <a:r>
              <a:rPr lang="it-IT" sz="3200" dirty="0"/>
              <a:t>)</a:t>
            </a:r>
          </a:p>
          <a:p>
            <a:pPr algn="ctr"/>
            <a:endParaRPr lang="it-IT" sz="1200" dirty="0"/>
          </a:p>
          <a:p>
            <a:pPr algn="ctr"/>
            <a:endParaRPr lang="it-IT" sz="3200" dirty="0"/>
          </a:p>
          <a:p>
            <a:pPr algn="ctr"/>
            <a:r>
              <a:rPr lang="it-IT" sz="3200" dirty="0"/>
              <a:t>Anche per proposte di nuove missioni/satelliti</a:t>
            </a:r>
          </a:p>
          <a:p>
            <a:pPr algn="ctr"/>
            <a:r>
              <a:rPr lang="it-IT" sz="3200" dirty="0"/>
              <a:t>Distribuzione fondi </a:t>
            </a:r>
          </a:p>
          <a:p>
            <a:pPr algn="ctr"/>
            <a:r>
              <a:rPr lang="it-IT" sz="3200" dirty="0"/>
              <a:t>Articoli scientifici </a:t>
            </a:r>
          </a:p>
          <a:p>
            <a:pPr algn="ctr"/>
            <a:endParaRPr lang="it-IT" sz="3200" dirty="0"/>
          </a:p>
        </p:txBody>
      </p:sp>
      <p:pic>
        <p:nvPicPr>
          <p:cNvPr id="6148" name="Picture 4" descr="Immagine correlata">
            <a:extLst>
              <a:ext uri="{FF2B5EF4-FFF2-40B4-BE49-F238E27FC236}">
                <a16:creationId xmlns:a16="http://schemas.microsoft.com/office/drawing/2014/main" id="{0080767B-3754-434C-965D-3D79326A6AB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40600" y="929342"/>
            <a:ext cx="1767930" cy="168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09174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54756</TotalTime>
  <Words>767</Words>
  <Application>Microsoft Office PowerPoint</Application>
  <PresentationFormat>Presentazione su schermo (4:3)</PresentationFormat>
  <Paragraphs>310</Paragraphs>
  <Slides>31</Slides>
  <Notes>11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31</vt:i4>
      </vt:variant>
    </vt:vector>
  </HeadingPairs>
  <TitlesOfParts>
    <vt:vector size="43" baseType="lpstr">
      <vt:lpstr>ＭＳ Ｐゴシック</vt:lpstr>
      <vt:lpstr>Arial</vt:lpstr>
      <vt:lpstr>Calibri</vt:lpstr>
      <vt:lpstr>CMR9</vt:lpstr>
      <vt:lpstr>Geneva</vt:lpstr>
      <vt:lpstr>Gill Sans</vt:lpstr>
      <vt:lpstr>GillSansMT</vt:lpstr>
      <vt:lpstr>HelveticaNeueLTCom</vt:lpstr>
      <vt:lpstr>Verdana</vt:lpstr>
      <vt:lpstr>Wingdings</vt:lpstr>
      <vt:lpstr>ヒラギノ角ゴ ProN W3</vt:lpstr>
      <vt:lpstr>Title &amp; Subtitle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INAF - Osservatorio Astronomico di Brera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Ginevra Trinchieri</dc:creator>
  <cp:lastModifiedBy>COMPUTER</cp:lastModifiedBy>
  <cp:revision>427</cp:revision>
  <cp:lastPrinted>2019-04-16T13:26:59Z</cp:lastPrinted>
  <dcterms:created xsi:type="dcterms:W3CDTF">2016-03-22T19:31:49Z</dcterms:created>
  <dcterms:modified xsi:type="dcterms:W3CDTF">2019-04-16T15:42:15Z</dcterms:modified>
</cp:coreProperties>
</file>