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32"/>
  </p:notesMasterIdLst>
  <p:sldIdLst>
    <p:sldId id="373" r:id="rId4"/>
    <p:sldId id="436" r:id="rId5"/>
    <p:sldId id="372" r:id="rId6"/>
    <p:sldId id="345" r:id="rId7"/>
    <p:sldId id="395" r:id="rId8"/>
    <p:sldId id="280" r:id="rId9"/>
    <p:sldId id="396" r:id="rId10"/>
    <p:sldId id="257" r:id="rId11"/>
    <p:sldId id="319" r:id="rId12"/>
    <p:sldId id="328" r:id="rId13"/>
    <p:sldId id="346" r:id="rId14"/>
    <p:sldId id="261" r:id="rId15"/>
    <p:sldId id="347" r:id="rId16"/>
    <p:sldId id="262" r:id="rId17"/>
    <p:sldId id="381" r:id="rId18"/>
    <p:sldId id="350" r:id="rId19"/>
    <p:sldId id="379" r:id="rId20"/>
    <p:sldId id="380" r:id="rId21"/>
    <p:sldId id="351" r:id="rId22"/>
    <p:sldId id="352" r:id="rId23"/>
    <p:sldId id="353" r:id="rId24"/>
    <p:sldId id="354" r:id="rId25"/>
    <p:sldId id="355" r:id="rId26"/>
    <p:sldId id="366" r:id="rId27"/>
    <p:sldId id="365" r:id="rId28"/>
    <p:sldId id="367" r:id="rId29"/>
    <p:sldId id="368" r:id="rId30"/>
    <p:sldId id="263" r:id="rId31"/>
    <p:sldId id="264" r:id="rId32"/>
    <p:sldId id="265" r:id="rId33"/>
    <p:sldId id="266" r:id="rId34"/>
    <p:sldId id="267" r:id="rId35"/>
    <p:sldId id="269" r:id="rId36"/>
    <p:sldId id="270" r:id="rId37"/>
    <p:sldId id="271" r:id="rId38"/>
    <p:sldId id="374" r:id="rId39"/>
    <p:sldId id="375" r:id="rId40"/>
    <p:sldId id="333" r:id="rId41"/>
    <p:sldId id="376" r:id="rId42"/>
    <p:sldId id="377" r:id="rId43"/>
    <p:sldId id="378" r:id="rId44"/>
    <p:sldId id="273" r:id="rId45"/>
    <p:sldId id="397" r:id="rId46"/>
    <p:sldId id="437" r:id="rId47"/>
    <p:sldId id="274" r:id="rId48"/>
    <p:sldId id="276" r:id="rId49"/>
    <p:sldId id="281" r:id="rId50"/>
    <p:sldId id="348" r:id="rId51"/>
    <p:sldId id="282" r:id="rId52"/>
    <p:sldId id="283" r:id="rId53"/>
    <p:sldId id="284" r:id="rId54"/>
    <p:sldId id="382" r:id="rId55"/>
    <p:sldId id="383" r:id="rId56"/>
    <p:sldId id="384" r:id="rId57"/>
    <p:sldId id="404" r:id="rId58"/>
    <p:sldId id="405" r:id="rId59"/>
    <p:sldId id="406" r:id="rId60"/>
    <p:sldId id="407" r:id="rId61"/>
    <p:sldId id="402" r:id="rId62"/>
    <p:sldId id="356" r:id="rId63"/>
    <p:sldId id="285" r:id="rId64"/>
    <p:sldId id="286" r:id="rId65"/>
    <p:sldId id="287" r:id="rId66"/>
    <p:sldId id="288" r:id="rId67"/>
    <p:sldId id="289" r:id="rId68"/>
    <p:sldId id="290" r:id="rId69"/>
    <p:sldId id="291" r:id="rId70"/>
    <p:sldId id="292" r:id="rId71"/>
    <p:sldId id="293" r:id="rId72"/>
    <p:sldId id="349" r:id="rId73"/>
    <p:sldId id="403" r:id="rId74"/>
    <p:sldId id="430" r:id="rId75"/>
    <p:sldId id="385" r:id="rId76"/>
    <p:sldId id="330" r:id="rId77"/>
    <p:sldId id="331" r:id="rId78"/>
    <p:sldId id="334" r:id="rId79"/>
    <p:sldId id="398" r:id="rId80"/>
    <p:sldId id="400" r:id="rId81"/>
    <p:sldId id="399" r:id="rId82"/>
    <p:sldId id="401" r:id="rId83"/>
    <p:sldId id="335" r:id="rId84"/>
    <p:sldId id="337" r:id="rId85"/>
    <p:sldId id="294" r:id="rId86"/>
    <p:sldId id="369" r:id="rId87"/>
    <p:sldId id="295" r:id="rId88"/>
    <p:sldId id="296" r:id="rId89"/>
    <p:sldId id="339" r:id="rId90"/>
    <p:sldId id="340" r:id="rId91"/>
    <p:sldId id="357" r:id="rId92"/>
    <p:sldId id="358" r:id="rId93"/>
    <p:sldId id="342" r:id="rId94"/>
    <p:sldId id="359" r:id="rId95"/>
    <p:sldId id="360" r:id="rId96"/>
    <p:sldId id="361" r:id="rId97"/>
    <p:sldId id="362" r:id="rId98"/>
    <p:sldId id="338" r:id="rId99"/>
    <p:sldId id="297" r:id="rId100"/>
    <p:sldId id="298" r:id="rId101"/>
    <p:sldId id="429" r:id="rId102"/>
    <p:sldId id="394" r:id="rId103"/>
    <p:sldId id="329" r:id="rId104"/>
    <p:sldId id="432" r:id="rId105"/>
    <p:sldId id="434" r:id="rId106"/>
    <p:sldId id="438" r:id="rId107"/>
    <p:sldId id="435" r:id="rId108"/>
    <p:sldId id="322" r:id="rId109"/>
    <p:sldId id="323" r:id="rId110"/>
    <p:sldId id="324" r:id="rId111"/>
    <p:sldId id="414" r:id="rId112"/>
    <p:sldId id="416" r:id="rId113"/>
    <p:sldId id="417" r:id="rId114"/>
    <p:sldId id="419" r:id="rId115"/>
    <p:sldId id="439" r:id="rId116"/>
    <p:sldId id="441" r:id="rId117"/>
    <p:sldId id="418" r:id="rId118"/>
    <p:sldId id="386" r:id="rId119"/>
    <p:sldId id="415" r:id="rId120"/>
    <p:sldId id="388" r:id="rId121"/>
    <p:sldId id="389" r:id="rId122"/>
    <p:sldId id="422" r:id="rId123"/>
    <p:sldId id="440" r:id="rId124"/>
    <p:sldId id="426" r:id="rId125"/>
    <p:sldId id="427" r:id="rId126"/>
    <p:sldId id="428" r:id="rId127"/>
    <p:sldId id="364" r:id="rId128"/>
    <p:sldId id="421" r:id="rId129"/>
    <p:sldId id="410" r:id="rId130"/>
    <p:sldId id="409" r:id="rId131"/>
  </p:sldIdLst>
  <p:sldSz cx="9144000" cy="6858000" type="screen4x3"/>
  <p:notesSz cx="6858000" cy="9144000"/>
  <p:defaultTextStyle>
    <a:defPPr>
      <a:defRPr lang="it-IT"/>
    </a:defPPr>
    <a:lvl1pPr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56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28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00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72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164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presProps" Target="presProps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26" Type="http://schemas.openxmlformats.org/officeDocument/2006/relationships/slide" Target="slides/slide123.xml"/><Relationship Id="rId13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slide" Target="slides/slide113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3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30" Type="http://schemas.openxmlformats.org/officeDocument/2006/relationships/slide" Target="slides/slide127.xml"/><Relationship Id="rId13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tableStyles" Target="tableStyles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5" Type="http://schemas.openxmlformats.org/officeDocument/2006/relationships/image" Target="../media/image54.wmf"/><Relationship Id="rId4" Type="http://schemas.openxmlformats.org/officeDocument/2006/relationships/image" Target="../media/image5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137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13737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4E501BE-5434-4421-97A0-1F1A789AE749}" type="datetimeFigureOut">
              <a:rPr lang="it-IT"/>
              <a:pPr>
                <a:defRPr/>
              </a:pPr>
              <a:t>12/04/2018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137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13737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1EFBC8D-C48F-465D-B662-355814C04D7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128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613" algn="l" defTabSz="9128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813" algn="l" defTabSz="9128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13" algn="l" defTabSz="9128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13" algn="l" defTabSz="9128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342" algn="l" defTabSz="91373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210" algn="l" defTabSz="91373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076" algn="l" defTabSz="91373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946" algn="l" defTabSz="91373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163" y="4352925"/>
            <a:ext cx="4770437" cy="34766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163" y="4352925"/>
            <a:ext cx="4770437" cy="34766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163" y="4352925"/>
            <a:ext cx="4770437" cy="34766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163" y="4352925"/>
            <a:ext cx="4770437" cy="34766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163" y="4352925"/>
            <a:ext cx="4770437" cy="34766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163" y="4352925"/>
            <a:ext cx="4770437" cy="34766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163" y="4352925"/>
            <a:ext cx="4770437" cy="34766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163" y="4352925"/>
            <a:ext cx="4770437" cy="34766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163" y="4352925"/>
            <a:ext cx="4770437" cy="34766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163" y="4352925"/>
            <a:ext cx="4770437" cy="34766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163" y="4352925"/>
            <a:ext cx="4770437" cy="34766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EFBC8D-C48F-465D-B662-355814C04D71}" type="slidenum">
              <a:rPr lang="it-IT" smtClean="0"/>
              <a:pPr>
                <a:defRPr/>
              </a:pPr>
              <a:t>79</a:t>
            </a:fld>
            <a:endParaRPr lang="it-IT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163" y="4352925"/>
            <a:ext cx="4770437" cy="34766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5" y="2130432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5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1761A-950A-4E29-ABC4-79994FBCE4DF}" type="datetimeFigureOut">
              <a:rPr lang="it-IT"/>
              <a:pPr>
                <a:defRPr/>
              </a:pPr>
              <a:t>12/04/2018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E0EDB-0F23-4C60-866C-5B7AAB24956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D5463-0A33-41A8-97CC-2115EBCC27CD}" type="datetimeFigureOut">
              <a:rPr lang="it-IT"/>
              <a:pPr>
                <a:defRPr/>
              </a:pPr>
              <a:t>12/04/2018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633AC-5C9C-47DA-8AFB-0DF23E665F3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1C218-6A62-43F9-A50B-2C5C238D355F}" type="datetimeFigureOut">
              <a:rPr lang="it-IT"/>
              <a:pPr>
                <a:defRPr/>
              </a:pPr>
              <a:t>12/04/2018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CF78D-DE3C-4519-9142-DD5CCE530C8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656" y="2130531"/>
            <a:ext cx="7772688" cy="1469778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312" y="3886777"/>
            <a:ext cx="6401376" cy="1751929"/>
          </a:xfrm>
        </p:spPr>
        <p:txBody>
          <a:bodyPr/>
          <a:lstStyle>
            <a:lvl1pPr marL="0" indent="0" algn="ctr">
              <a:buNone/>
              <a:defRPr/>
            </a:lvl1pPr>
            <a:lvl2pPr marL="414425" indent="0" algn="ctr">
              <a:buNone/>
              <a:defRPr/>
            </a:lvl2pPr>
            <a:lvl3pPr marL="828850" indent="0" algn="ctr">
              <a:buNone/>
              <a:defRPr/>
            </a:lvl3pPr>
            <a:lvl4pPr marL="1243275" indent="0" algn="ctr">
              <a:buNone/>
              <a:defRPr/>
            </a:lvl4pPr>
            <a:lvl5pPr marL="1657700" indent="0" algn="ctr">
              <a:buNone/>
              <a:defRPr/>
            </a:lvl5pPr>
            <a:lvl6pPr marL="2072126" indent="0" algn="ctr">
              <a:buNone/>
              <a:defRPr/>
            </a:lvl6pPr>
            <a:lvl7pPr marL="2486552" indent="0" algn="ctr">
              <a:buNone/>
              <a:defRPr/>
            </a:lvl7pPr>
            <a:lvl8pPr marL="2900977" indent="0" algn="ctr">
              <a:buNone/>
              <a:defRPr/>
            </a:lvl8pPr>
            <a:lvl9pPr marL="3315402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1668" y="4406460"/>
            <a:ext cx="7772688" cy="1361811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1668" y="2906445"/>
            <a:ext cx="7772688" cy="150000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425" indent="0">
              <a:buNone/>
              <a:defRPr sz="1600"/>
            </a:lvl2pPr>
            <a:lvl3pPr marL="828850" indent="0">
              <a:buNone/>
              <a:defRPr sz="1500"/>
            </a:lvl3pPr>
            <a:lvl4pPr marL="1243275" indent="0">
              <a:buNone/>
              <a:defRPr sz="1300"/>
            </a:lvl4pPr>
            <a:lvl5pPr marL="1657700" indent="0">
              <a:buNone/>
              <a:defRPr sz="1300"/>
            </a:lvl5pPr>
            <a:lvl6pPr marL="2072126" indent="0">
              <a:buNone/>
              <a:defRPr sz="1300"/>
            </a:lvl6pPr>
            <a:lvl7pPr marL="2486552" indent="0">
              <a:buNone/>
              <a:defRPr sz="1300"/>
            </a:lvl7pPr>
            <a:lvl8pPr marL="2900977" indent="0">
              <a:buNone/>
              <a:defRPr sz="1300"/>
            </a:lvl8pPr>
            <a:lvl9pPr marL="3315402" indent="0">
              <a:buNone/>
              <a:defRPr sz="13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71254" y="1905967"/>
            <a:ext cx="3834488" cy="431720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4030" y="1905967"/>
            <a:ext cx="3835929" cy="431720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6629" y="274954"/>
            <a:ext cx="82307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6628" y="1534557"/>
            <a:ext cx="4040472" cy="640599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425" indent="0">
              <a:buNone/>
              <a:defRPr sz="1800" b="1"/>
            </a:lvl2pPr>
            <a:lvl3pPr marL="828850" indent="0">
              <a:buNone/>
              <a:defRPr sz="1600" b="1"/>
            </a:lvl3pPr>
            <a:lvl4pPr marL="1243275" indent="0">
              <a:buNone/>
              <a:defRPr sz="1500" b="1"/>
            </a:lvl4pPr>
            <a:lvl5pPr marL="1657700" indent="0">
              <a:buNone/>
              <a:defRPr sz="1500" b="1"/>
            </a:lvl5pPr>
            <a:lvl6pPr marL="2072126" indent="0">
              <a:buNone/>
              <a:defRPr sz="1500" b="1"/>
            </a:lvl6pPr>
            <a:lvl7pPr marL="2486552" indent="0">
              <a:buNone/>
              <a:defRPr sz="1500" b="1"/>
            </a:lvl7pPr>
            <a:lvl8pPr marL="2900977" indent="0">
              <a:buNone/>
              <a:defRPr sz="1500" b="1"/>
            </a:lvl8pPr>
            <a:lvl9pPr marL="3315402" indent="0">
              <a:buNone/>
              <a:defRPr sz="15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6628" y="2175163"/>
            <a:ext cx="4040472" cy="395155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471" y="1534557"/>
            <a:ext cx="4041913" cy="640599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425" indent="0">
              <a:buNone/>
              <a:defRPr sz="1800" b="1"/>
            </a:lvl2pPr>
            <a:lvl3pPr marL="828850" indent="0">
              <a:buNone/>
              <a:defRPr sz="1600" b="1"/>
            </a:lvl3pPr>
            <a:lvl4pPr marL="1243275" indent="0">
              <a:buNone/>
              <a:defRPr sz="1500" b="1"/>
            </a:lvl4pPr>
            <a:lvl5pPr marL="1657700" indent="0">
              <a:buNone/>
              <a:defRPr sz="1500" b="1"/>
            </a:lvl5pPr>
            <a:lvl6pPr marL="2072126" indent="0">
              <a:buNone/>
              <a:defRPr sz="1500" b="1"/>
            </a:lvl6pPr>
            <a:lvl7pPr marL="2486552" indent="0">
              <a:buNone/>
              <a:defRPr sz="1500" b="1"/>
            </a:lvl7pPr>
            <a:lvl8pPr marL="2900977" indent="0">
              <a:buNone/>
              <a:defRPr sz="1500" b="1"/>
            </a:lvl8pPr>
            <a:lvl9pPr marL="3315402" indent="0">
              <a:buNone/>
              <a:defRPr sz="15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471" y="2175163"/>
            <a:ext cx="4041913" cy="395155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6632" y="273521"/>
            <a:ext cx="3009107" cy="1161715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209" y="273515"/>
            <a:ext cx="5112171" cy="5853196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6632" y="1435228"/>
            <a:ext cx="3009107" cy="4691482"/>
          </a:xfrm>
        </p:spPr>
        <p:txBody>
          <a:bodyPr/>
          <a:lstStyle>
            <a:lvl1pPr marL="0" indent="0">
              <a:buNone/>
              <a:defRPr sz="1300"/>
            </a:lvl1pPr>
            <a:lvl2pPr marL="414425" indent="0">
              <a:buNone/>
              <a:defRPr sz="1100"/>
            </a:lvl2pPr>
            <a:lvl3pPr marL="828850" indent="0">
              <a:buNone/>
              <a:defRPr sz="900"/>
            </a:lvl3pPr>
            <a:lvl4pPr marL="1243275" indent="0">
              <a:buNone/>
              <a:defRPr sz="800"/>
            </a:lvl4pPr>
            <a:lvl5pPr marL="1657700" indent="0">
              <a:buNone/>
              <a:defRPr sz="800"/>
            </a:lvl5pPr>
            <a:lvl6pPr marL="2072126" indent="0">
              <a:buNone/>
              <a:defRPr sz="800"/>
            </a:lvl6pPr>
            <a:lvl7pPr marL="2486552" indent="0">
              <a:buNone/>
              <a:defRPr sz="800"/>
            </a:lvl7pPr>
            <a:lvl8pPr marL="2900977" indent="0">
              <a:buNone/>
              <a:defRPr sz="800"/>
            </a:lvl8pPr>
            <a:lvl9pPr marL="3315402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10447-6ECA-4EF4-90E2-19E46BD1E355}" type="datetimeFigureOut">
              <a:rPr lang="it-IT"/>
              <a:pPr>
                <a:defRPr/>
              </a:pPr>
              <a:t>12/04/2018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63017-6208-4553-A90F-5228B4C905C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1931" y="4800896"/>
            <a:ext cx="5486689" cy="56574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1931" y="613247"/>
            <a:ext cx="5486689" cy="4114224"/>
          </a:xfrm>
        </p:spPr>
        <p:txBody>
          <a:bodyPr/>
          <a:lstStyle>
            <a:lvl1pPr marL="0" indent="0">
              <a:buNone/>
              <a:defRPr sz="2900"/>
            </a:lvl1pPr>
            <a:lvl2pPr marL="414425" indent="0">
              <a:buNone/>
              <a:defRPr sz="2500"/>
            </a:lvl2pPr>
            <a:lvl3pPr marL="828850" indent="0">
              <a:buNone/>
              <a:defRPr sz="2200"/>
            </a:lvl3pPr>
            <a:lvl4pPr marL="1243275" indent="0">
              <a:buNone/>
              <a:defRPr sz="1800"/>
            </a:lvl4pPr>
            <a:lvl5pPr marL="1657700" indent="0">
              <a:buNone/>
              <a:defRPr sz="1800"/>
            </a:lvl5pPr>
            <a:lvl6pPr marL="2072126" indent="0">
              <a:buNone/>
              <a:defRPr sz="1800"/>
            </a:lvl6pPr>
            <a:lvl7pPr marL="2486552" indent="0">
              <a:buNone/>
              <a:defRPr sz="1800"/>
            </a:lvl7pPr>
            <a:lvl8pPr marL="2900977" indent="0">
              <a:buNone/>
              <a:defRPr sz="1800"/>
            </a:lvl8pPr>
            <a:lvl9pPr marL="3315402" indent="0">
              <a:buNone/>
              <a:defRPr sz="18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1931" y="5366630"/>
            <a:ext cx="5486689" cy="806146"/>
          </a:xfrm>
        </p:spPr>
        <p:txBody>
          <a:bodyPr/>
          <a:lstStyle>
            <a:lvl1pPr marL="0" indent="0">
              <a:buNone/>
              <a:defRPr sz="1300"/>
            </a:lvl1pPr>
            <a:lvl2pPr marL="414425" indent="0">
              <a:buNone/>
              <a:defRPr sz="1100"/>
            </a:lvl2pPr>
            <a:lvl3pPr marL="828850" indent="0">
              <a:buNone/>
              <a:defRPr sz="900"/>
            </a:lvl3pPr>
            <a:lvl4pPr marL="1243275" indent="0">
              <a:buNone/>
              <a:defRPr sz="800"/>
            </a:lvl4pPr>
            <a:lvl5pPr marL="1657700" indent="0">
              <a:buNone/>
              <a:defRPr sz="800"/>
            </a:lvl5pPr>
            <a:lvl6pPr marL="2072126" indent="0">
              <a:buNone/>
              <a:defRPr sz="800"/>
            </a:lvl6pPr>
            <a:lvl7pPr marL="2486552" indent="0">
              <a:buNone/>
              <a:defRPr sz="800"/>
            </a:lvl7pPr>
            <a:lvl8pPr marL="2900977" indent="0">
              <a:buNone/>
              <a:defRPr sz="800"/>
            </a:lvl8pPr>
            <a:lvl9pPr marL="3315402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28144" y="568621"/>
            <a:ext cx="1951815" cy="5654539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71259" y="568621"/>
            <a:ext cx="5718601" cy="5654539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656" y="2130531"/>
            <a:ext cx="7772688" cy="1469778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312" y="3886777"/>
            <a:ext cx="6401376" cy="1751929"/>
          </a:xfrm>
        </p:spPr>
        <p:txBody>
          <a:bodyPr/>
          <a:lstStyle>
            <a:lvl1pPr marL="0" indent="0" algn="ctr">
              <a:buNone/>
              <a:defRPr/>
            </a:lvl1pPr>
            <a:lvl2pPr marL="414511" indent="0" algn="ctr">
              <a:buNone/>
              <a:defRPr/>
            </a:lvl2pPr>
            <a:lvl3pPr marL="829022" indent="0" algn="ctr">
              <a:buNone/>
              <a:defRPr/>
            </a:lvl3pPr>
            <a:lvl4pPr marL="1243533" indent="0" algn="ctr">
              <a:buNone/>
              <a:defRPr/>
            </a:lvl4pPr>
            <a:lvl5pPr marL="1658044" indent="0" algn="ctr">
              <a:buNone/>
              <a:defRPr/>
            </a:lvl5pPr>
            <a:lvl6pPr marL="2072556" indent="0" algn="ctr">
              <a:buNone/>
              <a:defRPr/>
            </a:lvl6pPr>
            <a:lvl7pPr marL="2487067" indent="0" algn="ctr">
              <a:buNone/>
              <a:defRPr/>
            </a:lvl7pPr>
            <a:lvl8pPr marL="2901578" indent="0" algn="ctr">
              <a:buNone/>
              <a:defRPr/>
            </a:lvl8pPr>
            <a:lvl9pPr marL="3316089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1668" y="4406458"/>
            <a:ext cx="7772688" cy="1361811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1668" y="2906445"/>
            <a:ext cx="7772688" cy="150000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511" indent="0">
              <a:buNone/>
              <a:defRPr sz="1600"/>
            </a:lvl2pPr>
            <a:lvl3pPr marL="829022" indent="0">
              <a:buNone/>
              <a:defRPr sz="1500"/>
            </a:lvl3pPr>
            <a:lvl4pPr marL="1243533" indent="0">
              <a:buNone/>
              <a:defRPr sz="1300"/>
            </a:lvl4pPr>
            <a:lvl5pPr marL="1658044" indent="0">
              <a:buNone/>
              <a:defRPr sz="1300"/>
            </a:lvl5pPr>
            <a:lvl6pPr marL="2072556" indent="0">
              <a:buNone/>
              <a:defRPr sz="1300"/>
            </a:lvl6pPr>
            <a:lvl7pPr marL="2487067" indent="0">
              <a:buNone/>
              <a:defRPr sz="1300"/>
            </a:lvl7pPr>
            <a:lvl8pPr marL="2901578" indent="0">
              <a:buNone/>
              <a:defRPr sz="1300"/>
            </a:lvl8pPr>
            <a:lvl9pPr marL="3316089" indent="0">
              <a:buNone/>
              <a:defRPr sz="13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71254" y="1905965"/>
            <a:ext cx="3834488" cy="431720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4028" y="1905965"/>
            <a:ext cx="3835929" cy="431720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6629" y="274954"/>
            <a:ext cx="82307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6628" y="1534557"/>
            <a:ext cx="4040472" cy="640599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511" indent="0">
              <a:buNone/>
              <a:defRPr sz="1800" b="1"/>
            </a:lvl2pPr>
            <a:lvl3pPr marL="829022" indent="0">
              <a:buNone/>
              <a:defRPr sz="1600" b="1"/>
            </a:lvl3pPr>
            <a:lvl4pPr marL="1243533" indent="0">
              <a:buNone/>
              <a:defRPr sz="1500" b="1"/>
            </a:lvl4pPr>
            <a:lvl5pPr marL="1658044" indent="0">
              <a:buNone/>
              <a:defRPr sz="1500" b="1"/>
            </a:lvl5pPr>
            <a:lvl6pPr marL="2072556" indent="0">
              <a:buNone/>
              <a:defRPr sz="1500" b="1"/>
            </a:lvl6pPr>
            <a:lvl7pPr marL="2487067" indent="0">
              <a:buNone/>
              <a:defRPr sz="1500" b="1"/>
            </a:lvl7pPr>
            <a:lvl8pPr marL="2901578" indent="0">
              <a:buNone/>
              <a:defRPr sz="1500" b="1"/>
            </a:lvl8pPr>
            <a:lvl9pPr marL="3316089" indent="0">
              <a:buNone/>
              <a:defRPr sz="15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6628" y="2175161"/>
            <a:ext cx="4040472" cy="395155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469" y="1534557"/>
            <a:ext cx="4041913" cy="640599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511" indent="0">
              <a:buNone/>
              <a:defRPr sz="1800" b="1"/>
            </a:lvl2pPr>
            <a:lvl3pPr marL="829022" indent="0">
              <a:buNone/>
              <a:defRPr sz="1600" b="1"/>
            </a:lvl3pPr>
            <a:lvl4pPr marL="1243533" indent="0">
              <a:buNone/>
              <a:defRPr sz="1500" b="1"/>
            </a:lvl4pPr>
            <a:lvl5pPr marL="1658044" indent="0">
              <a:buNone/>
              <a:defRPr sz="1500" b="1"/>
            </a:lvl5pPr>
            <a:lvl6pPr marL="2072556" indent="0">
              <a:buNone/>
              <a:defRPr sz="1500" b="1"/>
            </a:lvl6pPr>
            <a:lvl7pPr marL="2487067" indent="0">
              <a:buNone/>
              <a:defRPr sz="1500" b="1"/>
            </a:lvl7pPr>
            <a:lvl8pPr marL="2901578" indent="0">
              <a:buNone/>
              <a:defRPr sz="1500" b="1"/>
            </a:lvl8pPr>
            <a:lvl9pPr marL="3316089" indent="0">
              <a:buNone/>
              <a:defRPr sz="15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469" y="2175161"/>
            <a:ext cx="4041913" cy="395155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4" y="290672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6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4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3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2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0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9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A15B4-A9C3-40FF-860A-BF0BF2781872}" type="datetimeFigureOut">
              <a:rPr lang="it-IT"/>
              <a:pPr>
                <a:defRPr/>
              </a:pPr>
              <a:t>12/04/2018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E0D4A-11AD-40BF-A7A8-DB4042C9E08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6630" y="273519"/>
            <a:ext cx="3009107" cy="1161715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209" y="273515"/>
            <a:ext cx="5112171" cy="5853196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6630" y="1435228"/>
            <a:ext cx="3009107" cy="4691482"/>
          </a:xfrm>
        </p:spPr>
        <p:txBody>
          <a:bodyPr/>
          <a:lstStyle>
            <a:lvl1pPr marL="0" indent="0">
              <a:buNone/>
              <a:defRPr sz="1300"/>
            </a:lvl1pPr>
            <a:lvl2pPr marL="414511" indent="0">
              <a:buNone/>
              <a:defRPr sz="1100"/>
            </a:lvl2pPr>
            <a:lvl3pPr marL="829022" indent="0">
              <a:buNone/>
              <a:defRPr sz="900"/>
            </a:lvl3pPr>
            <a:lvl4pPr marL="1243533" indent="0">
              <a:buNone/>
              <a:defRPr sz="800"/>
            </a:lvl4pPr>
            <a:lvl5pPr marL="1658044" indent="0">
              <a:buNone/>
              <a:defRPr sz="800"/>
            </a:lvl5pPr>
            <a:lvl6pPr marL="2072556" indent="0">
              <a:buNone/>
              <a:defRPr sz="800"/>
            </a:lvl6pPr>
            <a:lvl7pPr marL="2487067" indent="0">
              <a:buNone/>
              <a:defRPr sz="800"/>
            </a:lvl7pPr>
            <a:lvl8pPr marL="2901578" indent="0">
              <a:buNone/>
              <a:defRPr sz="800"/>
            </a:lvl8pPr>
            <a:lvl9pPr marL="3316089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1929" y="4800894"/>
            <a:ext cx="5486689" cy="56574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1929" y="613247"/>
            <a:ext cx="5486689" cy="4114224"/>
          </a:xfrm>
        </p:spPr>
        <p:txBody>
          <a:bodyPr/>
          <a:lstStyle>
            <a:lvl1pPr marL="0" indent="0">
              <a:buNone/>
              <a:defRPr sz="2900"/>
            </a:lvl1pPr>
            <a:lvl2pPr marL="414511" indent="0">
              <a:buNone/>
              <a:defRPr sz="2500"/>
            </a:lvl2pPr>
            <a:lvl3pPr marL="829022" indent="0">
              <a:buNone/>
              <a:defRPr sz="2200"/>
            </a:lvl3pPr>
            <a:lvl4pPr marL="1243533" indent="0">
              <a:buNone/>
              <a:defRPr sz="1800"/>
            </a:lvl4pPr>
            <a:lvl5pPr marL="1658044" indent="0">
              <a:buNone/>
              <a:defRPr sz="1800"/>
            </a:lvl5pPr>
            <a:lvl6pPr marL="2072556" indent="0">
              <a:buNone/>
              <a:defRPr sz="1800"/>
            </a:lvl6pPr>
            <a:lvl7pPr marL="2487067" indent="0">
              <a:buNone/>
              <a:defRPr sz="1800"/>
            </a:lvl7pPr>
            <a:lvl8pPr marL="2901578" indent="0">
              <a:buNone/>
              <a:defRPr sz="1800"/>
            </a:lvl8pPr>
            <a:lvl9pPr marL="3316089" indent="0">
              <a:buNone/>
              <a:defRPr sz="18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1929" y="5366630"/>
            <a:ext cx="5486689" cy="806146"/>
          </a:xfrm>
        </p:spPr>
        <p:txBody>
          <a:bodyPr/>
          <a:lstStyle>
            <a:lvl1pPr marL="0" indent="0">
              <a:buNone/>
              <a:defRPr sz="1300"/>
            </a:lvl1pPr>
            <a:lvl2pPr marL="414511" indent="0">
              <a:buNone/>
              <a:defRPr sz="1100"/>
            </a:lvl2pPr>
            <a:lvl3pPr marL="829022" indent="0">
              <a:buNone/>
              <a:defRPr sz="900"/>
            </a:lvl3pPr>
            <a:lvl4pPr marL="1243533" indent="0">
              <a:buNone/>
              <a:defRPr sz="800"/>
            </a:lvl4pPr>
            <a:lvl5pPr marL="1658044" indent="0">
              <a:buNone/>
              <a:defRPr sz="800"/>
            </a:lvl5pPr>
            <a:lvl6pPr marL="2072556" indent="0">
              <a:buNone/>
              <a:defRPr sz="800"/>
            </a:lvl6pPr>
            <a:lvl7pPr marL="2487067" indent="0">
              <a:buNone/>
              <a:defRPr sz="800"/>
            </a:lvl7pPr>
            <a:lvl8pPr marL="2901578" indent="0">
              <a:buNone/>
              <a:defRPr sz="800"/>
            </a:lvl8pPr>
            <a:lvl9pPr marL="3316089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28142" y="568621"/>
            <a:ext cx="1951815" cy="5654539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71257" y="568621"/>
            <a:ext cx="5718601" cy="5654539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E5685-27F3-40C2-A67C-BA0838C362E2}" type="datetimeFigureOut">
              <a:rPr lang="it-IT"/>
              <a:pPr>
                <a:defRPr/>
              </a:pPr>
              <a:t>12/04/2018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2CF1E-894B-4991-A81C-F3FC44565B7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67" indent="0">
              <a:buNone/>
              <a:defRPr sz="2000" b="1"/>
            </a:lvl2pPr>
            <a:lvl3pPr marL="913737" indent="0">
              <a:buNone/>
              <a:defRPr sz="1800" b="1"/>
            </a:lvl3pPr>
            <a:lvl4pPr marL="1370606" indent="0">
              <a:buNone/>
              <a:defRPr sz="1600" b="1"/>
            </a:lvl4pPr>
            <a:lvl5pPr marL="1827473" indent="0">
              <a:buNone/>
              <a:defRPr sz="1600" b="1"/>
            </a:lvl5pPr>
            <a:lvl6pPr marL="2284342" indent="0">
              <a:buNone/>
              <a:defRPr sz="1600" b="1"/>
            </a:lvl6pPr>
            <a:lvl7pPr marL="2741210" indent="0">
              <a:buNone/>
              <a:defRPr sz="1600" b="1"/>
            </a:lvl7pPr>
            <a:lvl8pPr marL="3198076" indent="0">
              <a:buNone/>
              <a:defRPr sz="1600" b="1"/>
            </a:lvl8pPr>
            <a:lvl9pPr marL="3654946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2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67" indent="0">
              <a:buNone/>
              <a:defRPr sz="2000" b="1"/>
            </a:lvl2pPr>
            <a:lvl3pPr marL="913737" indent="0">
              <a:buNone/>
              <a:defRPr sz="1800" b="1"/>
            </a:lvl3pPr>
            <a:lvl4pPr marL="1370606" indent="0">
              <a:buNone/>
              <a:defRPr sz="1600" b="1"/>
            </a:lvl4pPr>
            <a:lvl5pPr marL="1827473" indent="0">
              <a:buNone/>
              <a:defRPr sz="1600" b="1"/>
            </a:lvl5pPr>
            <a:lvl6pPr marL="2284342" indent="0">
              <a:buNone/>
              <a:defRPr sz="1600" b="1"/>
            </a:lvl6pPr>
            <a:lvl7pPr marL="2741210" indent="0">
              <a:buNone/>
              <a:defRPr sz="1600" b="1"/>
            </a:lvl7pPr>
            <a:lvl8pPr marL="3198076" indent="0">
              <a:buNone/>
              <a:defRPr sz="1600" b="1"/>
            </a:lvl8pPr>
            <a:lvl9pPr marL="3654946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2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3CD8A-8B07-414B-84E6-5307A07C64F6}" type="datetimeFigureOut">
              <a:rPr lang="it-IT"/>
              <a:pPr>
                <a:defRPr/>
              </a:pPr>
              <a:t>12/04/2018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C501F-77EC-402C-9B3B-C2A0445A98B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320D4-DAFA-4637-A505-6A596F286790}" type="datetimeFigureOut">
              <a:rPr lang="it-IT"/>
              <a:pPr>
                <a:defRPr/>
              </a:pPr>
              <a:t>12/04/2018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60766-4D64-478E-B374-F17E8F1AF3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276DA-B5B9-4F50-B92D-DB4F5AA2B86A}" type="datetimeFigureOut">
              <a:rPr lang="it-IT"/>
              <a:pPr>
                <a:defRPr/>
              </a:pPr>
              <a:t>12/04/2018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81269-2389-4917-9C62-ACED3F8F5B0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67" indent="0">
              <a:buNone/>
              <a:defRPr sz="1200"/>
            </a:lvl2pPr>
            <a:lvl3pPr marL="913737" indent="0">
              <a:buNone/>
              <a:defRPr sz="1000"/>
            </a:lvl3pPr>
            <a:lvl4pPr marL="1370606" indent="0">
              <a:buNone/>
              <a:defRPr sz="900"/>
            </a:lvl4pPr>
            <a:lvl5pPr marL="1827473" indent="0">
              <a:buNone/>
              <a:defRPr sz="900"/>
            </a:lvl5pPr>
            <a:lvl6pPr marL="2284342" indent="0">
              <a:buNone/>
              <a:defRPr sz="900"/>
            </a:lvl6pPr>
            <a:lvl7pPr marL="2741210" indent="0">
              <a:buNone/>
              <a:defRPr sz="900"/>
            </a:lvl7pPr>
            <a:lvl8pPr marL="3198076" indent="0">
              <a:buNone/>
              <a:defRPr sz="900"/>
            </a:lvl8pPr>
            <a:lvl9pPr marL="3654946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6E981-1F5E-4718-8C34-226931C1A095}" type="datetimeFigureOut">
              <a:rPr lang="it-IT"/>
              <a:pPr>
                <a:defRPr/>
              </a:pPr>
              <a:t>12/04/2018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91E98-5A27-43CC-8732-537A3DE47A7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867" indent="0">
              <a:buNone/>
              <a:defRPr sz="2800"/>
            </a:lvl2pPr>
            <a:lvl3pPr marL="913737" indent="0">
              <a:buNone/>
              <a:defRPr sz="2400"/>
            </a:lvl3pPr>
            <a:lvl4pPr marL="1370606" indent="0">
              <a:buNone/>
              <a:defRPr sz="2000"/>
            </a:lvl4pPr>
            <a:lvl5pPr marL="1827473" indent="0">
              <a:buNone/>
              <a:defRPr sz="2000"/>
            </a:lvl5pPr>
            <a:lvl6pPr marL="2284342" indent="0">
              <a:buNone/>
              <a:defRPr sz="2000"/>
            </a:lvl6pPr>
            <a:lvl7pPr marL="2741210" indent="0">
              <a:buNone/>
              <a:defRPr sz="2000"/>
            </a:lvl7pPr>
            <a:lvl8pPr marL="3198076" indent="0">
              <a:buNone/>
              <a:defRPr sz="2000"/>
            </a:lvl8pPr>
            <a:lvl9pPr marL="3654946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67" indent="0">
              <a:buNone/>
              <a:defRPr sz="1200"/>
            </a:lvl2pPr>
            <a:lvl3pPr marL="913737" indent="0">
              <a:buNone/>
              <a:defRPr sz="1000"/>
            </a:lvl3pPr>
            <a:lvl4pPr marL="1370606" indent="0">
              <a:buNone/>
              <a:defRPr sz="900"/>
            </a:lvl4pPr>
            <a:lvl5pPr marL="1827473" indent="0">
              <a:buNone/>
              <a:defRPr sz="900"/>
            </a:lvl5pPr>
            <a:lvl6pPr marL="2284342" indent="0">
              <a:buNone/>
              <a:defRPr sz="900"/>
            </a:lvl6pPr>
            <a:lvl7pPr marL="2741210" indent="0">
              <a:buNone/>
              <a:defRPr sz="900"/>
            </a:lvl7pPr>
            <a:lvl8pPr marL="3198076" indent="0">
              <a:buNone/>
              <a:defRPr sz="900"/>
            </a:lvl8pPr>
            <a:lvl9pPr marL="3654946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7AEE6-E7C2-4F54-B19E-487000204142}" type="datetimeFigureOut">
              <a:rPr lang="it-IT"/>
              <a:pPr>
                <a:defRPr/>
              </a:pPr>
              <a:t>12/04/2018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F3280-DC6C-457F-8A24-B3CF75520D5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0" tIns="45687" rIns="91370" bIns="4568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0" tIns="45687" rIns="91370" bIns="456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370" tIns="45687" rIns="91370" bIns="45687" rtlCol="0" anchor="ctr"/>
          <a:lstStyle>
            <a:lvl1pPr algn="l" defTabSz="913737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7A4A64F-554C-43D1-95BE-C55CB0405E09}" type="datetimeFigureOut">
              <a:rPr lang="it-IT"/>
              <a:pPr>
                <a:defRPr/>
              </a:pPr>
              <a:t>12/04/2018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370" tIns="45687" rIns="91370" bIns="45687" rtlCol="0" anchor="ctr"/>
          <a:lstStyle>
            <a:lvl1pPr algn="ctr" defTabSz="913737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370" tIns="45687" rIns="91370" bIns="45687" rtlCol="0" anchor="ctr"/>
          <a:lstStyle>
            <a:lvl1pPr algn="r" defTabSz="913737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A905B0E-7C8B-40FC-BC24-15A304992BD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2813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defTabSz="912813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776" indent="-228435" algn="l" defTabSz="9137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644" indent="-228435" algn="l" defTabSz="9137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513" indent="-228435" algn="l" defTabSz="9137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380" indent="-228435" algn="l" defTabSz="9137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67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37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06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73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42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10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76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946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568325"/>
            <a:ext cx="78089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808912" cy="431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defTabSz="41433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1433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000">
          <a:solidFill>
            <a:srgbClr val="000000"/>
          </a:solidFill>
          <a:latin typeface="Times" pitchFamily="16" charset="0"/>
        </a:defRPr>
      </a:lvl2pPr>
      <a:lvl3pPr algn="ctr" defTabSz="41433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000">
          <a:solidFill>
            <a:srgbClr val="000000"/>
          </a:solidFill>
          <a:latin typeface="Times" pitchFamily="16" charset="0"/>
        </a:defRPr>
      </a:lvl3pPr>
      <a:lvl4pPr algn="ctr" defTabSz="41433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000">
          <a:solidFill>
            <a:srgbClr val="000000"/>
          </a:solidFill>
          <a:latin typeface="Times" pitchFamily="16" charset="0"/>
        </a:defRPr>
      </a:lvl4pPr>
      <a:lvl5pPr algn="ctr" defTabSz="41433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000">
          <a:solidFill>
            <a:srgbClr val="000000"/>
          </a:solidFill>
          <a:latin typeface="Times" pitchFamily="16" charset="0"/>
        </a:defRPr>
      </a:lvl5pPr>
      <a:lvl6pPr marL="1719577" algn="l" defTabSz="414425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00"/>
          </a:solidFill>
          <a:latin typeface="Times New Roman" pitchFamily="18" charset="0"/>
        </a:defRPr>
      </a:lvl6pPr>
      <a:lvl7pPr marL="2134003" algn="l" defTabSz="414425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00"/>
          </a:solidFill>
          <a:latin typeface="Times New Roman" pitchFamily="18" charset="0"/>
        </a:defRPr>
      </a:lvl7pPr>
      <a:lvl8pPr marL="2548427" algn="l" defTabSz="414425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00"/>
          </a:solidFill>
          <a:latin typeface="Times New Roman" pitchFamily="18" charset="0"/>
        </a:defRPr>
      </a:lvl8pPr>
      <a:lvl9pPr marL="2962853" algn="l" defTabSz="414425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4338" rtl="0" eaLnBrk="0" fontAlgn="base" hangingPunct="0">
        <a:spcBef>
          <a:spcPct val="0"/>
        </a:spcBef>
        <a:spcAft>
          <a:spcPts val="1288"/>
        </a:spcAft>
        <a:buClr>
          <a:srgbClr val="000000"/>
        </a:buClr>
        <a:buSzPct val="45000"/>
        <a:buFont typeface="StarSymbol"/>
        <a:buChar char="●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781050" indent="-258763" algn="l" defTabSz="414338" rtl="0" eaLnBrk="0" fontAlgn="base" hangingPunct="0">
        <a:spcBef>
          <a:spcPct val="0"/>
        </a:spcBef>
        <a:spcAft>
          <a:spcPts val="1038"/>
        </a:spcAft>
        <a:buClr>
          <a:srgbClr val="000000"/>
        </a:buClr>
        <a:buSzPct val="75000"/>
        <a:buFont typeface="StarSymbol"/>
        <a:buChar char="–"/>
        <a:defRPr sz="2500">
          <a:solidFill>
            <a:srgbClr val="000000"/>
          </a:solidFill>
          <a:latin typeface="+mn-lt"/>
        </a:defRPr>
      </a:lvl2pPr>
      <a:lvl3pPr marL="1173163" indent="-195263" algn="l" defTabSz="414338" rtl="0" eaLnBrk="0" fontAlgn="base" hangingPunct="0">
        <a:spcBef>
          <a:spcPct val="0"/>
        </a:spcBef>
        <a:spcAft>
          <a:spcPts val="775"/>
        </a:spcAft>
        <a:buClr>
          <a:srgbClr val="000000"/>
        </a:buClr>
        <a:buSzPct val="45000"/>
        <a:buFont typeface="StarSymbol"/>
        <a:buChar char="●"/>
        <a:defRPr sz="2200">
          <a:solidFill>
            <a:srgbClr val="000000"/>
          </a:solidFill>
          <a:latin typeface="+mn-lt"/>
        </a:defRPr>
      </a:lvl3pPr>
      <a:lvl4pPr marL="1565275" indent="-195263" algn="l" defTabSz="414338" rtl="0" eaLnBrk="0" fontAlgn="base" hangingPunct="0">
        <a:spcBef>
          <a:spcPct val="0"/>
        </a:spcBef>
        <a:spcAft>
          <a:spcPts val="525"/>
        </a:spcAft>
        <a:buClr>
          <a:srgbClr val="000000"/>
        </a:buClr>
        <a:buSzPct val="75000"/>
        <a:buFont typeface="StarSymbol"/>
        <a:buChar char="–"/>
        <a:defRPr>
          <a:solidFill>
            <a:srgbClr val="000000"/>
          </a:solidFill>
          <a:latin typeface="+mn-lt"/>
        </a:defRPr>
      </a:lvl4pPr>
      <a:lvl5pPr marL="1955800" indent="-195263" algn="l" defTabSz="414338" rtl="0" eaLnBrk="0" fontAlgn="base" hangingPunct="0">
        <a:spcBef>
          <a:spcPct val="0"/>
        </a:spcBef>
        <a:spcAft>
          <a:spcPts val="263"/>
        </a:spcAft>
        <a:buClr>
          <a:srgbClr val="000000"/>
        </a:buClr>
        <a:buSzPct val="45000"/>
        <a:buFont typeface="StarSymbol"/>
        <a:buChar char="●"/>
        <a:defRPr>
          <a:solidFill>
            <a:srgbClr val="000000"/>
          </a:solidFill>
          <a:latin typeface="+mn-lt"/>
        </a:defRPr>
      </a:lvl5pPr>
      <a:lvl6pPr marL="2371433" indent="-195702" algn="l" defTabSz="414425" rtl="0" fontAlgn="base" hangingPunct="0"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00">
          <a:solidFill>
            <a:srgbClr val="000000"/>
          </a:solidFill>
          <a:latin typeface="+mn-lt"/>
        </a:defRPr>
      </a:lvl6pPr>
      <a:lvl7pPr marL="2785858" indent="-195702" algn="l" defTabSz="414425" rtl="0" fontAlgn="base" hangingPunct="0"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00">
          <a:solidFill>
            <a:srgbClr val="000000"/>
          </a:solidFill>
          <a:latin typeface="+mn-lt"/>
        </a:defRPr>
      </a:lvl7pPr>
      <a:lvl8pPr marL="3200283" indent="-195702" algn="l" defTabSz="414425" rtl="0" fontAlgn="base" hangingPunct="0"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00">
          <a:solidFill>
            <a:srgbClr val="000000"/>
          </a:solidFill>
          <a:latin typeface="+mn-lt"/>
        </a:defRPr>
      </a:lvl8pPr>
      <a:lvl9pPr marL="3614708" indent="-195702" algn="l" defTabSz="414425" rtl="0" fontAlgn="base" hangingPunct="0"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00">
          <a:solidFill>
            <a:srgbClr val="000000"/>
          </a:solidFill>
          <a:latin typeface="+mn-lt"/>
        </a:defRPr>
      </a:lvl9pPr>
    </p:bodyStyle>
    <p:otherStyle>
      <a:defPPr>
        <a:defRPr lang="it-IT"/>
      </a:defPPr>
      <a:lvl1pPr marL="0" algn="l" defTabSz="8288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425" algn="l" defTabSz="8288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8850" algn="l" defTabSz="8288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275" algn="l" defTabSz="8288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7700" algn="l" defTabSz="8288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2126" algn="l" defTabSz="8288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6552" algn="l" defTabSz="8288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0977" algn="l" defTabSz="8288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5402" algn="l" defTabSz="8288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568325"/>
            <a:ext cx="78089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808912" cy="431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41433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1433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000">
          <a:solidFill>
            <a:srgbClr val="000000"/>
          </a:solidFill>
          <a:latin typeface="Times" pitchFamily="16" charset="0"/>
        </a:defRPr>
      </a:lvl2pPr>
      <a:lvl3pPr algn="ctr" defTabSz="41433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000">
          <a:solidFill>
            <a:srgbClr val="000000"/>
          </a:solidFill>
          <a:latin typeface="Times" pitchFamily="16" charset="0"/>
        </a:defRPr>
      </a:lvl3pPr>
      <a:lvl4pPr algn="ctr" defTabSz="41433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000">
          <a:solidFill>
            <a:srgbClr val="000000"/>
          </a:solidFill>
          <a:latin typeface="Times" pitchFamily="16" charset="0"/>
        </a:defRPr>
      </a:lvl4pPr>
      <a:lvl5pPr algn="ctr" defTabSz="41433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000">
          <a:solidFill>
            <a:srgbClr val="000000"/>
          </a:solidFill>
          <a:latin typeface="Times" pitchFamily="16" charset="0"/>
        </a:defRPr>
      </a:lvl5pPr>
      <a:lvl6pPr marL="1719933" algn="l" defTabSz="41451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00"/>
          </a:solidFill>
          <a:latin typeface="Times New Roman" pitchFamily="18" charset="0"/>
        </a:defRPr>
      </a:lvl6pPr>
      <a:lvl7pPr marL="2134445" algn="l" defTabSz="41451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00"/>
          </a:solidFill>
          <a:latin typeface="Times New Roman" pitchFamily="18" charset="0"/>
        </a:defRPr>
      </a:lvl7pPr>
      <a:lvl8pPr marL="2548955" algn="l" defTabSz="41451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00"/>
          </a:solidFill>
          <a:latin typeface="Times New Roman" pitchFamily="18" charset="0"/>
        </a:defRPr>
      </a:lvl8pPr>
      <a:lvl9pPr marL="2963468" algn="l" defTabSz="41451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4338" rtl="0" eaLnBrk="0" fontAlgn="base" hangingPunct="0">
        <a:spcBef>
          <a:spcPct val="0"/>
        </a:spcBef>
        <a:spcAft>
          <a:spcPts val="1288"/>
        </a:spcAft>
        <a:buClr>
          <a:srgbClr val="000000"/>
        </a:buClr>
        <a:buSzPct val="45000"/>
        <a:buFont typeface="StarSymbol"/>
        <a:buChar char="●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781050" indent="-258763" algn="l" defTabSz="414338" rtl="0" eaLnBrk="0" fontAlgn="base" hangingPunct="0">
        <a:spcBef>
          <a:spcPct val="0"/>
        </a:spcBef>
        <a:spcAft>
          <a:spcPts val="1038"/>
        </a:spcAft>
        <a:buClr>
          <a:srgbClr val="000000"/>
        </a:buClr>
        <a:buSzPct val="75000"/>
        <a:buFont typeface="StarSymbol"/>
        <a:buChar char="–"/>
        <a:defRPr sz="2500">
          <a:solidFill>
            <a:srgbClr val="000000"/>
          </a:solidFill>
          <a:latin typeface="+mn-lt"/>
        </a:defRPr>
      </a:lvl2pPr>
      <a:lvl3pPr marL="1173163" indent="-195263" algn="l" defTabSz="414338" rtl="0" eaLnBrk="0" fontAlgn="base" hangingPunct="0">
        <a:spcBef>
          <a:spcPct val="0"/>
        </a:spcBef>
        <a:spcAft>
          <a:spcPts val="775"/>
        </a:spcAft>
        <a:buClr>
          <a:srgbClr val="000000"/>
        </a:buClr>
        <a:buSzPct val="45000"/>
        <a:buFont typeface="StarSymbol"/>
        <a:buChar char="●"/>
        <a:defRPr sz="2200">
          <a:solidFill>
            <a:srgbClr val="000000"/>
          </a:solidFill>
          <a:latin typeface="+mn-lt"/>
        </a:defRPr>
      </a:lvl3pPr>
      <a:lvl4pPr marL="1565275" indent="-195263" algn="l" defTabSz="414338" rtl="0" eaLnBrk="0" fontAlgn="base" hangingPunct="0">
        <a:spcBef>
          <a:spcPct val="0"/>
        </a:spcBef>
        <a:spcAft>
          <a:spcPts val="525"/>
        </a:spcAft>
        <a:buClr>
          <a:srgbClr val="000000"/>
        </a:buClr>
        <a:buSzPct val="75000"/>
        <a:buFont typeface="StarSymbol"/>
        <a:buChar char="–"/>
        <a:defRPr>
          <a:solidFill>
            <a:srgbClr val="000000"/>
          </a:solidFill>
          <a:latin typeface="+mn-lt"/>
        </a:defRPr>
      </a:lvl4pPr>
      <a:lvl5pPr marL="1957388" indent="-195263" algn="l" defTabSz="414338" rtl="0" eaLnBrk="0" fontAlgn="base" hangingPunct="0">
        <a:spcBef>
          <a:spcPct val="0"/>
        </a:spcBef>
        <a:spcAft>
          <a:spcPts val="263"/>
        </a:spcAft>
        <a:buClr>
          <a:srgbClr val="000000"/>
        </a:buClr>
        <a:buSzPct val="45000"/>
        <a:buFont typeface="StarSymbol"/>
        <a:buChar char="●"/>
        <a:defRPr>
          <a:solidFill>
            <a:srgbClr val="000000"/>
          </a:solidFill>
          <a:latin typeface="+mn-lt"/>
        </a:defRPr>
      </a:lvl5pPr>
      <a:lvl6pPr marL="2371925" indent="-195743" algn="l" defTabSz="414511" rtl="0" fontAlgn="base" hangingPunct="0"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00">
          <a:solidFill>
            <a:srgbClr val="000000"/>
          </a:solidFill>
          <a:latin typeface="+mn-lt"/>
        </a:defRPr>
      </a:lvl6pPr>
      <a:lvl7pPr marL="2786436" indent="-195743" algn="l" defTabSz="414511" rtl="0" fontAlgn="base" hangingPunct="0"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00">
          <a:solidFill>
            <a:srgbClr val="000000"/>
          </a:solidFill>
          <a:latin typeface="+mn-lt"/>
        </a:defRPr>
      </a:lvl7pPr>
      <a:lvl8pPr marL="3200947" indent="-195743" algn="l" defTabSz="414511" rtl="0" fontAlgn="base" hangingPunct="0"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00">
          <a:solidFill>
            <a:srgbClr val="000000"/>
          </a:solidFill>
          <a:latin typeface="+mn-lt"/>
        </a:defRPr>
      </a:lvl8pPr>
      <a:lvl9pPr marL="3615458" indent="-195743" algn="l" defTabSz="414511" rtl="0" fontAlgn="base" hangingPunct="0"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00">
          <a:solidFill>
            <a:srgbClr val="000000"/>
          </a:solidFill>
          <a:latin typeface="+mn-lt"/>
        </a:defRPr>
      </a:lvl9pPr>
    </p:bodyStyle>
    <p:otherStyle>
      <a:defPPr>
        <a:defRPr lang="it-IT"/>
      </a:defPPr>
      <a:lvl1pPr marL="0" algn="l" defTabSz="8290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511" algn="l" defTabSz="8290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022" algn="l" defTabSz="8290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533" algn="l" defTabSz="8290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044" algn="l" defTabSz="8290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2556" algn="l" defTabSz="8290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7067" algn="l" defTabSz="8290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1578" algn="l" defTabSz="8290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6089" algn="l" defTabSz="8290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9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9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9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9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9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9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8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8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8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slideLayout" Target="../slideLayouts/slideLayout18.xml"/><Relationship Id="rId1" Type="http://schemas.openxmlformats.org/officeDocument/2006/relationships/video" Target="file:///C:\Documents%20and%20Settings\Mario\Documenti\Papers\EXOPLAN\esp3\doc\anim_transit.avi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8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8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8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8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8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9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9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9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image" Target="../media/image27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5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5.png"/><Relationship Id="rId4" Type="http://schemas.openxmlformats.org/officeDocument/2006/relationships/oleObject" Target="../embeddings/oleObject6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9.bin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oleObject" Target="../embeddings/oleObject11.bin"/><Relationship Id="rId4" Type="http://schemas.openxmlformats.org/officeDocument/2006/relationships/oleObject" Target="../embeddings/oleObject10.bin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notesSlide" Target="../notesSlides/notesSlide29.xml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4.bin"/><Relationship Id="rId5" Type="http://schemas.openxmlformats.org/officeDocument/2006/relationships/oleObject" Target="../embeddings/oleObject13.bin"/><Relationship Id="rId4" Type="http://schemas.openxmlformats.org/officeDocument/2006/relationships/oleObject" Target="../embeddings/oleObject12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oleObject" Target="../embeddings/oleObject18.bin"/><Relationship Id="rId4" Type="http://schemas.openxmlformats.org/officeDocument/2006/relationships/oleObject" Target="../embeddings/oleObject17.bin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18.xml"/><Relationship Id="rId1" Type="http://schemas.openxmlformats.org/officeDocument/2006/relationships/video" Target="file:///C:\Documents%20and%20Settings\Mario\Documenti\Papers\EXOPLAN\esp3\doc\tip_tilt_aniso.mpg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18.xml"/><Relationship Id="rId1" Type="http://schemas.openxmlformats.org/officeDocument/2006/relationships/video" Target="file:///C:\Documents%20and%20Settings\Mario\Documenti\Papers\EXOPLAN\esp3\doc\movie_ttau_NAOS.mpeg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magine 4" descr="Hardy_HD70642_hire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23475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CasellaDiTesto 4"/>
          <p:cNvSpPr txBox="1">
            <a:spLocks noChangeArrowheads="1"/>
          </p:cNvSpPr>
          <p:nvPr/>
        </p:nvSpPr>
        <p:spPr bwMode="auto">
          <a:xfrm>
            <a:off x="179512" y="548680"/>
            <a:ext cx="5112568" cy="1077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70" tIns="45687" rIns="91370" bIns="45687">
            <a:spAutoFit/>
          </a:bodyPr>
          <a:lstStyle/>
          <a:p>
            <a:pPr algn="ctr"/>
            <a:r>
              <a:rPr lang="it-IT" sz="3200" b="1" dirty="0" smtClean="0">
                <a:solidFill>
                  <a:schemeClr val="bg1"/>
                </a:solidFill>
              </a:rPr>
              <a:t>Nuovi mondi possibili:</a:t>
            </a:r>
          </a:p>
          <a:p>
            <a:pPr algn="ctr"/>
            <a:r>
              <a:rPr lang="it-IT" sz="3200" b="1" dirty="0" smtClean="0">
                <a:solidFill>
                  <a:schemeClr val="bg1"/>
                </a:solidFill>
              </a:rPr>
              <a:t>i pianeti extrasolari</a:t>
            </a:r>
            <a:endParaRPr lang="it-IT" sz="3200" b="1" dirty="0">
              <a:solidFill>
                <a:schemeClr val="bg1"/>
              </a:solidFill>
            </a:endParaRPr>
          </a:p>
        </p:txBody>
      </p:sp>
      <p:sp>
        <p:nvSpPr>
          <p:cNvPr id="8196" name="CasellaDiTesto 5"/>
          <p:cNvSpPr txBox="1">
            <a:spLocks noChangeArrowheads="1"/>
          </p:cNvSpPr>
          <p:nvPr/>
        </p:nvSpPr>
        <p:spPr bwMode="auto">
          <a:xfrm>
            <a:off x="5292080" y="6021288"/>
            <a:ext cx="382041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70" tIns="45687" rIns="91370" bIns="45687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Osservatorio </a:t>
            </a:r>
            <a:r>
              <a:rPr lang="it-IT" dirty="0" smtClean="0">
                <a:solidFill>
                  <a:schemeClr val="bg1"/>
                </a:solidFill>
              </a:rPr>
              <a:t>Astronomico </a:t>
            </a:r>
            <a:r>
              <a:rPr lang="it-IT" dirty="0">
                <a:solidFill>
                  <a:schemeClr val="bg1"/>
                </a:solidFill>
              </a:rPr>
              <a:t>di Brera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Mario.Carpino@brera.inaf.it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2000250" y="571500"/>
            <a:ext cx="537647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27088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4225" algn="l"/>
                <a:tab pos="5253038" algn="l"/>
                <a:tab pos="5908675" algn="l"/>
                <a:tab pos="6562725" algn="l"/>
                <a:tab pos="7219950" algn="l"/>
              </a:tabLst>
            </a:pPr>
            <a:r>
              <a:rPr lang="it-IT" sz="2400" dirty="0" smtClean="0">
                <a:solidFill>
                  <a:schemeClr val="bg1"/>
                </a:solidFill>
              </a:rPr>
              <a:t>Stella, nana rossa, </a:t>
            </a:r>
            <a:r>
              <a:rPr lang="it-IT" sz="2400" dirty="0">
                <a:solidFill>
                  <a:schemeClr val="bg1"/>
                </a:solidFill>
              </a:rPr>
              <a:t>nana </a:t>
            </a:r>
            <a:r>
              <a:rPr lang="it-IT" sz="2400" dirty="0" smtClean="0">
                <a:solidFill>
                  <a:schemeClr val="bg1"/>
                </a:solidFill>
              </a:rPr>
              <a:t>bruna, pianeta</a:t>
            </a:r>
            <a:endParaRPr lang="it-IT" sz="2400" dirty="0">
              <a:solidFill>
                <a:schemeClr val="bg1"/>
              </a:solidFill>
            </a:endParaRPr>
          </a:p>
        </p:txBody>
      </p:sp>
      <p:pic>
        <p:nvPicPr>
          <p:cNvPr id="4" name="Immagine 3" descr="BrownDwarfComparison-pia124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196752"/>
            <a:ext cx="6858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1"/>
          <p:cNvSpPr txBox="1">
            <a:spLocks noChangeArrowheads="1"/>
          </p:cNvSpPr>
          <p:nvPr/>
        </p:nvSpPr>
        <p:spPr bwMode="auto">
          <a:xfrm>
            <a:off x="0" y="661948"/>
            <a:ext cx="901700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 defTabSz="827088"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4225" algn="l"/>
                <a:tab pos="5253038" algn="l"/>
                <a:tab pos="5908675" algn="l"/>
              </a:tabLst>
            </a:pPr>
            <a:r>
              <a:rPr lang="it-IT" sz="4400" dirty="0"/>
              <a:t>Statistica dei sistemi trovati </a:t>
            </a:r>
            <a:r>
              <a:rPr lang="it-IT" sz="4400" dirty="0" smtClean="0"/>
              <a:t>finora</a:t>
            </a:r>
          </a:p>
          <a:p>
            <a:pPr algn="ctr" defTabSz="827088"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4225" algn="l"/>
                <a:tab pos="5253038" algn="l"/>
                <a:tab pos="5908675" algn="l"/>
              </a:tabLst>
            </a:pPr>
            <a:r>
              <a:rPr lang="it-IT" sz="4400" dirty="0" smtClean="0"/>
              <a:t>(ottobre 2015)</a:t>
            </a:r>
            <a:endParaRPr lang="it-IT" sz="4400" dirty="0"/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857375" y="2786063"/>
            <a:ext cx="4786313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defTabSz="827088">
              <a:lnSpc>
                <a:spcPct val="150000"/>
              </a:lnSpc>
              <a:spcBef>
                <a:spcPts val="275"/>
              </a:spcBef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4225" algn="l"/>
                <a:tab pos="5253038" algn="l"/>
                <a:tab pos="5908675" algn="l"/>
                <a:tab pos="6562725" algn="l"/>
                <a:tab pos="7219950" algn="l"/>
              </a:tabLst>
            </a:pPr>
            <a:r>
              <a:rPr lang="it-IT" sz="2800" dirty="0" smtClean="0"/>
              <a:t>676  1250 sistemi </a:t>
            </a:r>
            <a:r>
              <a:rPr lang="it-IT" sz="2800" dirty="0"/>
              <a:t>planetari</a:t>
            </a:r>
          </a:p>
          <a:p>
            <a:pPr defTabSz="827088">
              <a:lnSpc>
                <a:spcPct val="150000"/>
              </a:lnSpc>
              <a:spcBef>
                <a:spcPts val="275"/>
              </a:spcBef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4225" algn="l"/>
                <a:tab pos="5253038" algn="l"/>
                <a:tab pos="5908675" algn="l"/>
                <a:tab pos="6562725" algn="l"/>
                <a:tab pos="7219950" algn="l"/>
              </a:tabLst>
            </a:pPr>
            <a:r>
              <a:rPr lang="it-IT" sz="2800" dirty="0" smtClean="0"/>
              <a:t>859   1970 pianeti</a:t>
            </a:r>
            <a:endParaRPr lang="it-IT" sz="2800" dirty="0"/>
          </a:p>
          <a:p>
            <a:pPr defTabSz="827088">
              <a:lnSpc>
                <a:spcPct val="150000"/>
              </a:lnSpc>
              <a:spcBef>
                <a:spcPts val="275"/>
              </a:spcBef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4225" algn="l"/>
                <a:tab pos="5253038" algn="l"/>
                <a:tab pos="5908675" algn="l"/>
                <a:tab pos="6562725" algn="l"/>
                <a:tab pos="7219950" algn="l"/>
              </a:tabLst>
            </a:pPr>
            <a:r>
              <a:rPr lang="it-IT" sz="2800" dirty="0" smtClean="0"/>
              <a:t>128   490 sistemi </a:t>
            </a:r>
            <a:r>
              <a:rPr lang="it-IT" sz="2800" dirty="0"/>
              <a:t>multipli</a:t>
            </a:r>
          </a:p>
          <a:p>
            <a:pPr defTabSz="827088">
              <a:lnSpc>
                <a:spcPct val="150000"/>
              </a:lnSpc>
              <a:spcBef>
                <a:spcPts val="275"/>
              </a:spcBef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4225" algn="l"/>
                <a:tab pos="5253038" algn="l"/>
                <a:tab pos="5908675" algn="l"/>
                <a:tab pos="6562725" algn="l"/>
                <a:tab pos="7219950" algn="l"/>
              </a:tabLst>
            </a:pPr>
            <a:endParaRPr lang="it-IT" sz="2400" dirty="0"/>
          </a:p>
        </p:txBody>
      </p:sp>
      <p:cxnSp>
        <p:nvCxnSpPr>
          <p:cNvPr id="6" name="Connettore 1 5"/>
          <p:cNvCxnSpPr/>
          <p:nvPr/>
        </p:nvCxnSpPr>
        <p:spPr bwMode="auto">
          <a:xfrm flipV="1">
            <a:off x="1763688" y="2924944"/>
            <a:ext cx="720080" cy="432048"/>
          </a:xfrm>
          <a:prstGeom prst="line">
            <a:avLst/>
          </a:prstGeom>
          <a:noFill/>
          <a:ln w="127000" cap="flat" cmpd="sng" algn="ctr">
            <a:solidFill>
              <a:srgbClr val="FF0000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Connettore 1 8"/>
          <p:cNvCxnSpPr/>
          <p:nvPr/>
        </p:nvCxnSpPr>
        <p:spPr bwMode="auto">
          <a:xfrm flipV="1">
            <a:off x="1835696" y="3645024"/>
            <a:ext cx="720080" cy="432048"/>
          </a:xfrm>
          <a:prstGeom prst="line">
            <a:avLst/>
          </a:prstGeom>
          <a:noFill/>
          <a:ln w="127000" cap="flat" cmpd="sng" algn="ctr">
            <a:solidFill>
              <a:srgbClr val="FF0000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Connettore 1 9"/>
          <p:cNvCxnSpPr/>
          <p:nvPr/>
        </p:nvCxnSpPr>
        <p:spPr bwMode="auto">
          <a:xfrm flipV="1">
            <a:off x="1835696" y="4293096"/>
            <a:ext cx="720080" cy="432048"/>
          </a:xfrm>
          <a:prstGeom prst="line">
            <a:avLst/>
          </a:prstGeom>
          <a:noFill/>
          <a:ln w="127000" cap="flat" cmpd="sng" algn="ctr">
            <a:solidFill>
              <a:srgbClr val="FF0000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1"/>
          <p:cNvSpPr txBox="1">
            <a:spLocks noChangeArrowheads="1"/>
          </p:cNvSpPr>
          <p:nvPr/>
        </p:nvSpPr>
        <p:spPr bwMode="auto">
          <a:xfrm>
            <a:off x="0" y="661948"/>
            <a:ext cx="901700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 defTabSz="827088"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4225" algn="l"/>
                <a:tab pos="5253038" algn="l"/>
                <a:tab pos="5908675" algn="l"/>
              </a:tabLst>
            </a:pPr>
            <a:r>
              <a:rPr lang="it-IT" sz="4400" dirty="0"/>
              <a:t>Statistica dei sistemi trovati </a:t>
            </a:r>
            <a:r>
              <a:rPr lang="it-IT" sz="4400" dirty="0" smtClean="0"/>
              <a:t>finora</a:t>
            </a:r>
          </a:p>
          <a:p>
            <a:pPr algn="ctr" defTabSz="827088"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4225" algn="l"/>
                <a:tab pos="5253038" algn="l"/>
                <a:tab pos="5908675" algn="l"/>
              </a:tabLst>
            </a:pPr>
            <a:r>
              <a:rPr lang="it-IT" sz="4400" dirty="0" smtClean="0"/>
              <a:t>(novembre 2017)</a:t>
            </a:r>
            <a:endParaRPr lang="it-IT" sz="4400" dirty="0"/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857375" y="2786063"/>
            <a:ext cx="4786313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defTabSz="827088">
              <a:lnSpc>
                <a:spcPct val="150000"/>
              </a:lnSpc>
              <a:spcBef>
                <a:spcPts val="275"/>
              </a:spcBef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4225" algn="l"/>
                <a:tab pos="5253038" algn="l"/>
                <a:tab pos="5908675" algn="l"/>
                <a:tab pos="6562725" algn="l"/>
                <a:tab pos="7219950" algn="l"/>
              </a:tabLst>
            </a:pPr>
            <a:r>
              <a:rPr lang="it-IT" sz="2800" dirty="0" smtClean="0"/>
              <a:t>2780 sistemi </a:t>
            </a:r>
            <a:r>
              <a:rPr lang="it-IT" sz="2800" dirty="0"/>
              <a:t>planetari</a:t>
            </a:r>
          </a:p>
          <a:p>
            <a:pPr defTabSz="827088">
              <a:lnSpc>
                <a:spcPct val="150000"/>
              </a:lnSpc>
              <a:spcBef>
                <a:spcPts val="275"/>
              </a:spcBef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4225" algn="l"/>
                <a:tab pos="5253038" algn="l"/>
                <a:tab pos="5908675" algn="l"/>
                <a:tab pos="6562725" algn="l"/>
                <a:tab pos="7219950" algn="l"/>
              </a:tabLst>
            </a:pPr>
            <a:r>
              <a:rPr lang="it-IT" sz="2800" dirty="0" smtClean="0"/>
              <a:t>3710 pianeti</a:t>
            </a:r>
            <a:endParaRPr lang="it-IT" sz="2800" dirty="0"/>
          </a:p>
          <a:p>
            <a:pPr defTabSz="827088">
              <a:lnSpc>
                <a:spcPct val="150000"/>
              </a:lnSpc>
              <a:spcBef>
                <a:spcPts val="275"/>
              </a:spcBef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4225" algn="l"/>
                <a:tab pos="5253038" algn="l"/>
                <a:tab pos="5908675" algn="l"/>
                <a:tab pos="6562725" algn="l"/>
                <a:tab pos="7219950" algn="l"/>
              </a:tabLst>
            </a:pPr>
            <a:r>
              <a:rPr lang="it-IT" sz="2800" dirty="0" smtClean="0"/>
              <a:t>621 sistemi </a:t>
            </a:r>
            <a:r>
              <a:rPr lang="it-IT" sz="2800" dirty="0"/>
              <a:t>multipli</a:t>
            </a:r>
          </a:p>
          <a:p>
            <a:pPr defTabSz="827088">
              <a:lnSpc>
                <a:spcPct val="150000"/>
              </a:lnSpc>
              <a:spcBef>
                <a:spcPts val="275"/>
              </a:spcBef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4225" algn="l"/>
                <a:tab pos="5253038" algn="l"/>
                <a:tab pos="5908675" algn="l"/>
                <a:tab pos="6562725" algn="l"/>
                <a:tab pos="7219950" algn="l"/>
              </a:tabLst>
            </a:pPr>
            <a:endParaRPr lang="it-IT" sz="2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plot_aM.png"/>
          <p:cNvPicPr>
            <a:picLocks noChangeAspect="1"/>
          </p:cNvPicPr>
          <p:nvPr/>
        </p:nvPicPr>
        <p:blipFill>
          <a:blip r:embed="rId2" cstate="print"/>
          <a:srcRect t="630" r="12148" b="12598"/>
          <a:stretch>
            <a:fillRect/>
          </a:stretch>
        </p:blipFill>
        <p:spPr>
          <a:xfrm>
            <a:off x="0" y="260647"/>
            <a:ext cx="8981732" cy="63367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plot_aMmod.png"/>
          <p:cNvPicPr>
            <a:picLocks noChangeAspect="1"/>
          </p:cNvPicPr>
          <p:nvPr/>
        </p:nvPicPr>
        <p:blipFill>
          <a:blip r:embed="rId2" cstate="print"/>
          <a:srcRect t="472" r="9112" b="9450"/>
          <a:stretch>
            <a:fillRect/>
          </a:stretch>
        </p:blipFill>
        <p:spPr>
          <a:xfrm>
            <a:off x="-1" y="188640"/>
            <a:ext cx="9154634" cy="64807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rpm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24744"/>
            <a:ext cx="8752041" cy="4320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plot_ae.png"/>
          <p:cNvPicPr>
            <a:picLocks noChangeAspect="1"/>
          </p:cNvPicPr>
          <p:nvPr/>
        </p:nvPicPr>
        <p:blipFill>
          <a:blip r:embed="rId2" cstate="print"/>
          <a:srcRect r="12148" b="12598"/>
          <a:stretch>
            <a:fillRect/>
          </a:stretch>
        </p:blipFill>
        <p:spPr>
          <a:xfrm>
            <a:off x="251520" y="404664"/>
            <a:ext cx="8568952" cy="6089329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 bwMode="auto">
          <a:xfrm>
            <a:off x="4860032" y="5589240"/>
            <a:ext cx="3744416" cy="288000"/>
          </a:xfrm>
          <a:prstGeom prst="rect">
            <a:avLst/>
          </a:prstGeom>
          <a:solidFill>
            <a:srgbClr val="FF0000">
              <a:alpha val="4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2813" rtl="0" eaLnBrk="1" fontAlgn="base" latinLnBrk="0" hangingPunct="0">
              <a:lnSpc>
                <a:spcPct val="100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30000"/>
              <a:buFontTx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5825" algn="l"/>
                <a:tab pos="7959725" algn="l"/>
              </a:tabLst>
            </a:pPr>
            <a:endParaRPr kumimoji="0" lang="it-IT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Immagine 1" descr="e_a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525" y="482600"/>
            <a:ext cx="7934325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Immagine 2" descr="e_M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525" y="482600"/>
            <a:ext cx="7934325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 bwMode="auto">
          <a:xfrm>
            <a:off x="1403648" y="5544000"/>
            <a:ext cx="6840760" cy="259200"/>
          </a:xfrm>
          <a:prstGeom prst="rect">
            <a:avLst/>
          </a:prstGeom>
          <a:solidFill>
            <a:srgbClr val="FFC000">
              <a:alpha val="4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2813" rtl="0" eaLnBrk="1" fontAlgn="base" latinLnBrk="0" hangingPunct="0">
              <a:lnSpc>
                <a:spcPct val="100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30000"/>
              <a:buFontTx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5825" algn="l"/>
                <a:tab pos="7959725" algn="l"/>
              </a:tabLst>
            </a:pPr>
            <a:endParaRPr kumimoji="0" lang="it-IT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1"/>
          <p:cNvSpPr txBox="1">
            <a:spLocks noChangeArrowheads="1"/>
          </p:cNvSpPr>
          <p:nvPr/>
        </p:nvSpPr>
        <p:spPr bwMode="auto">
          <a:xfrm>
            <a:off x="428625" y="642938"/>
            <a:ext cx="828675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</a:pPr>
            <a:r>
              <a:rPr lang="en-GB" sz="3200" dirty="0"/>
              <a:t>Le </a:t>
            </a:r>
            <a:r>
              <a:rPr lang="en-GB" sz="3200" dirty="0" err="1"/>
              <a:t>teorie</a:t>
            </a:r>
            <a:r>
              <a:rPr lang="en-GB" sz="3200" dirty="0"/>
              <a:t> </a:t>
            </a:r>
            <a:r>
              <a:rPr lang="en-GB" sz="3200" dirty="0" err="1"/>
              <a:t>tradizionali</a:t>
            </a:r>
            <a:r>
              <a:rPr lang="en-GB" sz="3200" dirty="0"/>
              <a:t> </a:t>
            </a:r>
            <a:r>
              <a:rPr lang="en-GB" sz="3200" dirty="0" err="1"/>
              <a:t>di</a:t>
            </a:r>
            <a:r>
              <a:rPr lang="en-GB" sz="3200" dirty="0"/>
              <a:t> </a:t>
            </a:r>
            <a:r>
              <a:rPr lang="en-GB" sz="3200" dirty="0" err="1"/>
              <a:t>formazione</a:t>
            </a:r>
            <a:r>
              <a:rPr lang="en-GB" sz="3200" dirty="0"/>
              <a:t> </a:t>
            </a:r>
            <a:r>
              <a:rPr lang="en-GB" sz="3200" dirty="0" err="1"/>
              <a:t>planetaria</a:t>
            </a:r>
            <a:endParaRPr lang="en-GB" sz="3200" dirty="0"/>
          </a:p>
        </p:txBody>
      </p:sp>
      <p:grpSp>
        <p:nvGrpSpPr>
          <p:cNvPr id="81923" name="Group 9"/>
          <p:cNvGrpSpPr>
            <a:grpSpLocks/>
          </p:cNvGrpSpPr>
          <p:nvPr/>
        </p:nvGrpSpPr>
        <p:grpSpPr bwMode="auto">
          <a:xfrm>
            <a:off x="323528" y="2085286"/>
            <a:ext cx="8216793" cy="1099990"/>
            <a:chOff x="574" y="1712"/>
            <a:chExt cx="5704" cy="764"/>
          </a:xfrm>
        </p:grpSpPr>
        <p:sp>
          <p:nvSpPr>
            <p:cNvPr id="81928" name="Text Box 2"/>
            <p:cNvSpPr txBox="1">
              <a:spLocks noChangeArrowheads="1"/>
            </p:cNvSpPr>
            <p:nvPr/>
          </p:nvSpPr>
          <p:spPr bwMode="auto">
            <a:xfrm>
              <a:off x="574" y="1712"/>
              <a:ext cx="5099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</a:bodyPr>
            <a:lstStyle/>
            <a:p>
              <a:pPr algn="ctr">
                <a:buSzPct val="75000"/>
                <a:buFont typeface="StarSymbol"/>
                <a:buChar char="●"/>
                <a:tabLst>
                  <a:tab pos="655638" algn="l"/>
                  <a:tab pos="1312863" algn="l"/>
                  <a:tab pos="1968500" algn="l"/>
                  <a:tab pos="2625725" algn="l"/>
                  <a:tab pos="3282950" algn="l"/>
                  <a:tab pos="3938588" algn="l"/>
                  <a:tab pos="4595813" algn="l"/>
                  <a:tab pos="5253038" algn="l"/>
                  <a:tab pos="5908675" algn="l"/>
                  <a:tab pos="6565900" algn="l"/>
                </a:tabLst>
              </a:pPr>
              <a:r>
                <a:rPr lang="en-GB" sz="2200" dirty="0"/>
                <a:t> la </a:t>
              </a:r>
              <a:r>
                <a:rPr lang="en-GB" sz="2200" dirty="0" err="1"/>
                <a:t>differenza</a:t>
              </a:r>
              <a:r>
                <a:rPr lang="en-GB" sz="2200" dirty="0"/>
                <a:t> </a:t>
              </a:r>
              <a:r>
                <a:rPr lang="en-GB" sz="2200" dirty="0" err="1"/>
                <a:t>di</a:t>
              </a:r>
              <a:r>
                <a:rPr lang="en-GB" sz="2200" dirty="0"/>
                <a:t> </a:t>
              </a:r>
              <a:r>
                <a:rPr lang="en-GB" sz="2200" dirty="0" err="1"/>
                <a:t>temperatura</a:t>
              </a:r>
              <a:r>
                <a:rPr lang="en-GB" sz="2200" dirty="0"/>
                <a:t> </a:t>
              </a:r>
              <a:r>
                <a:rPr lang="en-GB" sz="2200" dirty="0" err="1"/>
                <a:t>crea</a:t>
              </a:r>
              <a:r>
                <a:rPr lang="en-GB" sz="2200" dirty="0"/>
                <a:t> un </a:t>
              </a:r>
              <a:r>
                <a:rPr lang="en-GB" sz="2200" dirty="0" err="1"/>
                <a:t>gradiente</a:t>
              </a:r>
              <a:r>
                <a:rPr lang="en-GB" sz="2200" dirty="0"/>
                <a:t> </a:t>
              </a:r>
              <a:r>
                <a:rPr lang="en-GB" sz="2200" dirty="0" err="1"/>
                <a:t>chimico</a:t>
              </a:r>
              <a:r>
                <a:rPr lang="en-GB" sz="2200" dirty="0"/>
                <a:t>:</a:t>
              </a:r>
            </a:p>
          </p:txBody>
        </p:sp>
        <p:sp>
          <p:nvSpPr>
            <p:cNvPr id="81929" name="Text Box 3"/>
            <p:cNvSpPr txBox="1">
              <a:spLocks noChangeArrowheads="1"/>
            </p:cNvSpPr>
            <p:nvPr/>
          </p:nvSpPr>
          <p:spPr bwMode="auto">
            <a:xfrm>
              <a:off x="1321" y="2006"/>
              <a:ext cx="4957" cy="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buSzPct val="45000"/>
                <a:buFont typeface="StarSymbol"/>
                <a:buChar char="●"/>
                <a:tabLst>
                  <a:tab pos="655638" algn="l"/>
                  <a:tab pos="1312863" algn="l"/>
                  <a:tab pos="1968500" algn="l"/>
                  <a:tab pos="2625725" algn="l"/>
                  <a:tab pos="3282950" algn="l"/>
                  <a:tab pos="3938588" algn="l"/>
                  <a:tab pos="4595813" algn="l"/>
                  <a:tab pos="5253038" algn="l"/>
                  <a:tab pos="5908675" algn="l"/>
                </a:tabLst>
              </a:pPr>
              <a:r>
                <a:rPr lang="en-GB" sz="2200" dirty="0"/>
                <a:t> </a:t>
              </a:r>
              <a:r>
                <a:rPr lang="en-GB" sz="2200" dirty="0" err="1"/>
                <a:t>Sistema</a:t>
              </a:r>
              <a:r>
                <a:rPr lang="en-GB" sz="2200" dirty="0"/>
                <a:t> </a:t>
              </a:r>
              <a:r>
                <a:rPr lang="en-GB" sz="2200" dirty="0" err="1"/>
                <a:t>Solare</a:t>
              </a:r>
              <a:r>
                <a:rPr lang="en-GB" sz="2200" dirty="0"/>
                <a:t> </a:t>
              </a:r>
              <a:r>
                <a:rPr lang="en-GB" sz="2200" dirty="0" err="1"/>
                <a:t>interno</a:t>
              </a:r>
              <a:r>
                <a:rPr lang="en-GB" sz="2200" dirty="0"/>
                <a:t>: </a:t>
              </a:r>
              <a:r>
                <a:rPr lang="en-GB" sz="2200" dirty="0" err="1"/>
                <a:t>elementi</a:t>
              </a:r>
              <a:r>
                <a:rPr lang="en-GB" sz="2200" dirty="0"/>
                <a:t> </a:t>
              </a:r>
              <a:r>
                <a:rPr lang="en-GB" sz="2200" dirty="0" err="1"/>
                <a:t>pesanti</a:t>
              </a:r>
              <a:r>
                <a:rPr lang="en-GB" sz="2200" dirty="0"/>
                <a:t>, </a:t>
              </a:r>
              <a:r>
                <a:rPr lang="en-GB" sz="2200" dirty="0" err="1"/>
                <a:t>pianeti</a:t>
              </a:r>
              <a:r>
                <a:rPr lang="en-GB" sz="2200" dirty="0"/>
                <a:t> </a:t>
              </a:r>
              <a:r>
                <a:rPr lang="en-GB" sz="2200" dirty="0" err="1"/>
                <a:t>piccoli</a:t>
              </a:r>
              <a:endParaRPr lang="en-GB" sz="2200" dirty="0"/>
            </a:p>
            <a:p>
              <a:pPr>
                <a:buSzPct val="45000"/>
                <a:buFont typeface="StarSymbol"/>
                <a:buChar char="●"/>
                <a:tabLst>
                  <a:tab pos="655638" algn="l"/>
                  <a:tab pos="1312863" algn="l"/>
                  <a:tab pos="1968500" algn="l"/>
                  <a:tab pos="2625725" algn="l"/>
                  <a:tab pos="3282950" algn="l"/>
                  <a:tab pos="3938588" algn="l"/>
                  <a:tab pos="4595813" algn="l"/>
                  <a:tab pos="5253038" algn="l"/>
                  <a:tab pos="5908675" algn="l"/>
                </a:tabLst>
              </a:pPr>
              <a:r>
                <a:rPr lang="en-GB" sz="2200" dirty="0"/>
                <a:t> </a:t>
              </a:r>
              <a:r>
                <a:rPr lang="en-GB" sz="2200" dirty="0" err="1"/>
                <a:t>Sistema</a:t>
              </a:r>
              <a:r>
                <a:rPr lang="en-GB" sz="2200" dirty="0"/>
                <a:t> </a:t>
              </a:r>
              <a:r>
                <a:rPr lang="en-GB" sz="2200" dirty="0" err="1"/>
                <a:t>Solare</a:t>
              </a:r>
              <a:r>
                <a:rPr lang="en-GB" sz="2200" dirty="0"/>
                <a:t> </a:t>
              </a:r>
              <a:r>
                <a:rPr lang="en-GB" sz="2200" dirty="0" err="1"/>
                <a:t>esterno</a:t>
              </a:r>
              <a:r>
                <a:rPr lang="en-GB" sz="2200" dirty="0"/>
                <a:t>: </a:t>
              </a:r>
              <a:r>
                <a:rPr lang="en-GB" sz="2200" dirty="0" err="1"/>
                <a:t>elementi</a:t>
              </a:r>
              <a:r>
                <a:rPr lang="en-GB" sz="2200" dirty="0"/>
                <a:t> </a:t>
              </a:r>
              <a:r>
                <a:rPr lang="en-GB" sz="2200" dirty="0" err="1"/>
                <a:t>leggeri</a:t>
              </a:r>
              <a:r>
                <a:rPr lang="en-GB" sz="2200" dirty="0"/>
                <a:t>, </a:t>
              </a:r>
              <a:r>
                <a:rPr lang="en-GB" sz="2200" dirty="0" err="1"/>
                <a:t>pianeti</a:t>
              </a:r>
              <a:r>
                <a:rPr lang="en-GB" sz="2200" dirty="0"/>
                <a:t> </a:t>
              </a:r>
              <a:r>
                <a:rPr lang="en-GB" sz="2200" dirty="0" err="1"/>
                <a:t>giganti</a:t>
              </a:r>
              <a:endParaRPr lang="en-GB" sz="2200" dirty="0"/>
            </a:p>
          </p:txBody>
        </p:sp>
      </p:grp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809625" y="4219575"/>
            <a:ext cx="4394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buSzPct val="75000"/>
              <a:buFont typeface="StarSymbol"/>
              <a:buChar char="●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en-GB" sz="2200" dirty="0"/>
              <a:t> come </a:t>
            </a:r>
            <a:r>
              <a:rPr lang="en-GB" sz="2200" dirty="0" err="1"/>
              <a:t>si</a:t>
            </a:r>
            <a:r>
              <a:rPr lang="en-GB" sz="2200" dirty="0"/>
              <a:t> </a:t>
            </a:r>
            <a:r>
              <a:rPr lang="en-GB" sz="2200" dirty="0" err="1"/>
              <a:t>formano</a:t>
            </a:r>
            <a:r>
              <a:rPr lang="en-GB" sz="2200" dirty="0"/>
              <a:t> </a:t>
            </a:r>
            <a:r>
              <a:rPr lang="en-GB" sz="2200" dirty="0" err="1"/>
              <a:t>i</a:t>
            </a:r>
            <a:r>
              <a:rPr lang="en-GB" sz="2200" dirty="0"/>
              <a:t> "</a:t>
            </a:r>
            <a:r>
              <a:rPr lang="en-GB" sz="2200" dirty="0" err="1"/>
              <a:t>Giovi</a:t>
            </a:r>
            <a:r>
              <a:rPr lang="en-GB" sz="2200" dirty="0"/>
              <a:t> </a:t>
            </a:r>
            <a:r>
              <a:rPr lang="en-GB" sz="2200" dirty="0" err="1"/>
              <a:t>caldi</a:t>
            </a:r>
            <a:r>
              <a:rPr lang="en-GB" sz="2200" dirty="0"/>
              <a:t>" ?</a:t>
            </a: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1774563" y="4682917"/>
            <a:ext cx="38295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buSzPct val="45000"/>
              <a:buFont typeface="StarSymbol"/>
              <a:buChar char="●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en-GB" sz="2200" dirty="0"/>
              <a:t> </a:t>
            </a:r>
            <a:r>
              <a:rPr lang="en-GB" sz="2200" dirty="0" err="1"/>
              <a:t>migrazione</a:t>
            </a:r>
            <a:r>
              <a:rPr lang="en-GB" sz="2200" dirty="0"/>
              <a:t> </a:t>
            </a:r>
            <a:r>
              <a:rPr lang="en-GB" sz="2200" dirty="0" err="1"/>
              <a:t>di</a:t>
            </a:r>
            <a:r>
              <a:rPr lang="en-GB" sz="2200" dirty="0"/>
              <a:t> </a:t>
            </a:r>
            <a:r>
              <a:rPr lang="en-GB" sz="2200" dirty="0" err="1"/>
              <a:t>pianeti</a:t>
            </a:r>
            <a:r>
              <a:rPr lang="en-GB" sz="2200" dirty="0"/>
              <a:t> </a:t>
            </a:r>
            <a:r>
              <a:rPr lang="en-GB" sz="2200" dirty="0" err="1"/>
              <a:t>esterni</a:t>
            </a:r>
            <a:r>
              <a:rPr lang="en-GB" sz="2200" dirty="0"/>
              <a:t>?</a:t>
            </a: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3043238" y="5027990"/>
            <a:ext cx="3060133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buSzPct val="45000"/>
              <a:buFont typeface="StarSymbol"/>
              <a:buChar char="●"/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r>
              <a:rPr lang="en-GB" sz="2200" dirty="0"/>
              <a:t> </a:t>
            </a:r>
            <a:r>
              <a:rPr lang="en-GB" sz="2200" dirty="0" err="1"/>
              <a:t>frizione</a:t>
            </a:r>
            <a:r>
              <a:rPr lang="en-GB" sz="2200" dirty="0"/>
              <a:t> </a:t>
            </a:r>
            <a:r>
              <a:rPr lang="en-GB" sz="2200" dirty="0" err="1"/>
              <a:t>nel</a:t>
            </a:r>
            <a:r>
              <a:rPr lang="en-GB" sz="2200" dirty="0"/>
              <a:t> </a:t>
            </a:r>
            <a:r>
              <a:rPr lang="en-GB" sz="2200" dirty="0" err="1"/>
              <a:t>protodisco</a:t>
            </a:r>
            <a:r>
              <a:rPr lang="en-GB" sz="2200" dirty="0"/>
              <a:t>?</a:t>
            </a:r>
          </a:p>
          <a:p>
            <a:pPr>
              <a:buSzPct val="45000"/>
              <a:buFont typeface="StarSymbol"/>
              <a:buChar char="●"/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r>
              <a:rPr lang="en-GB" sz="2200" dirty="0"/>
              <a:t> </a:t>
            </a:r>
            <a:r>
              <a:rPr lang="en-GB" sz="2200" dirty="0" err="1"/>
              <a:t>incontri</a:t>
            </a:r>
            <a:r>
              <a:rPr lang="en-GB" sz="2200" dirty="0"/>
              <a:t> </a:t>
            </a:r>
            <a:r>
              <a:rPr lang="en-GB" sz="2200" dirty="0" err="1"/>
              <a:t>ravvicinati</a:t>
            </a:r>
            <a:r>
              <a:rPr lang="en-GB" sz="2200" dirty="0"/>
              <a:t>?</a:t>
            </a:r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1725948" y="5831473"/>
            <a:ext cx="61683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buSzPct val="45000"/>
              <a:buFont typeface="StarSymbol"/>
              <a:buChar char="●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</a:pPr>
            <a:r>
              <a:rPr lang="en-GB" sz="2200" dirty="0"/>
              <a:t> </a:t>
            </a:r>
            <a:r>
              <a:rPr lang="en-GB" sz="2200" dirty="0" err="1"/>
              <a:t>formazione</a:t>
            </a:r>
            <a:r>
              <a:rPr lang="en-GB" sz="2200" dirty="0"/>
              <a:t> </a:t>
            </a:r>
            <a:r>
              <a:rPr lang="en-GB" sz="2200" i="1" dirty="0"/>
              <a:t>in loco</a:t>
            </a:r>
            <a:r>
              <a:rPr lang="en-GB" sz="2200" dirty="0"/>
              <a:t> per </a:t>
            </a:r>
            <a:r>
              <a:rPr lang="en-GB" sz="2200" dirty="0" err="1"/>
              <a:t>instabilità</a:t>
            </a:r>
            <a:r>
              <a:rPr lang="en-GB" sz="2200" dirty="0"/>
              <a:t> </a:t>
            </a:r>
            <a:r>
              <a:rPr lang="en-GB" sz="2200" dirty="0" err="1"/>
              <a:t>gravitazionale</a:t>
            </a:r>
            <a:r>
              <a:rPr lang="en-GB" sz="2200" dirty="0"/>
              <a:t>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/>
      <p:bldP spid="55301" grpId="0"/>
      <p:bldP spid="55302" grpId="0"/>
      <p:bldP spid="55303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43608" y="548680"/>
            <a:ext cx="74270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 smtClean="0"/>
              <a:t>Esistono pianeti abitati da forme di vita?</a:t>
            </a:r>
          </a:p>
          <a:p>
            <a:pPr algn="ctr"/>
            <a:r>
              <a:rPr lang="it-IT" sz="3200" dirty="0" smtClean="0"/>
              <a:t>Esistono pianeti abitabili?</a:t>
            </a:r>
          </a:p>
          <a:p>
            <a:pPr algn="ctr"/>
            <a:r>
              <a:rPr lang="it-IT" sz="3200" dirty="0" smtClean="0"/>
              <a:t>Cosa vuol dire “abitabile”?</a:t>
            </a:r>
            <a:endParaRPr lang="it-IT" sz="3200" dirty="0"/>
          </a:p>
        </p:txBody>
      </p:sp>
      <p:cxnSp>
        <p:nvCxnSpPr>
          <p:cNvPr id="4" name="Connettore 1 3"/>
          <p:cNvCxnSpPr/>
          <p:nvPr/>
        </p:nvCxnSpPr>
        <p:spPr bwMode="auto">
          <a:xfrm flipV="1">
            <a:off x="1043608" y="764704"/>
            <a:ext cx="7344816" cy="216024"/>
          </a:xfrm>
          <a:prstGeom prst="line">
            <a:avLst/>
          </a:prstGeom>
          <a:noFill/>
          <a:ln w="127000" cap="flat" cmpd="sng" algn="ctr">
            <a:solidFill>
              <a:srgbClr val="FF0000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CasellaDiTesto 4"/>
          <p:cNvSpPr txBox="1"/>
          <p:nvPr/>
        </p:nvSpPr>
        <p:spPr>
          <a:xfrm>
            <a:off x="899592" y="2708920"/>
            <a:ext cx="780053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Requisiti ragionevoli:</a:t>
            </a:r>
          </a:p>
          <a:p>
            <a:endParaRPr lang="it-IT" sz="2400" dirty="0" smtClean="0"/>
          </a:p>
          <a:p>
            <a:r>
              <a:rPr lang="it-IT" sz="2400" dirty="0" smtClean="0"/>
              <a:t>Atmosfera (massa, temperatura, composizione chimica)</a:t>
            </a:r>
          </a:p>
          <a:p>
            <a:endParaRPr lang="it-IT" sz="2400" dirty="0" smtClean="0"/>
          </a:p>
          <a:p>
            <a:r>
              <a:rPr lang="it-IT" sz="2400" dirty="0" smtClean="0"/>
              <a:t>Acqua liquida (temperatura)</a:t>
            </a:r>
          </a:p>
          <a:p>
            <a:endParaRPr lang="it-IT" sz="2400" dirty="0" smtClean="0"/>
          </a:p>
          <a:p>
            <a:r>
              <a:rPr lang="it-IT" sz="2400" dirty="0" smtClean="0"/>
              <a:t>Campo magnetico (massa, composizione chimica, età)</a:t>
            </a:r>
          </a:p>
          <a:p>
            <a:endParaRPr lang="it-IT" sz="2400" dirty="0" smtClean="0"/>
          </a:p>
          <a:p>
            <a:r>
              <a:rPr lang="it-IT" sz="2400" dirty="0" smtClean="0"/>
              <a:t>Composizione chimica</a:t>
            </a:r>
            <a:endParaRPr lang="it-IT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2"/>
          <p:cNvSpPr txBox="1">
            <a:spLocks noChangeArrowheads="1"/>
          </p:cNvSpPr>
          <p:nvPr/>
        </p:nvSpPr>
        <p:spPr bwMode="auto">
          <a:xfrm>
            <a:off x="857250" y="620688"/>
            <a:ext cx="671353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</a:tabLst>
            </a:pPr>
            <a:r>
              <a:rPr lang="en-GB" sz="4000" dirty="0" err="1" smtClean="0"/>
              <a:t>Tappe</a:t>
            </a:r>
            <a:r>
              <a:rPr lang="en-GB" sz="4000" dirty="0" smtClean="0"/>
              <a:t> </a:t>
            </a:r>
            <a:r>
              <a:rPr lang="en-GB" sz="4000" dirty="0" err="1" smtClean="0"/>
              <a:t>della</a:t>
            </a:r>
            <a:r>
              <a:rPr lang="en-GB" sz="4000" dirty="0" smtClean="0"/>
              <a:t> </a:t>
            </a:r>
            <a:r>
              <a:rPr lang="en-GB" sz="4000" dirty="0" err="1" smtClean="0"/>
              <a:t>scoperta</a:t>
            </a:r>
            <a:endParaRPr lang="en-GB" sz="4000" dirty="0"/>
          </a:p>
        </p:txBody>
      </p:sp>
      <p:sp>
        <p:nvSpPr>
          <p:cNvPr id="1029" name="Text Box 3"/>
          <p:cNvSpPr txBox="1">
            <a:spLocks noChangeArrowheads="1"/>
          </p:cNvSpPr>
          <p:nvPr/>
        </p:nvSpPr>
        <p:spPr bwMode="auto">
          <a:xfrm>
            <a:off x="755576" y="1619509"/>
            <a:ext cx="7629525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r>
              <a:rPr lang="it-IT" sz="2400" b="1" dirty="0" smtClean="0"/>
              <a:t>1984</a:t>
            </a:r>
            <a:r>
              <a:rPr lang="it-IT" sz="2400" dirty="0" smtClean="0"/>
              <a:t>: anello di polveri attorno a </a:t>
            </a:r>
            <a:r>
              <a:rPr lang="it-IT" sz="2400" dirty="0" smtClean="0">
                <a:sym typeface="Symbol"/>
              </a:rPr>
              <a:t> </a:t>
            </a:r>
            <a:r>
              <a:rPr lang="it-IT" sz="2400" dirty="0" err="1" smtClean="0">
                <a:sym typeface="Symbol"/>
              </a:rPr>
              <a:t>Pictoris</a:t>
            </a:r>
            <a:endParaRPr lang="it-IT" sz="2400" dirty="0" smtClean="0">
              <a:sym typeface="Symbol"/>
            </a:endParaRPr>
          </a:p>
          <a:p>
            <a:pPr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endParaRPr lang="it-IT" sz="2400" dirty="0" smtClean="0"/>
          </a:p>
          <a:p>
            <a:pPr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r>
              <a:rPr lang="it-IT" sz="2400" b="1" dirty="0" smtClean="0"/>
              <a:t>1988</a:t>
            </a:r>
            <a:r>
              <a:rPr lang="it-IT" sz="2400" dirty="0" smtClean="0"/>
              <a:t>: prima scoperta di un pianeta extrasolare</a:t>
            </a:r>
          </a:p>
          <a:p>
            <a:pPr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r>
              <a:rPr lang="it-IT" sz="2400" dirty="0" smtClean="0"/>
              <a:t>         (</a:t>
            </a:r>
            <a:r>
              <a:rPr lang="it-IT" sz="2400" dirty="0" smtClean="0">
                <a:sym typeface="Symbol"/>
              </a:rPr>
              <a:t> </a:t>
            </a:r>
            <a:r>
              <a:rPr lang="it-IT" sz="2400" dirty="0" err="1" smtClean="0">
                <a:sym typeface="Symbol"/>
              </a:rPr>
              <a:t>Cephei</a:t>
            </a:r>
            <a:r>
              <a:rPr lang="it-IT" sz="2400" dirty="0" smtClean="0">
                <a:sym typeface="Symbol"/>
              </a:rPr>
              <a:t>, conferma 2003)</a:t>
            </a:r>
          </a:p>
          <a:p>
            <a:pPr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endParaRPr lang="it-IT" sz="2400" dirty="0" smtClean="0">
              <a:sym typeface="Symbol"/>
            </a:endParaRPr>
          </a:p>
          <a:p>
            <a:pPr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r>
              <a:rPr lang="it-IT" sz="2400" b="1" dirty="0" smtClean="0">
                <a:sym typeface="Symbol"/>
              </a:rPr>
              <a:t>1992</a:t>
            </a:r>
            <a:r>
              <a:rPr lang="it-IT" sz="2400" dirty="0" smtClean="0">
                <a:sym typeface="Symbol"/>
              </a:rPr>
              <a:t>: primo pianeta attorno a una pulsar</a:t>
            </a:r>
          </a:p>
          <a:p>
            <a:pPr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endParaRPr lang="it-IT" sz="2400" dirty="0" smtClean="0">
              <a:sym typeface="Symbol"/>
            </a:endParaRPr>
          </a:p>
          <a:p>
            <a:pPr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r>
              <a:rPr lang="it-IT" sz="2400" b="1" dirty="0" smtClean="0">
                <a:sym typeface="Symbol"/>
              </a:rPr>
              <a:t>1995</a:t>
            </a:r>
            <a:r>
              <a:rPr lang="it-IT" sz="2400" dirty="0" smtClean="0">
                <a:sym typeface="Symbol"/>
              </a:rPr>
              <a:t>: prima scoperta sicura (51 Pegasi)</a:t>
            </a:r>
          </a:p>
          <a:p>
            <a:pPr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endParaRPr lang="it-IT" sz="2400" dirty="0" smtClean="0">
              <a:sym typeface="Symbol"/>
            </a:endParaRPr>
          </a:p>
          <a:p>
            <a:pPr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r>
              <a:rPr lang="it-IT" sz="2400" b="1" dirty="0" smtClean="0">
                <a:sym typeface="Symbol"/>
              </a:rPr>
              <a:t>2004</a:t>
            </a:r>
            <a:r>
              <a:rPr lang="it-IT" sz="2400" dirty="0" smtClean="0">
                <a:sym typeface="Symbol"/>
              </a:rPr>
              <a:t>: prima osservazione ottica diretta</a:t>
            </a:r>
          </a:p>
          <a:p>
            <a:pPr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endParaRPr lang="it-IT" sz="2400" dirty="0" smtClean="0">
              <a:sym typeface="Symbol"/>
            </a:endParaRPr>
          </a:p>
          <a:p>
            <a:pPr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r>
              <a:rPr lang="it-IT" sz="2400" b="1" dirty="0" smtClean="0">
                <a:sym typeface="Symbol"/>
              </a:rPr>
              <a:t>2017</a:t>
            </a:r>
            <a:r>
              <a:rPr lang="it-IT" sz="2400" dirty="0" smtClean="0">
                <a:sym typeface="Symbol"/>
              </a:rPr>
              <a:t>: 3710 pianeti, 2780 sistemi planetari</a:t>
            </a:r>
          </a:p>
          <a:p>
            <a:pPr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endParaRPr lang="it-IT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2.lar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124744"/>
            <a:ext cx="8136904" cy="535891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419872" y="404664"/>
            <a:ext cx="2600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Zona di abitabilità</a:t>
            </a:r>
            <a:endParaRPr lang="it-IT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abitableWorld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kepler186f_comparisongraphic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48680"/>
            <a:ext cx="9144000" cy="514274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043608" y="6021288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 smtClean="0">
                <a:solidFill>
                  <a:schemeClr val="bg1"/>
                </a:solidFill>
              </a:rPr>
              <a:t>a </a:t>
            </a:r>
            <a:r>
              <a:rPr lang="it-IT" sz="2800" dirty="0" smtClean="0">
                <a:solidFill>
                  <a:schemeClr val="bg1"/>
                </a:solidFill>
              </a:rPr>
              <a:t>= 0.356 AU;   </a:t>
            </a:r>
            <a:r>
              <a:rPr lang="it-IT" sz="2800" i="1" dirty="0" smtClean="0">
                <a:solidFill>
                  <a:schemeClr val="bg1"/>
                </a:solidFill>
              </a:rPr>
              <a:t>P</a:t>
            </a:r>
            <a:r>
              <a:rPr lang="it-IT" sz="2800" dirty="0" smtClean="0">
                <a:solidFill>
                  <a:schemeClr val="bg1"/>
                </a:solidFill>
              </a:rPr>
              <a:t> = 130 d;   </a:t>
            </a:r>
            <a:r>
              <a:rPr lang="it-IT" sz="2800" i="1" dirty="0" smtClean="0">
                <a:solidFill>
                  <a:schemeClr val="bg1"/>
                </a:solidFill>
              </a:rPr>
              <a:t>R</a:t>
            </a:r>
            <a:r>
              <a:rPr lang="it-IT" sz="2800" dirty="0" smtClean="0">
                <a:solidFill>
                  <a:schemeClr val="bg1"/>
                </a:solidFill>
              </a:rPr>
              <a:t> = 1.1 R</a:t>
            </a:r>
            <a:r>
              <a:rPr lang="it-IT" sz="2800" baseline="-25000" dirty="0" smtClean="0">
                <a:solidFill>
                  <a:schemeClr val="bg1"/>
                </a:solidFill>
              </a:rPr>
              <a:t>T</a:t>
            </a:r>
            <a:endParaRPr lang="it-IT" sz="2800" baseline="-25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 bwMode="auto">
          <a:xfrm>
            <a:off x="-201600" y="0"/>
            <a:ext cx="1368152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2813" rtl="0" eaLnBrk="1" fontAlgn="base" latinLnBrk="0" hangingPunct="0">
              <a:lnSpc>
                <a:spcPct val="100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30000"/>
              <a:buFontTx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5825" algn="l"/>
                <a:tab pos="7959725" algn="l"/>
              </a:tabLst>
            </a:pPr>
            <a:endParaRPr kumimoji="0" lang="it-IT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ttangolo 3"/>
          <p:cNvSpPr/>
          <p:nvPr/>
        </p:nvSpPr>
        <p:spPr bwMode="auto">
          <a:xfrm>
            <a:off x="251520" y="-171400"/>
            <a:ext cx="9073008" cy="36004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2813" rtl="0" eaLnBrk="1" fontAlgn="base" latinLnBrk="0" hangingPunct="0">
              <a:lnSpc>
                <a:spcPct val="100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30000"/>
              <a:buFontTx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5825" algn="l"/>
                <a:tab pos="7959725" algn="l"/>
              </a:tabLst>
            </a:pPr>
            <a:endParaRPr kumimoji="0" lang="it-IT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esMarais2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7" y="620688"/>
            <a:ext cx="8533561" cy="5832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HEC_All_ES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exoplan_spectru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620688"/>
            <a:ext cx="7128704" cy="573008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AutoShape 1"/>
          <p:cNvSpPr>
            <a:spLocks noChangeArrowheads="1"/>
          </p:cNvSpPr>
          <p:nvPr/>
        </p:nvSpPr>
        <p:spPr bwMode="auto">
          <a:xfrm>
            <a:off x="-366713" y="0"/>
            <a:ext cx="9598026" cy="6983413"/>
          </a:xfrm>
          <a:prstGeom prst="roundRect">
            <a:avLst>
              <a:gd name="adj" fmla="val 19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27" tIns="41464" rIns="82927" bIns="41464" anchor="ctr"/>
          <a:lstStyle/>
          <a:p>
            <a:r>
              <a:rPr lang="it-IT" dirty="0" smtClean="0">
                <a:latin typeface="Times" pitchFamily="18" charset="0"/>
              </a:rPr>
              <a:t>G</a:t>
            </a:r>
            <a:endParaRPr lang="it-IT" dirty="0">
              <a:latin typeface="Times" pitchFamily="18" charset="0"/>
            </a:endParaRPr>
          </a:p>
        </p:txBody>
      </p:sp>
      <p:sp>
        <p:nvSpPr>
          <p:cNvPr id="59395" name="Text Box 2"/>
          <p:cNvSpPr txBox="1">
            <a:spLocks noChangeArrowheads="1"/>
          </p:cNvSpPr>
          <p:nvPr/>
        </p:nvSpPr>
        <p:spPr bwMode="auto">
          <a:xfrm>
            <a:off x="2627784" y="404664"/>
            <a:ext cx="38528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</a:tabLst>
            </a:pPr>
            <a:r>
              <a:rPr lang="en-GB" sz="2200" dirty="0" err="1">
                <a:solidFill>
                  <a:srgbClr val="FFFFFF"/>
                </a:solidFill>
                <a:latin typeface="Times" pitchFamily="18" charset="0"/>
              </a:rPr>
              <a:t>Sistema</a:t>
            </a:r>
            <a:r>
              <a:rPr lang="en-GB" sz="2200" dirty="0">
                <a:solidFill>
                  <a:srgbClr val="FFFFFF"/>
                </a:solidFill>
                <a:latin typeface="Times" pitchFamily="18" charset="0"/>
              </a:rPr>
              <a:t> HD209458</a:t>
            </a:r>
          </a:p>
        </p:txBody>
      </p:sp>
      <p:pic>
        <p:nvPicPr>
          <p:cNvPr id="5939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980728"/>
            <a:ext cx="6638925" cy="496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1115616" y="6021288"/>
            <a:ext cx="7394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Elementi rivelati: sodio, idrogeno, carbonio, ossigeno</a:t>
            </a:r>
            <a:endParaRPr lang="it-IT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heic0303b_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3525" y="-1468438"/>
            <a:ext cx="10374313" cy="129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im_transit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590550"/>
            <a:ext cx="6858000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3494088" y="660400"/>
            <a:ext cx="2155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 anchorCtr="1">
            <a:spAutoFit/>
          </a:bodyPr>
          <a:lstStyle/>
          <a:p>
            <a:pPr algn="ctr">
              <a:buClr>
                <a:srgbClr val="000000"/>
              </a:buClr>
              <a:buSzPct val="45000"/>
              <a:tabLst>
                <a:tab pos="655638" algn="l"/>
                <a:tab pos="1311275" algn="l"/>
                <a:tab pos="1968500" algn="l"/>
              </a:tabLst>
            </a:pPr>
            <a:r>
              <a:rPr lang="en-GB">
                <a:solidFill>
                  <a:srgbClr val="FFFFFF"/>
                </a:solidFill>
              </a:rPr>
              <a:t>Anelli di polvere</a:t>
            </a:r>
          </a:p>
          <a:p>
            <a:pPr algn="ctr">
              <a:buClr>
                <a:srgbClr val="000000"/>
              </a:buClr>
              <a:buSzPct val="45000"/>
              <a:tabLst>
                <a:tab pos="655638" algn="l"/>
                <a:tab pos="1311275" algn="l"/>
                <a:tab pos="1968500" algn="l"/>
              </a:tabLst>
            </a:pPr>
            <a:r>
              <a:rPr lang="en-GB">
                <a:solidFill>
                  <a:srgbClr val="FFFFFF"/>
                </a:solidFill>
              </a:rPr>
              <a:t>attorno ad altre stelle</a:t>
            </a:r>
          </a:p>
        </p:txBody>
      </p:sp>
      <p:pic>
        <p:nvPicPr>
          <p:cNvPr id="4" name="Immagine 3" descr="BetaPic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844824"/>
            <a:ext cx="7772400" cy="438912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Exoplanet_Comparison_HD_189733_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268760"/>
            <a:ext cx="7800866" cy="3600400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411760" y="404664"/>
            <a:ext cx="44644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</a:tabLst>
            </a:pPr>
            <a:r>
              <a:rPr lang="en-GB" sz="2200" dirty="0" err="1">
                <a:solidFill>
                  <a:srgbClr val="FFFFFF"/>
                </a:solidFill>
                <a:latin typeface="Times" pitchFamily="18" charset="0"/>
              </a:rPr>
              <a:t>Sistema</a:t>
            </a:r>
            <a:r>
              <a:rPr lang="en-GB" sz="2200" dirty="0">
                <a:solidFill>
                  <a:srgbClr val="FFFFFF"/>
                </a:solidFill>
                <a:latin typeface="Times" pitchFamily="18" charset="0"/>
              </a:rPr>
              <a:t> </a:t>
            </a:r>
            <a:r>
              <a:rPr lang="en-GB" sz="2200" dirty="0" smtClean="0">
                <a:solidFill>
                  <a:srgbClr val="FFFFFF"/>
                </a:solidFill>
                <a:latin typeface="Times" pitchFamily="18" charset="0"/>
              </a:rPr>
              <a:t>HD189733 (</a:t>
            </a:r>
            <a:r>
              <a:rPr lang="en-GB" sz="2200" dirty="0" err="1" smtClean="0">
                <a:solidFill>
                  <a:srgbClr val="FFFFFF"/>
                </a:solidFill>
                <a:latin typeface="Times" pitchFamily="18" charset="0"/>
              </a:rPr>
              <a:t>scoperta</a:t>
            </a:r>
            <a:r>
              <a:rPr lang="en-GB" sz="2200" dirty="0" smtClean="0">
                <a:solidFill>
                  <a:srgbClr val="FFFFFF"/>
                </a:solidFill>
                <a:latin typeface="Times" pitchFamily="18" charset="0"/>
              </a:rPr>
              <a:t>: 2005)</a:t>
            </a:r>
            <a:endParaRPr lang="en-GB" sz="2200" dirty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11560" y="5013176"/>
            <a:ext cx="2952328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</a:tabLst>
            </a:pPr>
            <a:r>
              <a:rPr lang="en-GB" sz="2200" dirty="0" smtClean="0">
                <a:solidFill>
                  <a:srgbClr val="FFFFFF"/>
                </a:solidFill>
              </a:rPr>
              <a:t>Massa = 1.13 M</a:t>
            </a:r>
            <a:r>
              <a:rPr lang="en-GB" sz="2200" baseline="-25000" dirty="0" smtClean="0">
                <a:solidFill>
                  <a:srgbClr val="FFFFFF"/>
                </a:solidFill>
              </a:rPr>
              <a:t>J</a:t>
            </a:r>
          </a:p>
          <a:p>
            <a:pP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</a:tabLst>
            </a:pPr>
            <a:r>
              <a:rPr lang="en-GB" sz="2200" dirty="0" err="1" smtClean="0">
                <a:solidFill>
                  <a:srgbClr val="FFFFFF"/>
                </a:solidFill>
              </a:rPr>
              <a:t>Raggio</a:t>
            </a:r>
            <a:r>
              <a:rPr lang="en-GB" sz="2200" dirty="0" smtClean="0">
                <a:solidFill>
                  <a:srgbClr val="FFFFFF"/>
                </a:solidFill>
              </a:rPr>
              <a:t> = 1.14 R</a:t>
            </a:r>
            <a:r>
              <a:rPr lang="en-GB" sz="2200" baseline="-25000" dirty="0" smtClean="0">
                <a:solidFill>
                  <a:srgbClr val="FFFFFF"/>
                </a:solidFill>
              </a:rPr>
              <a:t>J</a:t>
            </a:r>
          </a:p>
          <a:p>
            <a:pP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</a:tabLst>
            </a:pPr>
            <a:r>
              <a:rPr lang="en-GB" sz="2200" dirty="0" smtClean="0">
                <a:solidFill>
                  <a:srgbClr val="FFFFFF"/>
                </a:solidFill>
              </a:rPr>
              <a:t>a = 0.03 AU</a:t>
            </a:r>
          </a:p>
          <a:p>
            <a:pP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</a:tabLst>
            </a:pPr>
            <a:r>
              <a:rPr lang="en-GB" sz="2200" dirty="0" smtClean="0">
                <a:solidFill>
                  <a:srgbClr val="FFFFFF"/>
                </a:solidFill>
              </a:rPr>
              <a:t>P = 2.2 d</a:t>
            </a:r>
            <a:endParaRPr lang="en-GB" sz="2200" dirty="0">
              <a:solidFill>
                <a:srgbClr val="FFFFFF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211960" y="5157192"/>
            <a:ext cx="43924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</a:tabLst>
            </a:pPr>
            <a:r>
              <a:rPr lang="en-GB" sz="2200" dirty="0" err="1" smtClean="0">
                <a:solidFill>
                  <a:srgbClr val="FFFFFF"/>
                </a:solidFill>
              </a:rPr>
              <a:t>Composti</a:t>
            </a:r>
            <a:r>
              <a:rPr lang="en-GB" sz="2200" dirty="0" smtClean="0">
                <a:solidFill>
                  <a:srgbClr val="FFFFFF"/>
                </a:solidFill>
              </a:rPr>
              <a:t> </a:t>
            </a:r>
            <a:r>
              <a:rPr lang="en-GB" sz="2200" dirty="0" err="1" smtClean="0">
                <a:solidFill>
                  <a:srgbClr val="FFFFFF"/>
                </a:solidFill>
              </a:rPr>
              <a:t>rilevati</a:t>
            </a:r>
            <a:r>
              <a:rPr lang="en-GB" sz="2200" dirty="0" smtClean="0">
                <a:solidFill>
                  <a:srgbClr val="FFFFFF"/>
                </a:solidFill>
              </a:rPr>
              <a:t>: </a:t>
            </a:r>
            <a:r>
              <a:rPr lang="en-GB" sz="2200" dirty="0" err="1" smtClean="0">
                <a:solidFill>
                  <a:srgbClr val="FFFFFF"/>
                </a:solidFill>
              </a:rPr>
              <a:t>idrogeno</a:t>
            </a:r>
            <a:r>
              <a:rPr lang="en-GB" sz="2200" dirty="0" smtClean="0">
                <a:solidFill>
                  <a:srgbClr val="FFFFFF"/>
                </a:solidFill>
              </a:rPr>
              <a:t>, </a:t>
            </a:r>
            <a:r>
              <a:rPr lang="en-GB" sz="2200" dirty="0" err="1" smtClean="0">
                <a:solidFill>
                  <a:srgbClr val="FFFFFF"/>
                </a:solidFill>
              </a:rPr>
              <a:t>ossigeno</a:t>
            </a:r>
            <a:r>
              <a:rPr lang="en-GB" sz="2200" dirty="0" smtClean="0">
                <a:solidFill>
                  <a:srgbClr val="FFFFFF"/>
                </a:solidFill>
              </a:rPr>
              <a:t>, </a:t>
            </a:r>
            <a:r>
              <a:rPr lang="en-GB" sz="2200" dirty="0" err="1" smtClean="0">
                <a:solidFill>
                  <a:srgbClr val="FFFFFF"/>
                </a:solidFill>
              </a:rPr>
              <a:t>vapor</a:t>
            </a:r>
            <a:r>
              <a:rPr lang="en-GB" sz="2200" dirty="0" smtClean="0">
                <a:solidFill>
                  <a:srgbClr val="FFFFFF"/>
                </a:solidFill>
              </a:rPr>
              <a:t> </a:t>
            </a:r>
            <a:r>
              <a:rPr lang="en-GB" sz="2200" dirty="0" err="1" smtClean="0">
                <a:solidFill>
                  <a:srgbClr val="FFFFFF"/>
                </a:solidFill>
              </a:rPr>
              <a:t>d’acqua</a:t>
            </a:r>
            <a:r>
              <a:rPr lang="en-GB" sz="2200" dirty="0" smtClean="0">
                <a:solidFill>
                  <a:srgbClr val="FFFFFF"/>
                </a:solidFill>
              </a:rPr>
              <a:t>, </a:t>
            </a:r>
            <a:r>
              <a:rPr lang="en-GB" sz="2200" dirty="0" err="1" smtClean="0">
                <a:solidFill>
                  <a:srgbClr val="FFFFFF"/>
                </a:solidFill>
              </a:rPr>
              <a:t>metano</a:t>
            </a:r>
            <a:r>
              <a:rPr lang="en-GB" sz="2200" dirty="0" smtClean="0">
                <a:solidFill>
                  <a:srgbClr val="FFFFFF"/>
                </a:solidFill>
              </a:rPr>
              <a:t>, </a:t>
            </a:r>
            <a:r>
              <a:rPr lang="en-GB" sz="2200" dirty="0" err="1" smtClean="0">
                <a:solidFill>
                  <a:srgbClr val="FFFFFF"/>
                </a:solidFill>
              </a:rPr>
              <a:t>monossido</a:t>
            </a:r>
            <a:r>
              <a:rPr lang="en-GB" sz="2200" dirty="0" smtClean="0">
                <a:solidFill>
                  <a:srgbClr val="FFFFFF"/>
                </a:solidFill>
              </a:rPr>
              <a:t> </a:t>
            </a:r>
            <a:r>
              <a:rPr lang="en-GB" sz="2200" dirty="0" err="1" smtClean="0">
                <a:solidFill>
                  <a:srgbClr val="FFFFFF"/>
                </a:solidFill>
              </a:rPr>
              <a:t>di</a:t>
            </a:r>
            <a:r>
              <a:rPr lang="en-GB" sz="2200" dirty="0" smtClean="0">
                <a:solidFill>
                  <a:srgbClr val="FFFFFF"/>
                </a:solidFill>
              </a:rPr>
              <a:t> </a:t>
            </a:r>
            <a:r>
              <a:rPr lang="en-GB" sz="2200" dirty="0" err="1" smtClean="0">
                <a:solidFill>
                  <a:srgbClr val="FFFFFF"/>
                </a:solidFill>
              </a:rPr>
              <a:t>carbonio</a:t>
            </a:r>
            <a:endParaRPr lang="en-GB" sz="2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heic142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483768" y="620688"/>
            <a:ext cx="4151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L’effetto </a:t>
            </a:r>
            <a:r>
              <a:rPr lang="it-IT" sz="2400" dirty="0" err="1" smtClean="0"/>
              <a:t>Rossiter-McLaughlin</a:t>
            </a:r>
            <a:endParaRPr lang="it-IT" sz="2400" dirty="0"/>
          </a:p>
        </p:txBody>
      </p:sp>
      <p:pic>
        <p:nvPicPr>
          <p:cNvPr id="4" name="Immagine 3" descr="Rossiter-McLaughlin_effect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260648"/>
            <a:ext cx="5460318" cy="6044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483768" y="620688"/>
            <a:ext cx="4151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L’effetto </a:t>
            </a:r>
            <a:r>
              <a:rPr lang="it-IT" sz="2400" dirty="0" err="1" smtClean="0"/>
              <a:t>Rossiter-McLaughlin</a:t>
            </a:r>
            <a:endParaRPr lang="it-IT" sz="2400" dirty="0"/>
          </a:p>
        </p:txBody>
      </p:sp>
      <p:pic>
        <p:nvPicPr>
          <p:cNvPr id="3" name="Immagine 2" descr="Rossiter-McLaughlin_effect.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44824"/>
            <a:ext cx="8676456" cy="32265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483768" y="620688"/>
            <a:ext cx="4151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L’effetto </a:t>
            </a:r>
            <a:r>
              <a:rPr lang="it-IT" sz="2400" dirty="0" err="1" smtClean="0"/>
              <a:t>Rossiter-McLaughlin</a:t>
            </a:r>
            <a:endParaRPr lang="it-IT" sz="2400" dirty="0"/>
          </a:p>
        </p:txBody>
      </p:sp>
      <p:pic>
        <p:nvPicPr>
          <p:cNvPr id="4" name="Immagine 3" descr="Winnwhit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03040"/>
            <a:ext cx="9144000" cy="388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1"/>
          <p:cNvSpPr txBox="1">
            <a:spLocks noChangeArrowheads="1"/>
          </p:cNvSpPr>
          <p:nvPr/>
        </p:nvSpPr>
        <p:spPr bwMode="auto">
          <a:xfrm>
            <a:off x="428625" y="519669"/>
            <a:ext cx="828675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</a:pPr>
            <a:r>
              <a:rPr lang="en-GB" sz="4800" dirty="0" err="1" smtClean="0"/>
              <a:t>Bibliografia</a:t>
            </a:r>
            <a:endParaRPr lang="en-GB" sz="48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851920" y="2996952"/>
            <a:ext cx="5040560" cy="1584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Giovanna </a:t>
            </a:r>
            <a:r>
              <a:rPr lang="it-IT" sz="2400" dirty="0" err="1" smtClean="0"/>
              <a:t>Tinetti</a:t>
            </a:r>
            <a:r>
              <a:rPr lang="it-IT" sz="2400" dirty="0" smtClean="0"/>
              <a:t>,</a:t>
            </a:r>
          </a:p>
          <a:p>
            <a:r>
              <a:rPr lang="it-IT" sz="2400" i="1" dirty="0" smtClean="0"/>
              <a:t>I pianeti extrasolari. Alla ricerca di nuovi mondi nella nostra galassia</a:t>
            </a:r>
            <a:r>
              <a:rPr lang="it-IT" sz="2400" dirty="0" smtClean="0"/>
              <a:t>,</a:t>
            </a:r>
          </a:p>
          <a:p>
            <a:r>
              <a:rPr lang="it-IT" sz="2400" dirty="0" smtClean="0"/>
              <a:t>Il Mulino (2013)</a:t>
            </a:r>
          </a:p>
        </p:txBody>
      </p:sp>
      <p:pic>
        <p:nvPicPr>
          <p:cNvPr id="4" name="Immagine 3" descr="tinett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1988840"/>
            <a:ext cx="2448272" cy="381642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risFry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276872"/>
            <a:ext cx="3168352" cy="3168352"/>
          </a:xfrm>
          <a:prstGeom prst="rect">
            <a:avLst/>
          </a:prstGeom>
        </p:spPr>
      </p:pic>
      <p:sp>
        <p:nvSpPr>
          <p:cNvPr id="81922" name="Text Box 1"/>
          <p:cNvSpPr txBox="1">
            <a:spLocks noChangeArrowheads="1"/>
          </p:cNvSpPr>
          <p:nvPr/>
        </p:nvSpPr>
        <p:spPr bwMode="auto">
          <a:xfrm>
            <a:off x="428625" y="519669"/>
            <a:ext cx="828675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</a:pPr>
            <a:r>
              <a:rPr lang="en-GB" sz="4800" dirty="0" err="1" smtClean="0"/>
              <a:t>Bibliografia</a:t>
            </a:r>
            <a:endParaRPr lang="en-GB" sz="48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635896" y="3140968"/>
            <a:ext cx="4536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Iris </a:t>
            </a:r>
            <a:r>
              <a:rPr lang="it-IT" sz="2400" dirty="0" err="1" smtClean="0"/>
              <a:t>Fry</a:t>
            </a:r>
            <a:r>
              <a:rPr lang="it-IT" sz="2400" dirty="0" smtClean="0"/>
              <a:t>,</a:t>
            </a:r>
          </a:p>
          <a:p>
            <a:r>
              <a:rPr lang="it-IT" sz="2400" i="1" dirty="0" smtClean="0"/>
              <a:t>L’origine della vita sulla Terra</a:t>
            </a:r>
            <a:r>
              <a:rPr lang="it-IT" sz="2400" dirty="0" smtClean="0"/>
              <a:t>, Garzanti (2002, </a:t>
            </a:r>
            <a:r>
              <a:rPr lang="it-IT" sz="2400" dirty="0" err="1" smtClean="0"/>
              <a:t>orig</a:t>
            </a:r>
            <a:r>
              <a:rPr lang="it-IT" sz="2400" dirty="0" smtClean="0"/>
              <a:t>. 2000)</a:t>
            </a:r>
            <a:endParaRPr lang="it-IT" sz="2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1"/>
          <p:cNvSpPr txBox="1">
            <a:spLocks noChangeArrowheads="1"/>
          </p:cNvSpPr>
          <p:nvPr/>
        </p:nvSpPr>
        <p:spPr bwMode="auto">
          <a:xfrm>
            <a:off x="428625" y="519669"/>
            <a:ext cx="828675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</a:pPr>
            <a:r>
              <a:rPr lang="en-GB" sz="4800" dirty="0" err="1" smtClean="0"/>
              <a:t>Siti</a:t>
            </a:r>
            <a:r>
              <a:rPr lang="en-GB" sz="4800" dirty="0" smtClean="0"/>
              <a:t> web</a:t>
            </a:r>
            <a:endParaRPr lang="en-GB" sz="48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1115616" y="2636912"/>
            <a:ext cx="72008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 smtClean="0"/>
          </a:p>
          <a:p>
            <a:pPr>
              <a:buFont typeface="Arial" pitchFamily="34" charset="0"/>
              <a:buChar char="•"/>
            </a:pPr>
            <a:r>
              <a:rPr lang="it-IT" sz="3200" dirty="0" smtClean="0"/>
              <a:t> </a:t>
            </a:r>
            <a:r>
              <a:rPr lang="it-IT" sz="3200" dirty="0" err="1" smtClean="0"/>
              <a:t>Wikipedia</a:t>
            </a:r>
            <a:r>
              <a:rPr lang="it-IT" sz="3200" dirty="0" smtClean="0"/>
              <a:t> (inglese!)</a:t>
            </a:r>
          </a:p>
          <a:p>
            <a:pPr>
              <a:buFont typeface="Arial" pitchFamily="34" charset="0"/>
              <a:buChar char="•"/>
            </a:pPr>
            <a:r>
              <a:rPr lang="it-IT" sz="3200" dirty="0" smtClean="0"/>
              <a:t> The </a:t>
            </a:r>
            <a:r>
              <a:rPr lang="it-IT" sz="3200" dirty="0" err="1" smtClean="0"/>
              <a:t>Extrasolar</a:t>
            </a:r>
            <a:r>
              <a:rPr lang="it-IT" sz="3200" dirty="0" smtClean="0"/>
              <a:t> </a:t>
            </a:r>
            <a:r>
              <a:rPr lang="it-IT" sz="3200" dirty="0" err="1" smtClean="0"/>
              <a:t>Planet</a:t>
            </a:r>
            <a:r>
              <a:rPr lang="it-IT" sz="3200" dirty="0" smtClean="0"/>
              <a:t> </a:t>
            </a:r>
            <a:r>
              <a:rPr lang="it-IT" sz="3200" dirty="0" err="1" smtClean="0"/>
              <a:t>Encyclopedia</a:t>
            </a:r>
            <a:r>
              <a:rPr lang="it-IT" sz="3200" dirty="0" smtClean="0"/>
              <a:t>       	(</a:t>
            </a:r>
            <a:r>
              <a:rPr lang="it-IT" sz="3200" dirty="0" err="1" smtClean="0">
                <a:latin typeface="Lucida Sans Typewriter" pitchFamily="49" charset="0"/>
              </a:rPr>
              <a:t>exoplanet.eu</a:t>
            </a:r>
            <a:r>
              <a:rPr lang="it-IT" sz="3200" dirty="0" smtClean="0"/>
              <a:t>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Exoplane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665"/>
            <a:ext cx="9144000" cy="684866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3494088" y="660400"/>
            <a:ext cx="2155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 anchorCtr="1">
            <a:spAutoFit/>
          </a:bodyPr>
          <a:lstStyle/>
          <a:p>
            <a:pPr algn="ctr">
              <a:buClr>
                <a:srgbClr val="000000"/>
              </a:buClr>
              <a:buSzPct val="45000"/>
              <a:tabLst>
                <a:tab pos="655638" algn="l"/>
                <a:tab pos="1311275" algn="l"/>
                <a:tab pos="1968500" algn="l"/>
              </a:tabLst>
            </a:pPr>
            <a:r>
              <a:rPr lang="en-GB">
                <a:solidFill>
                  <a:srgbClr val="FFFFFF"/>
                </a:solidFill>
              </a:rPr>
              <a:t>Anelli di polvere</a:t>
            </a:r>
          </a:p>
          <a:p>
            <a:pPr algn="ctr">
              <a:buClr>
                <a:srgbClr val="000000"/>
              </a:buClr>
              <a:buSzPct val="45000"/>
              <a:tabLst>
                <a:tab pos="655638" algn="l"/>
                <a:tab pos="1311275" algn="l"/>
                <a:tab pos="1968500" algn="l"/>
              </a:tabLst>
            </a:pPr>
            <a:r>
              <a:rPr lang="en-GB">
                <a:solidFill>
                  <a:srgbClr val="FFFFFF"/>
                </a:solidFill>
              </a:rPr>
              <a:t>attorno ad altre stelle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1150" y="1808163"/>
            <a:ext cx="3455988" cy="408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6863" y="1947863"/>
            <a:ext cx="3473450" cy="408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3494088" y="660400"/>
            <a:ext cx="2155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 anchorCtr="1">
            <a:spAutoFit/>
          </a:bodyPr>
          <a:lstStyle/>
          <a:p>
            <a:pPr algn="ctr">
              <a:buClr>
                <a:srgbClr val="000000"/>
              </a:buClr>
              <a:buSzPct val="45000"/>
              <a:tabLst>
                <a:tab pos="655638" algn="l"/>
                <a:tab pos="1311275" algn="l"/>
                <a:tab pos="1968500" algn="l"/>
              </a:tabLst>
            </a:pPr>
            <a:r>
              <a:rPr lang="en-GB">
                <a:solidFill>
                  <a:srgbClr val="FFFFFF"/>
                </a:solidFill>
              </a:rPr>
              <a:t>Anelli di polvere</a:t>
            </a:r>
          </a:p>
          <a:p>
            <a:pPr algn="ctr">
              <a:buClr>
                <a:srgbClr val="000000"/>
              </a:buClr>
              <a:buSzPct val="45000"/>
              <a:tabLst>
                <a:tab pos="655638" algn="l"/>
                <a:tab pos="1311275" algn="l"/>
                <a:tab pos="1968500" algn="l"/>
              </a:tabLst>
            </a:pPr>
            <a:r>
              <a:rPr lang="en-GB">
                <a:solidFill>
                  <a:srgbClr val="FFFFFF"/>
                </a:solidFill>
              </a:rPr>
              <a:t>attorno ad altre stelle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planet_orbit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873376"/>
            <a:ext cx="7920000" cy="5940000"/>
          </a:xfrm>
          <a:prstGeom prst="rect">
            <a:avLst/>
          </a:prstGeom>
          <a:effectLst/>
        </p:spPr>
      </p:pic>
      <p:sp>
        <p:nvSpPr>
          <p:cNvPr id="3074" name="Text Box 9"/>
          <p:cNvSpPr txBox="1">
            <a:spLocks noChangeArrowheads="1"/>
          </p:cNvSpPr>
          <p:nvPr/>
        </p:nvSpPr>
        <p:spPr bwMode="auto">
          <a:xfrm>
            <a:off x="0" y="332656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solidFill>
                  <a:schemeClr val="bg1"/>
                </a:solidFill>
                <a:latin typeface="Verdana" pitchFamily="34" charset="0"/>
              </a:rPr>
              <a:t>Dischi </a:t>
            </a:r>
            <a:r>
              <a:rPr lang="it-IT" sz="3200" dirty="0" err="1" smtClean="0">
                <a:solidFill>
                  <a:schemeClr val="bg1"/>
                </a:solidFill>
                <a:latin typeface="Verdana" pitchFamily="34" charset="0"/>
              </a:rPr>
              <a:t>protoplanetari</a:t>
            </a:r>
            <a:endParaRPr lang="it-IT" sz="3200" dirty="0">
              <a:latin typeface="Verdana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2786063"/>
            <a:ext cx="8689975" cy="1143000"/>
          </a:xfrm>
        </p:spPr>
        <p:txBody>
          <a:bodyPr/>
          <a:lstStyle/>
          <a:p>
            <a:pPr eaLnBrk="1"/>
            <a:r>
              <a:rPr lang="it-IT" sz="4400" smtClean="0"/>
              <a:t>Meccanismo di formazione</a:t>
            </a:r>
            <a:br>
              <a:rPr lang="it-IT" sz="4400" smtClean="0"/>
            </a:br>
            <a:r>
              <a:rPr lang="it-IT" sz="4400" smtClean="0"/>
              <a:t>dei sistemi planetari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planet_orbit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531440"/>
            <a:ext cx="9180000" cy="669538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planet_orbit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629280"/>
            <a:ext cx="3873103" cy="4320000"/>
          </a:xfrm>
          <a:prstGeom prst="rect">
            <a:avLst/>
          </a:prstGeom>
        </p:spPr>
      </p:pic>
      <p:sp>
        <p:nvSpPr>
          <p:cNvPr id="3074" name="Text Box 9"/>
          <p:cNvSpPr txBox="1">
            <a:spLocks noChangeArrowheads="1"/>
          </p:cNvSpPr>
          <p:nvPr/>
        </p:nvSpPr>
        <p:spPr bwMode="auto">
          <a:xfrm>
            <a:off x="0" y="332656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solidFill>
                  <a:schemeClr val="bg1"/>
                </a:solidFill>
                <a:latin typeface="Verdana" pitchFamily="34" charset="0"/>
              </a:rPr>
              <a:t>Nubi molecolari giganti</a:t>
            </a:r>
            <a:endParaRPr lang="it-IT" sz="3200" dirty="0">
              <a:latin typeface="Verdana" pitchFamily="34" charset="0"/>
            </a:endParaRPr>
          </a:p>
        </p:txBody>
      </p:sp>
      <p:pic>
        <p:nvPicPr>
          <p:cNvPr id="6" name="Immagine 5" descr="horsehead_nebula_bi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1557272"/>
            <a:ext cx="4197040" cy="4320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1"/>
          <p:cNvSpPr txBox="1">
            <a:spLocks noChangeArrowheads="1"/>
          </p:cNvSpPr>
          <p:nvPr/>
        </p:nvSpPr>
        <p:spPr bwMode="auto">
          <a:xfrm>
            <a:off x="2152650" y="528638"/>
            <a:ext cx="51117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  <a:tab pos="3938588" algn="l"/>
                <a:tab pos="4595813" algn="l"/>
              </a:tabLst>
            </a:pPr>
            <a:r>
              <a:rPr lang="en-GB" sz="2200">
                <a:latin typeface="Times" pitchFamily="18" charset="0"/>
              </a:rPr>
              <a:t>Formazione del Sistema Solare - 1 </a:t>
            </a:r>
          </a:p>
        </p:txBody>
      </p:sp>
      <p:pic>
        <p:nvPicPr>
          <p:cNvPr id="686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5400" y="1433513"/>
            <a:ext cx="432117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asellaDiTesto 1"/>
          <p:cNvSpPr txBox="1">
            <a:spLocks noChangeArrowheads="1"/>
          </p:cNvSpPr>
          <p:nvPr/>
        </p:nvSpPr>
        <p:spPr bwMode="auto">
          <a:xfrm>
            <a:off x="2051720" y="980728"/>
            <a:ext cx="4942237" cy="707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0" tIns="45687" rIns="91370" bIns="45687">
            <a:spAutoFit/>
          </a:bodyPr>
          <a:lstStyle/>
          <a:p>
            <a:pPr algn="ctr"/>
            <a:r>
              <a:rPr lang="it-IT" sz="4000" b="1" dirty="0" smtClean="0"/>
              <a:t>Ordini di grandezza</a:t>
            </a:r>
            <a:endParaRPr lang="it-IT" sz="4000" b="1" i="1" dirty="0"/>
          </a:p>
        </p:txBody>
      </p:sp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2555776" y="3140968"/>
            <a:ext cx="3600400" cy="2031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70" tIns="45687" rIns="91370" bIns="45687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dirty="0" smtClean="0"/>
              <a:t>Distanza</a:t>
            </a:r>
          </a:p>
          <a:p>
            <a:pPr algn="ctr">
              <a:lnSpc>
                <a:spcPct val="150000"/>
              </a:lnSpc>
            </a:pPr>
            <a:r>
              <a:rPr lang="it-IT" sz="2800" dirty="0" smtClean="0"/>
              <a:t>Luminosità</a:t>
            </a:r>
          </a:p>
          <a:p>
            <a:pPr algn="ctr">
              <a:lnSpc>
                <a:spcPct val="150000"/>
              </a:lnSpc>
            </a:pPr>
            <a:r>
              <a:rPr lang="it-IT" sz="2800" dirty="0" smtClean="0"/>
              <a:t>Massa</a:t>
            </a:r>
            <a:endParaRPr lang="it-IT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1"/>
          <p:cNvSpPr txBox="1">
            <a:spLocks noChangeArrowheads="1"/>
          </p:cNvSpPr>
          <p:nvPr/>
        </p:nvSpPr>
        <p:spPr bwMode="auto">
          <a:xfrm>
            <a:off x="2152650" y="528638"/>
            <a:ext cx="51117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  <a:tab pos="3938588" algn="l"/>
                <a:tab pos="4595813" algn="l"/>
              </a:tabLst>
            </a:pPr>
            <a:r>
              <a:rPr lang="en-GB" sz="2200">
                <a:latin typeface="Times" pitchFamily="18" charset="0"/>
              </a:rPr>
              <a:t>Formazione del Sistema Solare - 2 </a:t>
            </a:r>
          </a:p>
        </p:txBody>
      </p:sp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6863" y="1447800"/>
            <a:ext cx="5894387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6" name="Text Box 3"/>
          <p:cNvSpPr txBox="1">
            <a:spLocks noChangeArrowheads="1"/>
          </p:cNvSpPr>
          <p:nvPr/>
        </p:nvSpPr>
        <p:spPr bwMode="auto">
          <a:xfrm>
            <a:off x="1314450" y="4843463"/>
            <a:ext cx="6357938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  <a:tab pos="3938588" algn="l"/>
                <a:tab pos="4595813" algn="l"/>
                <a:tab pos="5251450" algn="l"/>
                <a:tab pos="5908675" algn="l"/>
              </a:tabLst>
            </a:pPr>
            <a:r>
              <a:rPr lang="en-GB" sz="2200">
                <a:latin typeface="Times" pitchFamily="18" charset="0"/>
              </a:rPr>
              <a:t>Collassando la nube accelera la sua velocità di rotazione</a:t>
            </a:r>
          </a:p>
          <a:p>
            <a:pP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  <a:tab pos="3938588" algn="l"/>
                <a:tab pos="4595813" algn="l"/>
                <a:tab pos="5251450" algn="l"/>
                <a:tab pos="5908675" algn="l"/>
              </a:tabLst>
            </a:pPr>
            <a:r>
              <a:rPr lang="en-GB" sz="2200">
                <a:latin typeface="Times" pitchFamily="18" charset="0"/>
              </a:rPr>
              <a:t>per la conservazione del momento angolare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1"/>
          <p:cNvSpPr txBox="1">
            <a:spLocks noChangeArrowheads="1"/>
          </p:cNvSpPr>
          <p:nvPr/>
        </p:nvSpPr>
        <p:spPr bwMode="auto">
          <a:xfrm>
            <a:off x="2152650" y="528638"/>
            <a:ext cx="51117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  <a:tab pos="3938588" algn="l"/>
                <a:tab pos="4595813" algn="l"/>
              </a:tabLst>
            </a:pPr>
            <a:r>
              <a:rPr lang="en-GB" sz="2200">
                <a:latin typeface="Times" pitchFamily="18" charset="0"/>
              </a:rPr>
              <a:t>Formazione del Sistema Solare - 3 </a:t>
            </a:r>
          </a:p>
        </p:txBody>
      </p:sp>
      <p:pic>
        <p:nvPicPr>
          <p:cNvPr id="7065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5" y="1222375"/>
            <a:ext cx="8712200" cy="395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0" name="Text Box 3"/>
          <p:cNvSpPr txBox="1">
            <a:spLocks noChangeArrowheads="1"/>
          </p:cNvSpPr>
          <p:nvPr/>
        </p:nvSpPr>
        <p:spPr bwMode="auto">
          <a:xfrm>
            <a:off x="2886075" y="5738813"/>
            <a:ext cx="43418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  <a:tab pos="3938588" algn="l"/>
              </a:tabLst>
            </a:pPr>
            <a:r>
              <a:rPr lang="en-GB" sz="2200">
                <a:latin typeface="Times" pitchFamily="18" charset="0"/>
              </a:rPr>
              <a:t>Formazione del disco (veduta laterale)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1"/>
          <p:cNvSpPr txBox="1">
            <a:spLocks noChangeArrowheads="1"/>
          </p:cNvSpPr>
          <p:nvPr/>
        </p:nvSpPr>
        <p:spPr bwMode="auto">
          <a:xfrm>
            <a:off x="2152650" y="528638"/>
            <a:ext cx="51117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  <a:tab pos="3938588" algn="l"/>
                <a:tab pos="4595813" algn="l"/>
              </a:tabLst>
            </a:pPr>
            <a:r>
              <a:rPr lang="en-GB" sz="2200">
                <a:latin typeface="Times" pitchFamily="18" charset="0"/>
              </a:rPr>
              <a:t>Formazione del Sistema Solare - 4 </a:t>
            </a: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03338"/>
            <a:ext cx="9144000" cy="498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1"/>
          <p:cNvSpPr txBox="1">
            <a:spLocks noChangeArrowheads="1"/>
          </p:cNvSpPr>
          <p:nvPr/>
        </p:nvSpPr>
        <p:spPr bwMode="auto">
          <a:xfrm>
            <a:off x="2195736" y="404664"/>
            <a:ext cx="5111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  <a:tab pos="3938588" algn="l"/>
                <a:tab pos="4595813" algn="l"/>
              </a:tabLst>
            </a:pPr>
            <a:r>
              <a:rPr lang="en-GB" sz="2400" dirty="0" err="1">
                <a:solidFill>
                  <a:schemeClr val="bg1"/>
                </a:solidFill>
              </a:rPr>
              <a:t>Formazione</a:t>
            </a:r>
            <a:r>
              <a:rPr lang="en-GB" sz="2400" dirty="0">
                <a:solidFill>
                  <a:schemeClr val="bg1"/>
                </a:solidFill>
              </a:rPr>
              <a:t> del </a:t>
            </a:r>
            <a:r>
              <a:rPr lang="en-GB" sz="2400" dirty="0" err="1">
                <a:solidFill>
                  <a:schemeClr val="bg1"/>
                </a:solidFill>
              </a:rPr>
              <a:t>Sistema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</a:rPr>
              <a:t>Solare</a:t>
            </a:r>
            <a:r>
              <a:rPr lang="en-GB" sz="2400" dirty="0" smtClean="0">
                <a:solidFill>
                  <a:schemeClr val="bg1"/>
                </a:solidFill>
              </a:rPr>
              <a:t> 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7270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8863" y="1149350"/>
            <a:ext cx="7467600" cy="520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9"/>
          <p:cNvSpPr txBox="1">
            <a:spLocks noChangeArrowheads="1"/>
          </p:cNvSpPr>
          <p:nvPr/>
        </p:nvSpPr>
        <p:spPr bwMode="auto">
          <a:xfrm>
            <a:off x="0" y="611977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solidFill>
                  <a:schemeClr val="bg1"/>
                </a:solidFill>
                <a:latin typeface="Verdana" pitchFamily="34" charset="0"/>
              </a:rPr>
              <a:t>Struttura del Sistema Solare</a:t>
            </a:r>
            <a:endParaRPr lang="it-IT" sz="3200" dirty="0">
              <a:latin typeface="Verdana" pitchFamily="34" charset="0"/>
            </a:endParaRPr>
          </a:p>
        </p:txBody>
      </p:sp>
      <p:pic>
        <p:nvPicPr>
          <p:cNvPr id="7" name="Immagine 6" descr="planet_orbit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27224"/>
            <a:ext cx="9180000" cy="3662016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9"/>
          <p:cNvSpPr txBox="1">
            <a:spLocks noChangeArrowheads="1"/>
          </p:cNvSpPr>
          <p:nvPr/>
        </p:nvSpPr>
        <p:spPr bwMode="auto">
          <a:xfrm>
            <a:off x="0" y="332656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solidFill>
                  <a:schemeClr val="bg1"/>
                </a:solidFill>
                <a:latin typeface="Verdana" pitchFamily="34" charset="0"/>
              </a:rPr>
              <a:t>Struttura del Sistema Solare</a:t>
            </a:r>
            <a:endParaRPr lang="it-IT" sz="3200" dirty="0">
              <a:latin typeface="Verdana" pitchFamily="34" charset="0"/>
            </a:endParaRPr>
          </a:p>
        </p:txBody>
      </p:sp>
      <p:pic>
        <p:nvPicPr>
          <p:cNvPr id="7" name="Immagine 6" descr="planet_orbit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80000"/>
            <a:ext cx="9180000" cy="5166792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planet_orbit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412776"/>
            <a:ext cx="7920000" cy="4425300"/>
          </a:xfrm>
          <a:prstGeom prst="rect">
            <a:avLst/>
          </a:prstGeom>
          <a:effectLst/>
        </p:spPr>
      </p:pic>
      <p:sp>
        <p:nvSpPr>
          <p:cNvPr id="3074" name="Text Box 9"/>
          <p:cNvSpPr txBox="1">
            <a:spLocks noChangeArrowheads="1"/>
          </p:cNvSpPr>
          <p:nvPr/>
        </p:nvSpPr>
        <p:spPr bwMode="auto">
          <a:xfrm>
            <a:off x="0" y="332656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solidFill>
                  <a:schemeClr val="bg1"/>
                </a:solidFill>
                <a:latin typeface="Verdana" pitchFamily="34" charset="0"/>
              </a:rPr>
              <a:t>Gradiente di temperatura</a:t>
            </a:r>
            <a:endParaRPr lang="it-IT" sz="3200" dirty="0">
              <a:latin typeface="Verdana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planet_orbit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124744"/>
            <a:ext cx="6840000" cy="5200173"/>
          </a:xfrm>
          <a:prstGeom prst="rect">
            <a:avLst/>
          </a:prstGeom>
          <a:effectLst/>
        </p:spPr>
      </p:pic>
      <p:sp>
        <p:nvSpPr>
          <p:cNvPr id="3074" name="Text Box 9"/>
          <p:cNvSpPr txBox="1">
            <a:spLocks noChangeArrowheads="1"/>
          </p:cNvSpPr>
          <p:nvPr/>
        </p:nvSpPr>
        <p:spPr bwMode="auto">
          <a:xfrm>
            <a:off x="0" y="332656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solidFill>
                  <a:schemeClr val="bg1"/>
                </a:solidFill>
                <a:latin typeface="Verdana" pitchFamily="34" charset="0"/>
              </a:rPr>
              <a:t>Differenze di composizione interna</a:t>
            </a:r>
            <a:endParaRPr lang="it-IT" sz="3200" dirty="0">
              <a:latin typeface="Verdana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7380312" y="2132856"/>
            <a:ext cx="1512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  <a:latin typeface="Verdana" pitchFamily="34" charset="0"/>
              </a:rPr>
              <a:t>pianeti “terrestri”</a:t>
            </a:r>
          </a:p>
          <a:p>
            <a:pPr algn="ctr"/>
            <a:r>
              <a:rPr lang="it-IT" dirty="0" smtClean="0">
                <a:solidFill>
                  <a:schemeClr val="bg1"/>
                </a:solidFill>
                <a:latin typeface="Verdana" pitchFamily="34" charset="0"/>
              </a:rPr>
              <a:t>(interni)</a:t>
            </a:r>
            <a:endParaRPr lang="it-IT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7308304" y="4221088"/>
            <a:ext cx="1512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  <a:latin typeface="Verdana" pitchFamily="34" charset="0"/>
              </a:rPr>
              <a:t>pianeti “giganti”</a:t>
            </a:r>
          </a:p>
          <a:p>
            <a:pPr algn="ctr"/>
            <a:r>
              <a:rPr lang="it-IT" dirty="0" smtClean="0">
                <a:solidFill>
                  <a:schemeClr val="bg1"/>
                </a:solidFill>
                <a:latin typeface="Verdana" pitchFamily="34" charset="0"/>
              </a:rPr>
              <a:t>(esterni)</a:t>
            </a:r>
            <a:endParaRPr lang="it-IT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043608" y="4221088"/>
            <a:ext cx="7344816" cy="1944216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410" name="CasellaDiTesto 1"/>
          <p:cNvSpPr txBox="1">
            <a:spLocks noChangeArrowheads="1"/>
          </p:cNvSpPr>
          <p:nvPr/>
        </p:nvSpPr>
        <p:spPr bwMode="auto">
          <a:xfrm>
            <a:off x="1928813" y="785813"/>
            <a:ext cx="49418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0" tIns="45687" rIns="91370" bIns="45687">
            <a:spAutoFit/>
          </a:bodyPr>
          <a:lstStyle/>
          <a:p>
            <a:r>
              <a:rPr lang="it-IT" sz="4000" b="1"/>
              <a:t>Metodi di detezione</a:t>
            </a:r>
          </a:p>
        </p:txBody>
      </p:sp>
      <p:sp>
        <p:nvSpPr>
          <p:cNvPr id="4" name="Rettangolo 3"/>
          <p:cNvSpPr/>
          <p:nvPr/>
        </p:nvSpPr>
        <p:spPr>
          <a:xfrm>
            <a:off x="971600" y="1988840"/>
            <a:ext cx="5760640" cy="936104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>
            <a:spLocks noChangeArrowheads="1"/>
          </p:cNvSpPr>
          <p:nvPr/>
        </p:nvSpPr>
        <p:spPr bwMode="auto">
          <a:xfrm>
            <a:off x="1143000" y="2000250"/>
            <a:ext cx="7110413" cy="40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0" tIns="45687" rIns="91370" bIns="45687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it-IT" sz="2800" dirty="0"/>
              <a:t> spettroscopia (velocità radiale)</a:t>
            </a:r>
          </a:p>
          <a:p>
            <a:pPr>
              <a:buFont typeface="Wingdings" pitchFamily="2" charset="2"/>
              <a:buChar char="§"/>
            </a:pPr>
            <a:r>
              <a:rPr lang="it-IT" sz="2800" dirty="0"/>
              <a:t> fotometria (occultazioni)</a:t>
            </a:r>
          </a:p>
          <a:p>
            <a:pPr>
              <a:buFont typeface="Wingdings" pitchFamily="2" charset="2"/>
              <a:buChar char="§"/>
            </a:pPr>
            <a:r>
              <a:rPr lang="it-IT" sz="2800" dirty="0"/>
              <a:t> ritardi nei segnali di </a:t>
            </a:r>
            <a:r>
              <a:rPr lang="it-IT" sz="2800" i="1" dirty="0"/>
              <a:t>pulsar</a:t>
            </a:r>
          </a:p>
          <a:p>
            <a:pPr>
              <a:buFont typeface="Wingdings" pitchFamily="2" charset="2"/>
              <a:buChar char="§"/>
            </a:pPr>
            <a:r>
              <a:rPr lang="it-IT" sz="2800" dirty="0"/>
              <a:t> astrometria di precisione</a:t>
            </a:r>
          </a:p>
          <a:p>
            <a:pPr>
              <a:buFont typeface="Wingdings" pitchFamily="2" charset="2"/>
              <a:buChar char="§"/>
            </a:pPr>
            <a:r>
              <a:rPr lang="it-IT" sz="2800" dirty="0"/>
              <a:t> </a:t>
            </a:r>
            <a:r>
              <a:rPr lang="it-IT" sz="2800" i="1" dirty="0" err="1"/>
              <a:t>microlensing</a:t>
            </a:r>
            <a:r>
              <a:rPr lang="it-IT" sz="2800" dirty="0"/>
              <a:t> gravitazionale</a:t>
            </a:r>
          </a:p>
          <a:p>
            <a:pPr>
              <a:buFont typeface="Wingdings" pitchFamily="2" charset="2"/>
              <a:buChar char="§"/>
            </a:pPr>
            <a:r>
              <a:rPr lang="it-IT" sz="2800" dirty="0"/>
              <a:t> immagini dirette:</a:t>
            </a:r>
          </a:p>
          <a:p>
            <a:pPr lvl="1" indent="0">
              <a:buFont typeface="Wingdings" pitchFamily="2" charset="2"/>
              <a:buChar char="§"/>
            </a:pPr>
            <a:r>
              <a:rPr lang="it-IT" sz="2800" dirty="0"/>
              <a:t> ottiche adattive</a:t>
            </a:r>
          </a:p>
          <a:p>
            <a:pPr lvl="1" indent="0">
              <a:buFont typeface="Wingdings" pitchFamily="2" charset="2"/>
              <a:buChar char="§"/>
            </a:pPr>
            <a:r>
              <a:rPr lang="it-IT" sz="2800" dirty="0"/>
              <a:t> interferometria (da terra e dallo spazio)</a:t>
            </a:r>
          </a:p>
          <a:p>
            <a:pPr lvl="1" indent="0">
              <a:buFont typeface="Wingdings" pitchFamily="2" charset="2"/>
              <a:buChar char="§"/>
            </a:pPr>
            <a:r>
              <a:rPr lang="it-IT" sz="2800" dirty="0"/>
              <a:t> immagini nell’infrarosso termico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asellaDiTesto 1"/>
          <p:cNvSpPr txBox="1">
            <a:spLocks noChangeArrowheads="1"/>
          </p:cNvSpPr>
          <p:nvPr/>
        </p:nvSpPr>
        <p:spPr bwMode="auto">
          <a:xfrm>
            <a:off x="1285875" y="2928938"/>
            <a:ext cx="6396038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0" tIns="45687" rIns="91370" bIns="45687">
            <a:spAutoFit/>
          </a:bodyPr>
          <a:lstStyle/>
          <a:p>
            <a:pPr algn="ctr"/>
            <a:r>
              <a:rPr lang="it-IT" sz="4400">
                <a:solidFill>
                  <a:schemeClr val="bg1"/>
                </a:solidFill>
              </a:rPr>
              <a:t>Misure di velocità radiale</a:t>
            </a:r>
          </a:p>
          <a:p>
            <a:pPr algn="ctr"/>
            <a:r>
              <a:rPr lang="it-IT" sz="4400">
                <a:solidFill>
                  <a:schemeClr val="bg1"/>
                </a:solidFill>
              </a:rPr>
              <a:t>(effetto Doppler)</a:t>
            </a:r>
          </a:p>
        </p:txBody>
      </p:sp>
      <p:sp>
        <p:nvSpPr>
          <p:cNvPr id="18435" name="CasellaDiTesto 2"/>
          <p:cNvSpPr txBox="1">
            <a:spLocks noChangeArrowheads="1"/>
          </p:cNvSpPr>
          <p:nvPr/>
        </p:nvSpPr>
        <p:spPr bwMode="auto">
          <a:xfrm>
            <a:off x="2714625" y="1214438"/>
            <a:ext cx="33051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0" tIns="45687" rIns="91370" bIns="45687">
            <a:spAutoFit/>
          </a:bodyPr>
          <a:lstStyle/>
          <a:p>
            <a:r>
              <a:rPr lang="it-IT" sz="2800">
                <a:solidFill>
                  <a:schemeClr val="bg1"/>
                </a:solidFill>
              </a:rPr>
              <a:t>Metodi di detezione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asellaDiTesto 1"/>
          <p:cNvSpPr txBox="1">
            <a:spLocks noChangeArrowheads="1"/>
          </p:cNvSpPr>
          <p:nvPr/>
        </p:nvSpPr>
        <p:spPr bwMode="auto">
          <a:xfrm>
            <a:off x="3176875" y="961630"/>
            <a:ext cx="3041076" cy="52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0" tIns="45687" rIns="91370" bIns="45687">
            <a:spAutoFit/>
          </a:bodyPr>
          <a:lstStyle/>
          <a:p>
            <a:pPr algn="ctr"/>
            <a:r>
              <a:rPr lang="it-IT" sz="2800" b="1" dirty="0" smtClean="0"/>
              <a:t>Unità di </a:t>
            </a:r>
            <a:r>
              <a:rPr lang="it-IT" sz="2800" b="1" dirty="0"/>
              <a:t>distanza</a:t>
            </a:r>
            <a:endParaRPr lang="it-IT" sz="2800" b="1" i="1" dirty="0"/>
          </a:p>
        </p:txBody>
      </p:sp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285750" y="2143125"/>
            <a:ext cx="8197656" cy="3970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0" tIns="45697" rIns="91390" bIns="45697">
            <a:spAutoFit/>
          </a:bodyPr>
          <a:lstStyle/>
          <a:p>
            <a:r>
              <a:rPr lang="it-IT" sz="2400" dirty="0">
                <a:latin typeface="Calibri" pitchFamily="34" charset="0"/>
              </a:rPr>
              <a:t>1 Unità Astronomica (AU) = 1.496 × 10</a:t>
            </a:r>
            <a:r>
              <a:rPr lang="it-IT" sz="2400" baseline="30000" dirty="0">
                <a:latin typeface="Calibri" pitchFamily="34" charset="0"/>
              </a:rPr>
              <a:t>8</a:t>
            </a:r>
            <a:r>
              <a:rPr lang="it-IT" sz="2400" dirty="0">
                <a:latin typeface="Calibri" pitchFamily="34" charset="0"/>
              </a:rPr>
              <a:t> km = 149.6 milioni di km</a:t>
            </a:r>
          </a:p>
          <a:p>
            <a:pPr lvl="1" indent="0"/>
            <a:r>
              <a:rPr lang="it-IT" sz="2400" dirty="0">
                <a:latin typeface="Calibri" pitchFamily="34" charset="0"/>
              </a:rPr>
              <a:t> (dimensioni del Sistema Solare ≈ 30-40 AU)</a:t>
            </a:r>
          </a:p>
          <a:p>
            <a:endParaRPr lang="it-IT" sz="2400" dirty="0">
              <a:latin typeface="Calibri" pitchFamily="34" charset="0"/>
            </a:endParaRPr>
          </a:p>
          <a:p>
            <a:r>
              <a:rPr lang="it-IT" sz="2400" dirty="0">
                <a:latin typeface="Calibri" pitchFamily="34" charset="0"/>
              </a:rPr>
              <a:t>1 anno luce = 63241 AU</a:t>
            </a:r>
          </a:p>
          <a:p>
            <a:pPr lvl="1" indent="0"/>
            <a:r>
              <a:rPr lang="it-IT" sz="2400" dirty="0">
                <a:latin typeface="Calibri" pitchFamily="34" charset="0"/>
              </a:rPr>
              <a:t>(distanza stella più vicina ≈ 4.22 anni luce)</a:t>
            </a:r>
          </a:p>
          <a:p>
            <a:pPr lvl="1" indent="0"/>
            <a:r>
              <a:rPr lang="it-IT" sz="2400" dirty="0">
                <a:latin typeface="Calibri" pitchFamily="34" charset="0"/>
              </a:rPr>
              <a:t>(diametro della Galassia ≈ 10</a:t>
            </a:r>
            <a:r>
              <a:rPr lang="it-IT" sz="2400" baseline="30000" dirty="0">
                <a:latin typeface="Calibri" pitchFamily="34" charset="0"/>
              </a:rPr>
              <a:t>5</a:t>
            </a:r>
            <a:r>
              <a:rPr lang="it-IT" sz="2400" dirty="0">
                <a:latin typeface="Calibri" pitchFamily="34" charset="0"/>
              </a:rPr>
              <a:t> anni luce)</a:t>
            </a:r>
          </a:p>
          <a:p>
            <a:pPr lvl="1" indent="0"/>
            <a:r>
              <a:rPr lang="it-IT" sz="2400" dirty="0">
                <a:latin typeface="Calibri" pitchFamily="34" charset="0"/>
              </a:rPr>
              <a:t>(distanza della galassia più vicina ≈ 2 × 10</a:t>
            </a:r>
            <a:r>
              <a:rPr lang="it-IT" sz="2400" baseline="30000" dirty="0">
                <a:latin typeface="Calibri" pitchFamily="34" charset="0"/>
              </a:rPr>
              <a:t>6</a:t>
            </a:r>
            <a:r>
              <a:rPr lang="it-IT" sz="2400" dirty="0">
                <a:latin typeface="Calibri" pitchFamily="34" charset="0"/>
              </a:rPr>
              <a:t> anni luce)</a:t>
            </a:r>
          </a:p>
          <a:p>
            <a:pPr lvl="1" indent="0"/>
            <a:endParaRPr lang="it-IT" sz="2400" dirty="0">
              <a:latin typeface="Calibri" pitchFamily="34" charset="0"/>
            </a:endParaRPr>
          </a:p>
          <a:p>
            <a:r>
              <a:rPr lang="it-IT" sz="2400" dirty="0">
                <a:latin typeface="Calibri" pitchFamily="34" charset="0"/>
              </a:rPr>
              <a:t>1 parsec (parallasse secondo) = 3.26 anni </a:t>
            </a:r>
            <a:r>
              <a:rPr lang="it-IT" sz="2400" dirty="0" smtClean="0">
                <a:latin typeface="Calibri" pitchFamily="34" charset="0"/>
              </a:rPr>
              <a:t>luce</a:t>
            </a:r>
          </a:p>
          <a:p>
            <a:r>
              <a:rPr lang="it-IT" sz="2400" dirty="0" smtClean="0">
                <a:latin typeface="Calibri" pitchFamily="34" charset="0"/>
              </a:rPr>
              <a:t>      (1” = moneta da 1 euro a 5 km)</a:t>
            </a:r>
            <a:endParaRPr lang="it-IT" sz="2400" dirty="0">
              <a:latin typeface="Calibri" pitchFamily="34" charset="0"/>
            </a:endParaRPr>
          </a:p>
          <a:p>
            <a:pPr lvl="1" indent="0"/>
            <a:endParaRPr lang="it-IT" baseline="30000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magine 3" descr="2021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" y="1785938"/>
            <a:ext cx="7662863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1285875" y="5643563"/>
            <a:ext cx="7005638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885" tIns="41442" rIns="82885" bIns="41442">
            <a:spAutoFit/>
          </a:bodyPr>
          <a:lstStyle/>
          <a:p>
            <a:r>
              <a:rPr lang="it-IT" sz="2900">
                <a:solidFill>
                  <a:schemeClr val="bg1"/>
                </a:solidFill>
              </a:rPr>
              <a:t>Ma è proprio vero che il Sole è immobile?</a:t>
            </a:r>
          </a:p>
        </p:txBody>
      </p:sp>
      <p:sp>
        <p:nvSpPr>
          <p:cNvPr id="19460" name="CasellaDiTesto 3"/>
          <p:cNvSpPr txBox="1">
            <a:spLocks noChangeArrowheads="1"/>
          </p:cNvSpPr>
          <p:nvPr/>
        </p:nvSpPr>
        <p:spPr bwMode="auto">
          <a:xfrm>
            <a:off x="1571625" y="642938"/>
            <a:ext cx="597217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885" tIns="41442" rIns="82885" bIns="41442">
            <a:spAutoFit/>
          </a:bodyPr>
          <a:lstStyle/>
          <a:p>
            <a:r>
              <a:rPr lang="it-IT" sz="2900">
                <a:solidFill>
                  <a:schemeClr val="bg1"/>
                </a:solidFill>
              </a:rPr>
              <a:t>I pianeti si muovono attorno al Sole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magine 2" descr="Orbit5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75" y="1714500"/>
            <a:ext cx="6913563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magine 3" descr="Orbit2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73288" y="903288"/>
            <a:ext cx="5186362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Oggetto 4"/>
          <p:cNvGraphicFramePr>
            <a:graphicFrameLocks noChangeAspect="1"/>
          </p:cNvGraphicFramePr>
          <p:nvPr/>
        </p:nvGraphicFramePr>
        <p:xfrm>
          <a:off x="6804248" y="5229200"/>
          <a:ext cx="1764017" cy="1296020"/>
        </p:xfrm>
        <a:graphic>
          <a:graphicData uri="http://schemas.openxmlformats.org/presentationml/2006/ole">
            <p:oleObj spid="_x0000_s162817" name="Equazione" r:id="rId5" imgW="622080" imgH="431640" progId="Equation.3">
              <p:embed/>
            </p:oleObj>
          </a:graphicData>
        </a:graphic>
      </p:graphicFrame>
      <p:graphicFrame>
        <p:nvGraphicFramePr>
          <p:cNvPr id="6" name="Oggetto 5"/>
          <p:cNvGraphicFramePr>
            <a:graphicFrameLocks noChangeAspect="1"/>
          </p:cNvGraphicFramePr>
          <p:nvPr/>
        </p:nvGraphicFramePr>
        <p:xfrm>
          <a:off x="467544" y="5661248"/>
          <a:ext cx="2736304" cy="648072"/>
        </p:xfrm>
        <a:graphic>
          <a:graphicData uri="http://schemas.openxmlformats.org/presentationml/2006/ole">
            <p:oleObj spid="_x0000_s162818" name="Equazione" r:id="rId6" imgW="863280" imgH="215640" progId="Equation.3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4700" y="1550988"/>
            <a:ext cx="5807075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5738813" y="2143125"/>
            <a:ext cx="9763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buSzPct val="45000"/>
              <a:tabLst>
                <a:tab pos="655638" algn="l"/>
              </a:tabLst>
            </a:pPr>
            <a:r>
              <a:rPr lang="en-GB" sz="2200"/>
              <a:t>Stella</a:t>
            </a:r>
          </a:p>
        </p:txBody>
      </p:sp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1071563" y="1343025"/>
            <a:ext cx="11811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buSzPct val="45000"/>
              <a:tabLst>
                <a:tab pos="655638" algn="l"/>
              </a:tabLst>
            </a:pPr>
            <a:r>
              <a:rPr lang="en-GB" sz="2200"/>
              <a:t>Pianeta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5738813" y="2143125"/>
            <a:ext cx="11906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buSzPct val="45000"/>
              <a:tabLst>
                <a:tab pos="655638" algn="l"/>
              </a:tabLst>
            </a:pPr>
            <a:r>
              <a:rPr lang="en-GB" sz="2200"/>
              <a:t>Stella</a:t>
            </a:r>
          </a:p>
        </p:txBody>
      </p:sp>
      <p:pic>
        <p:nvPicPr>
          <p:cNvPr id="23555" name="Immagine 4" descr="astrometry2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8200" y="1614488"/>
            <a:ext cx="5800725" cy="382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357188" y="571500"/>
            <a:ext cx="8358187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r>
              <a:rPr lang="en-GB" sz="4000">
                <a:solidFill>
                  <a:schemeClr val="bg1"/>
                </a:solidFill>
              </a:rPr>
              <a:t>Scomposizione spettrale della luce</a:t>
            </a:r>
          </a:p>
        </p:txBody>
      </p:sp>
      <p:pic>
        <p:nvPicPr>
          <p:cNvPr id="24579" name="Immagine 4" descr="Spect-Prism-sm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0675" y="1679575"/>
            <a:ext cx="6223000" cy="454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emspectr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844824"/>
            <a:ext cx="7200800" cy="4715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539552" y="764704"/>
            <a:ext cx="8324395" cy="4462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27088"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1050" algn="l"/>
                <a:tab pos="5248275" algn="l"/>
                <a:tab pos="5905500" algn="l"/>
                <a:tab pos="6557963" algn="l"/>
                <a:tab pos="7213600" algn="l"/>
              </a:tabLst>
            </a:pPr>
            <a:r>
              <a:rPr lang="it-IT" sz="2900" dirty="0" smtClean="0"/>
              <a:t>La luce come forma di radiazione elettromagnetica</a:t>
            </a:r>
            <a:endParaRPr lang="it-IT" sz="2900" dirty="0"/>
          </a:p>
        </p:txBody>
      </p:sp>
      <p:graphicFrame>
        <p:nvGraphicFramePr>
          <p:cNvPr id="4" name="Oggetto 3"/>
          <p:cNvGraphicFramePr>
            <a:graphicFrameLocks noChangeAspect="1"/>
          </p:cNvGraphicFramePr>
          <p:nvPr/>
        </p:nvGraphicFramePr>
        <p:xfrm>
          <a:off x="5940152" y="1700808"/>
          <a:ext cx="1843930" cy="1733335"/>
        </p:xfrm>
        <a:graphic>
          <a:graphicData uri="http://schemas.openxmlformats.org/presentationml/2006/ole">
            <p:oleObj spid="_x0000_s153602" name="Equazione" r:id="rId4" imgW="419040" imgH="393480" progId="Equation.3">
              <p:embed/>
            </p:oleObj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5580112" y="3356992"/>
            <a:ext cx="1029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/>
              <a:t>frequenza</a:t>
            </a:r>
            <a:endParaRPr lang="it-IT" sz="1400" b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6804248" y="3501008"/>
            <a:ext cx="1296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smtClean="0"/>
              <a:t>lunghezza d’onda</a:t>
            </a:r>
            <a:endParaRPr lang="it-IT" sz="1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3347864" y="620688"/>
            <a:ext cx="2471510" cy="4462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27088"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1050" algn="l"/>
                <a:tab pos="5248275" algn="l"/>
                <a:tab pos="5905500" algn="l"/>
                <a:tab pos="6557963" algn="l"/>
                <a:tab pos="7213600" algn="l"/>
              </a:tabLst>
            </a:pPr>
            <a:r>
              <a:rPr lang="it-IT" sz="2900" dirty="0" smtClean="0"/>
              <a:t>Effetto Doppler</a:t>
            </a:r>
            <a:endParaRPr lang="it-IT" sz="2900" dirty="0"/>
          </a:p>
        </p:txBody>
      </p:sp>
      <p:pic>
        <p:nvPicPr>
          <p:cNvPr id="4" name="Immagine 3" descr="180.20.doppler-effe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1700808"/>
            <a:ext cx="5976664" cy="4608647"/>
          </a:xfrm>
          <a:prstGeom prst="rect">
            <a:avLst/>
          </a:prstGeom>
        </p:spPr>
      </p:pic>
      <p:graphicFrame>
        <p:nvGraphicFramePr>
          <p:cNvPr id="6" name="Oggetto 5"/>
          <p:cNvGraphicFramePr>
            <a:graphicFrameLocks noChangeAspect="1"/>
          </p:cNvGraphicFramePr>
          <p:nvPr/>
        </p:nvGraphicFramePr>
        <p:xfrm>
          <a:off x="251520" y="2924944"/>
          <a:ext cx="2107871" cy="1584176"/>
        </p:xfrm>
        <a:graphic>
          <a:graphicData uri="http://schemas.openxmlformats.org/presentationml/2006/ole">
            <p:oleObj spid="_x0000_s154627" name="Equazione" r:id="rId4" imgW="583920" imgH="419040" progId="Equation.3">
              <p:embed/>
            </p:oleObj>
          </a:graphicData>
        </a:graphic>
      </p:graphicFrame>
      <p:pic>
        <p:nvPicPr>
          <p:cNvPr id="7" name="Immagine 6" descr="800px-redshift_blueshift-sv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11760" y="1772816"/>
            <a:ext cx="6583084" cy="41144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asellaDiTesto 2"/>
          <p:cNvSpPr txBox="1">
            <a:spLocks noChangeArrowheads="1"/>
          </p:cNvSpPr>
          <p:nvPr/>
        </p:nvSpPr>
        <p:spPr bwMode="auto">
          <a:xfrm>
            <a:off x="1043608" y="692696"/>
            <a:ext cx="735650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3200" dirty="0" smtClean="0"/>
              <a:t>Generazione di onde elettromagnetiche</a:t>
            </a:r>
            <a:endParaRPr lang="it-IT" sz="32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39552" y="2276872"/>
            <a:ext cx="3312367" cy="1079884"/>
          </a:xfrm>
          <a:prstGeom prst="rect">
            <a:avLst/>
          </a:prstGeom>
          <a:noFill/>
          <a:ln w="63500" cap="flat">
            <a:solidFill>
              <a:srgbClr val="FF0000"/>
            </a:solidFill>
            <a:miter lim="800000"/>
          </a:ln>
        </p:spPr>
        <p:txBody>
          <a:bodyPr wrap="square" lIns="180000" tIns="108000" rIns="180000" bIns="108000" rtlCol="0">
            <a:spAutoFit/>
          </a:bodyPr>
          <a:lstStyle/>
          <a:p>
            <a:pPr algn="ctr"/>
            <a:r>
              <a:rPr lang="it-IT" sz="2800" u="sng" dirty="0" smtClean="0"/>
              <a:t>Moto accelerato</a:t>
            </a:r>
            <a:r>
              <a:rPr lang="it-IT" sz="2800" dirty="0" smtClean="0"/>
              <a:t> di cariche elettriche</a:t>
            </a:r>
            <a:endParaRPr lang="it-IT" sz="28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5292080" y="2276872"/>
            <a:ext cx="3312367" cy="1079884"/>
          </a:xfrm>
          <a:prstGeom prst="rect">
            <a:avLst/>
          </a:prstGeom>
          <a:noFill/>
          <a:ln w="63500" cap="flat">
            <a:solidFill>
              <a:srgbClr val="FF0000"/>
            </a:solidFill>
            <a:miter lim="800000"/>
          </a:ln>
        </p:spPr>
        <p:txBody>
          <a:bodyPr wrap="square" lIns="180000" tIns="108000" rIns="180000" bIns="108000" rtlCol="0">
            <a:spAutoFit/>
          </a:bodyPr>
          <a:lstStyle/>
          <a:p>
            <a:pPr algn="ctr"/>
            <a:r>
              <a:rPr lang="it-IT" sz="2800" dirty="0" smtClean="0"/>
              <a:t>Radiazione elettromagnetica</a:t>
            </a:r>
            <a:endParaRPr lang="it-IT" sz="2800" dirty="0"/>
          </a:p>
        </p:txBody>
      </p:sp>
      <p:cxnSp>
        <p:nvCxnSpPr>
          <p:cNvPr id="9" name="Connettore 2 8"/>
          <p:cNvCxnSpPr/>
          <p:nvPr/>
        </p:nvCxnSpPr>
        <p:spPr>
          <a:xfrm>
            <a:off x="4067944" y="2852936"/>
            <a:ext cx="1080120" cy="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ggetto 9"/>
          <p:cNvGraphicFramePr>
            <a:graphicFrameLocks noChangeAspect="1"/>
          </p:cNvGraphicFramePr>
          <p:nvPr/>
        </p:nvGraphicFramePr>
        <p:xfrm>
          <a:off x="2987824" y="4221088"/>
          <a:ext cx="2646294" cy="1176131"/>
        </p:xfrm>
        <a:graphic>
          <a:graphicData uri="http://schemas.openxmlformats.org/presentationml/2006/ole">
            <p:oleObj spid="_x0000_s101377" name="Equazione" r:id="rId3" imgW="457200" imgH="203040" progId="Equation.3">
              <p:embed/>
            </p:oleObj>
          </a:graphicData>
        </a:graphic>
      </p:graphicFrame>
      <p:grpSp>
        <p:nvGrpSpPr>
          <p:cNvPr id="15" name="Gruppo 14"/>
          <p:cNvGrpSpPr/>
          <p:nvPr/>
        </p:nvGrpSpPr>
        <p:grpSpPr>
          <a:xfrm>
            <a:off x="2411760" y="5157192"/>
            <a:ext cx="3102131" cy="1387316"/>
            <a:chOff x="2411760" y="5157192"/>
            <a:chExt cx="3102131" cy="1387316"/>
          </a:xfrm>
        </p:grpSpPr>
        <p:sp>
          <p:nvSpPr>
            <p:cNvPr id="11" name="CasellaDiTesto 10"/>
            <p:cNvSpPr txBox="1"/>
            <p:nvPr/>
          </p:nvSpPr>
          <p:spPr>
            <a:xfrm>
              <a:off x="2411760" y="6021288"/>
              <a:ext cx="31021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dirty="0" smtClean="0"/>
                <a:t>costante di </a:t>
              </a:r>
              <a:r>
                <a:rPr lang="it-IT" sz="2800" dirty="0" err="1" smtClean="0"/>
                <a:t>Planck</a:t>
              </a:r>
              <a:endParaRPr lang="it-IT" sz="2800" dirty="0"/>
            </a:p>
          </p:txBody>
        </p:sp>
        <p:cxnSp>
          <p:nvCxnSpPr>
            <p:cNvPr id="13" name="Connettore 2 12"/>
            <p:cNvCxnSpPr/>
            <p:nvPr/>
          </p:nvCxnSpPr>
          <p:spPr>
            <a:xfrm flipV="1">
              <a:off x="3995936" y="5157192"/>
              <a:ext cx="720080" cy="7920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asellaDiTesto 2"/>
          <p:cNvSpPr txBox="1">
            <a:spLocks noChangeArrowheads="1"/>
          </p:cNvSpPr>
          <p:nvPr/>
        </p:nvSpPr>
        <p:spPr bwMode="auto">
          <a:xfrm>
            <a:off x="1619672" y="476672"/>
            <a:ext cx="64684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3200" dirty="0"/>
              <a:t>Radiazione </a:t>
            </a:r>
            <a:r>
              <a:rPr lang="it-IT" sz="3200" dirty="0" smtClean="0"/>
              <a:t>termica (di </a:t>
            </a:r>
            <a:r>
              <a:rPr lang="it-IT" sz="3200" dirty="0"/>
              <a:t>corpo </a:t>
            </a:r>
            <a:r>
              <a:rPr lang="it-IT" sz="3200" dirty="0" smtClean="0"/>
              <a:t>nero)</a:t>
            </a:r>
            <a:endParaRPr lang="it-IT" sz="3200" dirty="0"/>
          </a:p>
        </p:txBody>
      </p:sp>
      <p:pic>
        <p:nvPicPr>
          <p:cNvPr id="27651" name="Immagine 3" descr="black-body-radiation-curves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1571625"/>
            <a:ext cx="8080375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asellaDiTesto 1"/>
          <p:cNvSpPr txBox="1">
            <a:spLocks noChangeArrowheads="1"/>
          </p:cNvSpPr>
          <p:nvPr/>
        </p:nvSpPr>
        <p:spPr bwMode="auto">
          <a:xfrm>
            <a:off x="2508414" y="500063"/>
            <a:ext cx="4379584" cy="954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0" tIns="45687" rIns="91370" bIns="45687">
            <a:spAutoFit/>
          </a:bodyPr>
          <a:lstStyle/>
          <a:p>
            <a:pPr algn="ctr"/>
            <a:r>
              <a:rPr lang="it-IT" sz="2800" b="1" dirty="0" smtClean="0"/>
              <a:t>Luminosità</a:t>
            </a:r>
            <a:endParaRPr lang="it-IT" sz="2800" b="1" dirty="0"/>
          </a:p>
          <a:p>
            <a:pPr algn="ctr"/>
            <a:r>
              <a:rPr lang="it-IT" sz="2800" b="1" dirty="0" smtClean="0"/>
              <a:t>La </a:t>
            </a:r>
            <a:r>
              <a:rPr lang="it-IT" sz="2800" b="1" dirty="0"/>
              <a:t>scala di </a:t>
            </a:r>
            <a:r>
              <a:rPr lang="it-IT" sz="2800" b="1" i="1" dirty="0"/>
              <a:t>magnitudine</a:t>
            </a:r>
          </a:p>
        </p:txBody>
      </p:sp>
      <p:sp>
        <p:nvSpPr>
          <p:cNvPr id="3" name="CasellaDiTesto 2"/>
          <p:cNvSpPr txBox="1">
            <a:spLocks noChangeArrowheads="1"/>
          </p:cNvSpPr>
          <p:nvPr/>
        </p:nvSpPr>
        <p:spPr bwMode="auto">
          <a:xfrm>
            <a:off x="2123728" y="3284984"/>
            <a:ext cx="4924605" cy="1446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0" tIns="45687" rIns="91370" bIns="45687">
            <a:spAutoFit/>
          </a:bodyPr>
          <a:lstStyle/>
          <a:p>
            <a:pPr algn="ctr"/>
            <a:r>
              <a:rPr lang="it-IT" sz="4000" b="1" dirty="0"/>
              <a:t>m = -2.5 log</a:t>
            </a:r>
            <a:r>
              <a:rPr lang="it-IT" sz="4000" b="1" baseline="-25000" dirty="0"/>
              <a:t>10</a:t>
            </a:r>
            <a:r>
              <a:rPr lang="it-IT" sz="4000" b="1" dirty="0"/>
              <a:t> </a:t>
            </a:r>
            <a:r>
              <a:rPr lang="it-IT" sz="4000" b="1" dirty="0" smtClean="0"/>
              <a:t>L/L</a:t>
            </a:r>
            <a:r>
              <a:rPr lang="it-IT" sz="4000" b="1" baseline="-25000" dirty="0" smtClean="0"/>
              <a:t>0</a:t>
            </a:r>
          </a:p>
          <a:p>
            <a:pPr algn="ctr"/>
            <a:endParaRPr lang="it-IT" sz="2400" b="1" dirty="0" smtClean="0"/>
          </a:p>
          <a:p>
            <a:pPr algn="ctr"/>
            <a:r>
              <a:rPr lang="it-IT" sz="2400" b="1" dirty="0" smtClean="0"/>
              <a:t>5 magnitudini = luminosità x 100</a:t>
            </a:r>
            <a:endParaRPr lang="it-IT" sz="2400" b="1" dirty="0"/>
          </a:p>
        </p:txBody>
      </p:sp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928688" y="1988840"/>
            <a:ext cx="76438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0" tIns="45687" rIns="91370" bIns="45687">
            <a:spAutoFit/>
          </a:bodyPr>
          <a:lstStyle/>
          <a:p>
            <a:r>
              <a:rPr lang="it-IT" dirty="0"/>
              <a:t>Magnitudine (“grandezza stellare”) = luminosità della stella espressa in</a:t>
            </a:r>
          </a:p>
          <a:p>
            <a:r>
              <a:rPr lang="it-IT" dirty="0"/>
              <a:t>                                                           scala logaritmica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asellaDiTesto 2"/>
          <p:cNvSpPr txBox="1">
            <a:spLocks noChangeArrowheads="1"/>
          </p:cNvSpPr>
          <p:nvPr/>
        </p:nvSpPr>
        <p:spPr bwMode="auto">
          <a:xfrm>
            <a:off x="395536" y="332656"/>
            <a:ext cx="826861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3200" dirty="0"/>
              <a:t>Radiazione </a:t>
            </a:r>
            <a:r>
              <a:rPr lang="it-IT" sz="3200" dirty="0" smtClean="0"/>
              <a:t>generata da transizioni atomiche</a:t>
            </a:r>
            <a:endParaRPr lang="it-IT" sz="3200" dirty="0"/>
          </a:p>
        </p:txBody>
      </p:sp>
      <p:pic>
        <p:nvPicPr>
          <p:cNvPr id="6" name="Immagine 5" descr="lect06_fig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1700808"/>
            <a:ext cx="4536504" cy="45198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asellaDiTesto 2"/>
          <p:cNvSpPr txBox="1">
            <a:spLocks noChangeArrowheads="1"/>
          </p:cNvSpPr>
          <p:nvPr/>
        </p:nvSpPr>
        <p:spPr bwMode="auto">
          <a:xfrm>
            <a:off x="395536" y="332656"/>
            <a:ext cx="826861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3200" dirty="0"/>
              <a:t>Radiazione </a:t>
            </a:r>
            <a:r>
              <a:rPr lang="it-IT" sz="3200" dirty="0" smtClean="0"/>
              <a:t>generata da transizioni atomiche</a:t>
            </a:r>
            <a:endParaRPr lang="it-IT" sz="3200" dirty="0"/>
          </a:p>
        </p:txBody>
      </p:sp>
      <p:pic>
        <p:nvPicPr>
          <p:cNvPr id="4" name="Immagine 3" descr="atomspec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1124744"/>
            <a:ext cx="5168038" cy="5400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hydrog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975" y="979488"/>
            <a:ext cx="7094538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5" descr="ir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75" y="2936875"/>
            <a:ext cx="7094538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6" descr="magnesi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975" y="1957388"/>
            <a:ext cx="7094538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8" descr="calci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5975" y="3914775"/>
            <a:ext cx="7094538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Text Box 9"/>
          <p:cNvSpPr txBox="1">
            <a:spLocks noChangeArrowheads="1"/>
          </p:cNvSpPr>
          <p:nvPr/>
        </p:nvSpPr>
        <p:spPr bwMode="auto">
          <a:xfrm>
            <a:off x="2267744" y="404664"/>
            <a:ext cx="454932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27088"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1050" algn="l"/>
                <a:tab pos="5248275" algn="l"/>
                <a:tab pos="5905500" algn="l"/>
                <a:tab pos="6557963" algn="l"/>
                <a:tab pos="7213600" algn="l"/>
              </a:tabLst>
            </a:pPr>
            <a:r>
              <a:rPr lang="it-IT" sz="2000" dirty="0" smtClean="0"/>
              <a:t>Righe spettrali </a:t>
            </a:r>
            <a:r>
              <a:rPr lang="it-IT" sz="2000" dirty="0"/>
              <a:t>di alcuni elementi chimici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95263" y="5060950"/>
            <a:ext cx="8620125" cy="1214438"/>
            <a:chOff x="135" y="3516"/>
            <a:chExt cx="5985" cy="843"/>
          </a:xfrm>
        </p:grpSpPr>
        <p:pic>
          <p:nvPicPr>
            <p:cNvPr id="28680" name="Picture 7" descr="solar_spect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5" y="4060"/>
              <a:ext cx="5985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1" name="Text Box 10"/>
            <p:cNvSpPr txBox="1">
              <a:spLocks noChangeArrowheads="1"/>
            </p:cNvSpPr>
            <p:nvPr/>
          </p:nvSpPr>
          <p:spPr bwMode="auto">
            <a:xfrm>
              <a:off x="1859" y="3516"/>
              <a:ext cx="1910" cy="21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27088">
                <a:tabLst>
                  <a:tab pos="655638" algn="l"/>
                  <a:tab pos="1311275" algn="l"/>
                  <a:tab pos="1968500" algn="l"/>
                  <a:tab pos="2624138" algn="l"/>
                  <a:tab pos="3279775" algn="l"/>
                  <a:tab pos="3937000" algn="l"/>
                  <a:tab pos="4591050" algn="l"/>
                  <a:tab pos="5248275" algn="l"/>
                  <a:tab pos="5905500" algn="l"/>
                  <a:tab pos="6557963" algn="l"/>
                  <a:tab pos="7213600" algn="l"/>
                </a:tabLst>
              </a:pPr>
              <a:r>
                <a:rPr lang="it-IT" sz="2000"/>
                <a:t>Spettro della luce solare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3347864" y="620688"/>
            <a:ext cx="2471510" cy="4462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27088"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1050" algn="l"/>
                <a:tab pos="5248275" algn="l"/>
                <a:tab pos="5905500" algn="l"/>
                <a:tab pos="6557963" algn="l"/>
                <a:tab pos="7213600" algn="l"/>
              </a:tabLst>
            </a:pPr>
            <a:r>
              <a:rPr lang="it-IT" sz="2900" dirty="0" smtClean="0"/>
              <a:t>Effetto Doppler</a:t>
            </a:r>
            <a:endParaRPr lang="it-IT" sz="2900" dirty="0"/>
          </a:p>
        </p:txBody>
      </p:sp>
      <p:graphicFrame>
        <p:nvGraphicFramePr>
          <p:cNvPr id="6" name="Oggetto 5"/>
          <p:cNvGraphicFramePr>
            <a:graphicFrameLocks noChangeAspect="1"/>
          </p:cNvGraphicFramePr>
          <p:nvPr/>
        </p:nvGraphicFramePr>
        <p:xfrm>
          <a:off x="251520" y="2924944"/>
          <a:ext cx="2107871" cy="1584176"/>
        </p:xfrm>
        <a:graphic>
          <a:graphicData uri="http://schemas.openxmlformats.org/presentationml/2006/ole">
            <p:oleObj spid="_x0000_s229378" name="Equazione" r:id="rId3" imgW="583920" imgH="419040" progId="Equation.3">
              <p:embed/>
            </p:oleObj>
          </a:graphicData>
        </a:graphic>
      </p:graphicFrame>
      <p:pic>
        <p:nvPicPr>
          <p:cNvPr id="7" name="Immagine 6" descr="800px-redshift_blueshift-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1760" y="1772816"/>
            <a:ext cx="6583084" cy="41144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asellaDiTesto 2"/>
          <p:cNvSpPr txBox="1">
            <a:spLocks noChangeArrowheads="1"/>
          </p:cNvSpPr>
          <p:nvPr/>
        </p:nvSpPr>
        <p:spPr bwMode="auto">
          <a:xfrm>
            <a:off x="1619672" y="476672"/>
            <a:ext cx="64684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3200" dirty="0"/>
              <a:t>Radiazione </a:t>
            </a:r>
            <a:r>
              <a:rPr lang="it-IT" sz="3200" dirty="0" smtClean="0"/>
              <a:t>termica (di </a:t>
            </a:r>
            <a:r>
              <a:rPr lang="it-IT" sz="3200" dirty="0"/>
              <a:t>corpo </a:t>
            </a:r>
            <a:r>
              <a:rPr lang="it-IT" sz="3200" dirty="0" smtClean="0"/>
              <a:t>nero)</a:t>
            </a:r>
            <a:endParaRPr lang="it-IT" sz="3200" dirty="0"/>
          </a:p>
        </p:txBody>
      </p:sp>
      <p:pic>
        <p:nvPicPr>
          <p:cNvPr id="27651" name="Immagine 3" descr="black-body-radiation-curves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1571625"/>
            <a:ext cx="8080375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1201738" y="233224"/>
            <a:ext cx="7259637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r>
              <a:rPr lang="en-GB" sz="4000" dirty="0">
                <a:latin typeface="Calibri" pitchFamily="34" charset="0"/>
              </a:rPr>
              <a:t> </a:t>
            </a:r>
            <a:r>
              <a:rPr lang="en-GB" sz="4000" dirty="0" err="1">
                <a:solidFill>
                  <a:schemeClr val="bg1"/>
                </a:solidFill>
                <a:latin typeface="Calibri" pitchFamily="34" charset="0"/>
              </a:rPr>
              <a:t>Effetto</a:t>
            </a:r>
            <a:r>
              <a:rPr lang="en-GB" sz="4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GB" sz="4000" dirty="0" smtClean="0">
                <a:solidFill>
                  <a:schemeClr val="bg1"/>
                </a:solidFill>
                <a:latin typeface="Calibri" pitchFamily="34" charset="0"/>
              </a:rPr>
              <a:t>Doppler</a:t>
            </a:r>
          </a:p>
          <a:p>
            <a:pPr algn="ctr"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r>
              <a:rPr lang="en-GB" sz="2800" dirty="0" smtClean="0">
                <a:solidFill>
                  <a:schemeClr val="bg1"/>
                </a:solidFill>
                <a:latin typeface="Calibri" pitchFamily="34" charset="0"/>
              </a:rPr>
              <a:t>(</a:t>
            </a:r>
            <a:r>
              <a:rPr lang="en-GB" sz="2800" dirty="0" err="1" smtClean="0">
                <a:solidFill>
                  <a:schemeClr val="bg1"/>
                </a:solidFill>
                <a:latin typeface="Calibri" pitchFamily="34" charset="0"/>
              </a:rPr>
              <a:t>spostamento</a:t>
            </a:r>
            <a:r>
              <a:rPr lang="en-GB" sz="28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  <a:latin typeface="Calibri" pitchFamily="34" charset="0"/>
              </a:rPr>
              <a:t>delle</a:t>
            </a:r>
            <a:r>
              <a:rPr lang="en-GB" sz="28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  <a:latin typeface="Calibri" pitchFamily="34" charset="0"/>
              </a:rPr>
              <a:t>righe</a:t>
            </a:r>
            <a:r>
              <a:rPr lang="en-GB" sz="28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  <a:latin typeface="Calibri" pitchFamily="34" charset="0"/>
              </a:rPr>
              <a:t>spettrali</a:t>
            </a:r>
            <a:r>
              <a:rPr lang="en-GB" sz="2800" dirty="0" smtClean="0">
                <a:solidFill>
                  <a:schemeClr val="bg1"/>
                </a:solidFill>
                <a:latin typeface="Calibri" pitchFamily="34" charset="0"/>
              </a:rPr>
              <a:t>)</a:t>
            </a:r>
            <a:endParaRPr lang="en-GB" sz="28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9699" name="Immagine 3" descr="180px-Redshift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1700808"/>
            <a:ext cx="2722563" cy="480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9329" name="Object 3"/>
          <p:cNvGraphicFramePr>
            <a:graphicFrameLocks noChangeAspect="1"/>
          </p:cNvGraphicFramePr>
          <p:nvPr/>
        </p:nvGraphicFramePr>
        <p:xfrm>
          <a:off x="5652120" y="3212976"/>
          <a:ext cx="2108200" cy="1584325"/>
        </p:xfrm>
        <a:graphic>
          <a:graphicData uri="http://schemas.openxmlformats.org/presentationml/2006/ole">
            <p:oleObj spid="_x0000_s99329" name="Equazione" r:id="rId5" imgW="583920" imgH="419040" progId="Equation.3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3265488" y="282575"/>
            <a:ext cx="277653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>
              <a:buSzPct val="45000"/>
              <a:tabLst>
                <a:tab pos="655638" algn="l"/>
                <a:tab pos="1311275" algn="l"/>
                <a:tab pos="1968500" algn="l"/>
                <a:tab pos="2624138" algn="l"/>
              </a:tabLst>
            </a:pPr>
            <a:r>
              <a:rPr lang="en-GB">
                <a:solidFill>
                  <a:schemeClr val="bg1"/>
                </a:solidFill>
              </a:rPr>
              <a:t>Metodi di detezione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024063" y="747713"/>
            <a:ext cx="52260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r>
              <a:rPr lang="en-GB" sz="4000"/>
              <a:t> </a:t>
            </a:r>
            <a:r>
              <a:rPr lang="en-GB" sz="4000">
                <a:solidFill>
                  <a:schemeClr val="bg1"/>
                </a:solidFill>
              </a:rPr>
              <a:t>Effetto Doppler</a:t>
            </a:r>
          </a:p>
        </p:txBody>
      </p:sp>
      <p:pic>
        <p:nvPicPr>
          <p:cNvPr id="32772" name="Immagine 4" descr="Stellar_Wobble1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63" y="1485900"/>
            <a:ext cx="6870700" cy="512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1"/>
          <p:cNvSpPr txBox="1">
            <a:spLocks noChangeArrowheads="1"/>
          </p:cNvSpPr>
          <p:nvPr/>
        </p:nvSpPr>
        <p:spPr bwMode="auto">
          <a:xfrm>
            <a:off x="539552" y="723473"/>
            <a:ext cx="806489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r>
              <a:rPr lang="en-GB" sz="3600" dirty="0" err="1"/>
              <a:t>Effetto</a:t>
            </a:r>
            <a:r>
              <a:rPr lang="en-GB" sz="3600" dirty="0"/>
              <a:t> Doppler: </a:t>
            </a:r>
            <a:r>
              <a:rPr lang="en-GB" sz="3600" dirty="0" err="1"/>
              <a:t>aspetti</a:t>
            </a:r>
            <a:r>
              <a:rPr lang="en-GB" sz="3600" dirty="0"/>
              <a:t> </a:t>
            </a:r>
            <a:r>
              <a:rPr lang="en-GB" sz="3600" dirty="0" err="1"/>
              <a:t>quantitativi</a:t>
            </a:r>
            <a:endParaRPr lang="en-GB" sz="3600" dirty="0"/>
          </a:p>
        </p:txBody>
      </p:sp>
      <p:sp>
        <p:nvSpPr>
          <p:cNvPr id="2054" name="Text Box 4"/>
          <p:cNvSpPr txBox="1">
            <a:spLocks noChangeArrowheads="1"/>
          </p:cNvSpPr>
          <p:nvPr/>
        </p:nvSpPr>
        <p:spPr bwMode="auto">
          <a:xfrm>
            <a:off x="1187624" y="2276872"/>
            <a:ext cx="6912768" cy="43088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457200" indent="-457200"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  <a:tab pos="6561138" algn="l"/>
              </a:tabLst>
            </a:pPr>
            <a:r>
              <a:rPr lang="it-IT" sz="2400" dirty="0" smtClean="0"/>
              <a:t>La variazione di velocità radiale della stella:</a:t>
            </a:r>
          </a:p>
          <a:p>
            <a:pPr marL="457200" indent="-457200">
              <a:buAutoNum type="arabicParenR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  <a:tab pos="6561138" algn="l"/>
              </a:tabLst>
            </a:pPr>
            <a:r>
              <a:rPr lang="it-IT" sz="2400" dirty="0" smtClean="0"/>
              <a:t>è proporzionale</a:t>
            </a:r>
            <a:r>
              <a:rPr lang="it-IT" sz="2400" dirty="0"/>
              <a:t> </a:t>
            </a:r>
            <a:r>
              <a:rPr lang="it-IT" sz="2400" dirty="0" smtClean="0"/>
              <a:t>alla massa del pianeta;</a:t>
            </a:r>
            <a:r>
              <a:rPr lang="it-IT" sz="4000" dirty="0" smtClean="0"/>
              <a:t> </a:t>
            </a:r>
          </a:p>
          <a:p>
            <a:pPr marL="457200" indent="-457200">
              <a:buAutoNum type="arabicParenR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  <a:tab pos="6561138" algn="l"/>
              </a:tabLst>
            </a:pPr>
            <a:r>
              <a:rPr lang="it-IT" sz="2400" dirty="0" smtClean="0"/>
              <a:t>è maggiore per pianeti vicini alla stella (terza</a:t>
            </a:r>
            <a:r>
              <a:rPr lang="it-IT" sz="4000" dirty="0" smtClean="0"/>
              <a:t> </a:t>
            </a:r>
            <a:r>
              <a:rPr lang="it-IT" sz="2400" dirty="0" smtClean="0"/>
              <a:t>legge di Keplero)</a:t>
            </a:r>
          </a:p>
          <a:p>
            <a:pPr marL="457200" indent="-457200">
              <a:buAutoNum type="arabicParenR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  <a:tab pos="6561138" algn="l"/>
              </a:tabLst>
            </a:pPr>
            <a:r>
              <a:rPr lang="it-IT" sz="2400" dirty="0" smtClean="0"/>
              <a:t>non dipende dalla distanza della stella da noi</a:t>
            </a:r>
            <a:r>
              <a:rPr lang="it-IT" sz="4000" dirty="0" smtClean="0"/>
              <a:t> </a:t>
            </a:r>
            <a:r>
              <a:rPr lang="it-IT" sz="2400" dirty="0" smtClean="0"/>
              <a:t>(ma …)</a:t>
            </a:r>
          </a:p>
          <a:p>
            <a:pPr marL="457200" indent="-457200">
              <a:buAutoNum type="arabicParenR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  <a:tab pos="6561138" algn="l"/>
              </a:tabLst>
            </a:pPr>
            <a:r>
              <a:rPr lang="it-IT" sz="2400" dirty="0" smtClean="0"/>
              <a:t>dipende dall’inclinazione dell’orbita rispetto alla linea di vista</a:t>
            </a:r>
            <a:r>
              <a:rPr lang="it-IT" sz="4000" dirty="0" smtClean="0"/>
              <a:t> </a:t>
            </a:r>
          </a:p>
          <a:p>
            <a:pPr marL="457200" indent="-457200">
              <a:buAutoNum type="arabicParenR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  <a:tab pos="6561138" algn="l"/>
              </a:tabLst>
            </a:pPr>
            <a:endParaRPr lang="it-IT" sz="2400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0"/>
          <p:cNvSpPr>
            <a:spLocks noChangeArrowheads="1"/>
          </p:cNvSpPr>
          <p:nvPr/>
        </p:nvSpPr>
        <p:spPr bwMode="auto">
          <a:xfrm>
            <a:off x="1044575" y="4227513"/>
            <a:ext cx="2679700" cy="2778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2053" name="Text Box 1"/>
          <p:cNvSpPr txBox="1">
            <a:spLocks noChangeArrowheads="1"/>
          </p:cNvSpPr>
          <p:nvPr/>
        </p:nvSpPr>
        <p:spPr bwMode="auto">
          <a:xfrm>
            <a:off x="1631950" y="422275"/>
            <a:ext cx="5972175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r>
              <a:rPr lang="en-GB" sz="2900"/>
              <a:t>Effetto Doppler: aspetti quantitativi</a:t>
            </a:r>
          </a:p>
        </p:txBody>
      </p:sp>
      <p:sp>
        <p:nvSpPr>
          <p:cNvPr id="2054" name="Text Box 4"/>
          <p:cNvSpPr txBox="1">
            <a:spLocks noChangeArrowheads="1"/>
          </p:cNvSpPr>
          <p:nvPr/>
        </p:nvSpPr>
        <p:spPr bwMode="auto">
          <a:xfrm>
            <a:off x="325438" y="1600200"/>
            <a:ext cx="7252819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  <a:tab pos="6561138" algn="l"/>
              </a:tabLst>
            </a:pPr>
            <a:r>
              <a:rPr lang="it-IT" sz="2400" dirty="0"/>
              <a:t>1) l’effetto cresce al crescere </a:t>
            </a:r>
            <a:r>
              <a:rPr lang="it-IT" sz="2400" dirty="0" smtClean="0"/>
              <a:t>della </a:t>
            </a:r>
            <a:r>
              <a:rPr lang="it-IT" sz="2400" dirty="0"/>
              <a:t>massa del pianeta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1239838" y="2579688"/>
            <a:ext cx="3873500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  <a:tab pos="6561138" algn="l"/>
              </a:tabLst>
            </a:pPr>
            <a:r>
              <a:rPr lang="it-IT" dirty="0"/>
              <a:t>conservazione della quantità di moto: </a:t>
            </a:r>
          </a:p>
        </p:txBody>
      </p:sp>
      <p:graphicFrame>
        <p:nvGraphicFramePr>
          <p:cNvPr id="2050" name="Object 2"/>
          <p:cNvGraphicFramePr>
            <a:graphicFrameLocks/>
          </p:cNvGraphicFramePr>
          <p:nvPr/>
        </p:nvGraphicFramePr>
        <p:xfrm>
          <a:off x="1131888" y="4146550"/>
          <a:ext cx="2457450" cy="415925"/>
        </p:xfrm>
        <a:graphic>
          <a:graphicData uri="http://schemas.openxmlformats.org/presentationml/2006/ole">
            <p:oleObj spid="_x0000_s87042" name="Equation" r:id="rId4" imgW="1002960" imgH="152280" progId="Equation.3">
              <p:embed/>
            </p:oleObj>
          </a:graphicData>
        </a:graphic>
      </p:graphicFrame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3984625" y="3821113"/>
            <a:ext cx="3789363" cy="1069975"/>
            <a:chOff x="2766" y="2654"/>
            <a:chExt cx="2631" cy="744"/>
          </a:xfrm>
        </p:grpSpPr>
        <p:sp>
          <p:nvSpPr>
            <p:cNvPr id="2063" name="Rectangle 23"/>
            <p:cNvSpPr>
              <a:spLocks noChangeArrowheads="1"/>
            </p:cNvSpPr>
            <p:nvPr/>
          </p:nvSpPr>
          <p:spPr bwMode="auto">
            <a:xfrm>
              <a:off x="3764" y="2943"/>
              <a:ext cx="1633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it-IT">
                <a:latin typeface="Calibri" pitchFamily="34" charset="0"/>
              </a:endParaRPr>
            </a:p>
          </p:txBody>
        </p:sp>
        <p:graphicFrame>
          <p:nvGraphicFramePr>
            <p:cNvPr id="2051" name="Object 3"/>
            <p:cNvGraphicFramePr>
              <a:graphicFrameLocks noChangeAspect="1"/>
            </p:cNvGraphicFramePr>
            <p:nvPr/>
          </p:nvGraphicFramePr>
          <p:xfrm>
            <a:off x="3809" y="2654"/>
            <a:ext cx="1536" cy="744"/>
          </p:xfrm>
          <a:graphic>
            <a:graphicData uri="http://schemas.openxmlformats.org/presentationml/2006/ole">
              <p:oleObj spid="_x0000_s87043" name="Equation" r:id="rId5" imgW="812520" imgH="393480" progId="Equation.3">
                <p:embed/>
              </p:oleObj>
            </a:graphicData>
          </a:graphic>
        </p:graphicFrame>
        <p:sp>
          <p:nvSpPr>
            <p:cNvPr id="2066" name="AutoShape 24"/>
            <p:cNvSpPr>
              <a:spLocks noChangeArrowheads="1"/>
            </p:cNvSpPr>
            <p:nvPr/>
          </p:nvSpPr>
          <p:spPr bwMode="auto">
            <a:xfrm>
              <a:off x="2766" y="2841"/>
              <a:ext cx="817" cy="385"/>
            </a:xfrm>
            <a:prstGeom prst="rightArrow">
              <a:avLst>
                <a:gd name="adj1" fmla="val 50000"/>
                <a:gd name="adj2" fmla="val 66747"/>
              </a:avLst>
            </a:prstGeom>
            <a:solidFill>
              <a:srgbClr val="FF3300"/>
            </a:solidFill>
            <a:ln w="9525" algn="ctr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it-IT">
                <a:latin typeface="Calibri" pitchFamily="34" charset="0"/>
              </a:endParaRPr>
            </a:p>
          </p:txBody>
        </p:sp>
      </p:grpSp>
      <p:sp>
        <p:nvSpPr>
          <p:cNvPr id="15385" name="AutoShape 25"/>
          <p:cNvSpPr>
            <a:spLocks noChangeArrowheads="1"/>
          </p:cNvSpPr>
          <p:nvPr/>
        </p:nvSpPr>
        <p:spPr bwMode="auto">
          <a:xfrm rot="8214081">
            <a:off x="6859588" y="3314700"/>
            <a:ext cx="1046162" cy="555625"/>
          </a:xfrm>
          <a:prstGeom prst="rightArrow">
            <a:avLst>
              <a:gd name="adj1" fmla="val 50000"/>
              <a:gd name="adj2" fmla="val 132245"/>
            </a:avLst>
          </a:prstGeom>
          <a:solidFill>
            <a:srgbClr val="FF3300"/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it-IT">
              <a:latin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4"/>
          <p:cNvSpPr txBox="1">
            <a:spLocks noChangeArrowheads="1"/>
          </p:cNvSpPr>
          <p:nvPr/>
        </p:nvSpPr>
        <p:spPr bwMode="auto">
          <a:xfrm>
            <a:off x="1631950" y="422275"/>
            <a:ext cx="5972175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r>
              <a:rPr lang="en-GB" sz="2900" dirty="0" err="1"/>
              <a:t>Effetto</a:t>
            </a:r>
            <a:r>
              <a:rPr lang="en-GB" sz="2900" dirty="0"/>
              <a:t> </a:t>
            </a:r>
            <a:r>
              <a:rPr lang="en-GB" sz="2900" dirty="0" smtClean="0"/>
              <a:t>Doppler</a:t>
            </a:r>
            <a:r>
              <a:rPr lang="en-GB" sz="2900" dirty="0"/>
              <a:t>: </a:t>
            </a:r>
            <a:r>
              <a:rPr lang="en-GB" sz="2900" dirty="0" err="1"/>
              <a:t>aspetti</a:t>
            </a:r>
            <a:r>
              <a:rPr lang="en-GB" sz="2900" dirty="0"/>
              <a:t> </a:t>
            </a:r>
            <a:r>
              <a:rPr lang="en-GB" sz="2900" dirty="0" err="1"/>
              <a:t>quantitativi</a:t>
            </a:r>
            <a:endParaRPr lang="en-GB" sz="2900" dirty="0"/>
          </a:p>
        </p:txBody>
      </p:sp>
      <p:sp>
        <p:nvSpPr>
          <p:cNvPr id="3080" name="Text Box 5"/>
          <p:cNvSpPr txBox="1">
            <a:spLocks noChangeArrowheads="1"/>
          </p:cNvSpPr>
          <p:nvPr/>
        </p:nvSpPr>
        <p:spPr bwMode="auto">
          <a:xfrm>
            <a:off x="193675" y="1600200"/>
            <a:ext cx="7889875" cy="369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  <a:tab pos="6561138" algn="l"/>
              </a:tabLst>
            </a:pPr>
            <a:r>
              <a:rPr lang="it-IT" sz="2400"/>
              <a:t>2) l’effetto cresce al diminuire della distanza stella-pianeta</a:t>
            </a:r>
          </a:p>
        </p:txBody>
      </p:sp>
      <p:sp>
        <p:nvSpPr>
          <p:cNvPr id="3081" name="Text Box 6"/>
          <p:cNvSpPr txBox="1">
            <a:spLocks noChangeArrowheads="1"/>
          </p:cNvSpPr>
          <p:nvPr/>
        </p:nvSpPr>
        <p:spPr bwMode="auto">
          <a:xfrm>
            <a:off x="585788" y="2319338"/>
            <a:ext cx="4058220" cy="11079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  <a:tab pos="6561138" algn="l"/>
              </a:tabLst>
            </a:pPr>
            <a:r>
              <a:rPr lang="it-IT" dirty="0"/>
              <a:t>terza legge di Keplero</a:t>
            </a:r>
            <a:r>
              <a:rPr lang="it-IT" dirty="0" smtClean="0"/>
              <a:t>: i quadrati dei periodi orbitali sono direttamente proporzionali ai cubi delle distanze dal Sole (stella)</a:t>
            </a:r>
            <a:endParaRPr lang="it-IT" dirty="0"/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1044575" y="3756025"/>
            <a:ext cx="2352675" cy="555625"/>
            <a:chOff x="725" y="2609"/>
            <a:chExt cx="1633" cy="386"/>
          </a:xfrm>
          <a:solidFill>
            <a:srgbClr val="FFFF00"/>
          </a:solidFill>
        </p:grpSpPr>
        <p:sp>
          <p:nvSpPr>
            <p:cNvPr id="3101" name="Rectangle 28"/>
            <p:cNvSpPr>
              <a:spLocks noChangeArrowheads="1"/>
            </p:cNvSpPr>
            <p:nvPr/>
          </p:nvSpPr>
          <p:spPr bwMode="auto">
            <a:xfrm>
              <a:off x="725" y="2750"/>
              <a:ext cx="1633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</a:bodyPr>
            <a:lstStyle/>
            <a:p>
              <a:endParaRPr lang="it-IT">
                <a:latin typeface="Calibri" pitchFamily="34" charset="0"/>
              </a:endParaRPr>
            </a:p>
          </p:txBody>
        </p:sp>
        <p:graphicFrame>
          <p:nvGraphicFramePr>
            <p:cNvPr id="3078" name="Object 6"/>
            <p:cNvGraphicFramePr>
              <a:graphicFrameLocks noChangeAspect="1"/>
            </p:cNvGraphicFramePr>
            <p:nvPr/>
          </p:nvGraphicFramePr>
          <p:xfrm>
            <a:off x="815" y="2609"/>
            <a:ext cx="1399" cy="386"/>
          </p:xfrm>
          <a:graphic>
            <a:graphicData uri="http://schemas.openxmlformats.org/presentationml/2006/ole">
              <p:oleObj spid="_x0000_s3078" name="Equation" r:id="rId4" imgW="736560" imgH="203040" progId="Equation.3">
                <p:embed/>
              </p:oleObj>
            </a:graphicData>
          </a:graphic>
        </p:graphicFrame>
      </p:grpSp>
      <p:grpSp>
        <p:nvGrpSpPr>
          <p:cNvPr id="3090" name="Group 26"/>
          <p:cNvGrpSpPr>
            <a:grpSpLocks/>
          </p:cNvGrpSpPr>
          <p:nvPr/>
        </p:nvGrpSpPr>
        <p:grpSpPr bwMode="auto">
          <a:xfrm>
            <a:off x="5076056" y="2348880"/>
            <a:ext cx="3198812" cy="869950"/>
            <a:chOff x="2358" y="2130"/>
            <a:chExt cx="2221" cy="605"/>
          </a:xfrm>
        </p:grpSpPr>
        <p:graphicFrame>
          <p:nvGraphicFramePr>
            <p:cNvPr id="3076" name="Object 4"/>
            <p:cNvGraphicFramePr>
              <a:graphicFrameLocks noChangeAspect="1"/>
            </p:cNvGraphicFramePr>
            <p:nvPr/>
          </p:nvGraphicFramePr>
          <p:xfrm>
            <a:off x="2358" y="2155"/>
            <a:ext cx="458" cy="265"/>
          </p:xfrm>
          <a:graphic>
            <a:graphicData uri="http://schemas.openxmlformats.org/presentationml/2006/ole">
              <p:oleObj spid="_x0000_s3076" name="Equation" r:id="rId5" imgW="241200" imgH="139680" progId="Equation.3">
                <p:embed/>
              </p:oleObj>
            </a:graphicData>
          </a:graphic>
        </p:graphicFrame>
        <p:sp>
          <p:nvSpPr>
            <p:cNvPr id="3099" name="Text Box 23"/>
            <p:cNvSpPr txBox="1">
              <a:spLocks noChangeArrowheads="1"/>
            </p:cNvSpPr>
            <p:nvPr/>
          </p:nvSpPr>
          <p:spPr bwMode="auto">
            <a:xfrm>
              <a:off x="2879" y="2130"/>
              <a:ext cx="1025" cy="2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655638" algn="l"/>
                  <a:tab pos="1311275" algn="l"/>
                  <a:tab pos="1968500" algn="l"/>
                  <a:tab pos="2624138" algn="l"/>
                  <a:tab pos="3279775" algn="l"/>
                  <a:tab pos="3937000" algn="l"/>
                  <a:tab pos="4592638" algn="l"/>
                  <a:tab pos="5248275" algn="l"/>
                  <a:tab pos="5905500" algn="l"/>
                  <a:tab pos="6561138" algn="l"/>
                </a:tabLst>
              </a:pPr>
              <a:r>
                <a:rPr lang="it-IT" sz="2200" dirty="0"/>
                <a:t>moto medio</a:t>
              </a:r>
            </a:p>
          </p:txBody>
        </p:sp>
        <p:graphicFrame>
          <p:nvGraphicFramePr>
            <p:cNvPr id="3077" name="Object 5"/>
            <p:cNvGraphicFramePr>
              <a:graphicFrameLocks noChangeAspect="1"/>
            </p:cNvGraphicFramePr>
            <p:nvPr/>
          </p:nvGraphicFramePr>
          <p:xfrm>
            <a:off x="2358" y="2471"/>
            <a:ext cx="456" cy="264"/>
          </p:xfrm>
          <a:graphic>
            <a:graphicData uri="http://schemas.openxmlformats.org/presentationml/2006/ole">
              <p:oleObj spid="_x0000_s3077" name="Equation" r:id="rId6" imgW="241200" imgH="139680" progId="Equation.3">
                <p:embed/>
              </p:oleObj>
            </a:graphicData>
          </a:graphic>
        </p:graphicFrame>
        <p:sp>
          <p:nvSpPr>
            <p:cNvPr id="3100" name="Text Box 25"/>
            <p:cNvSpPr txBox="1">
              <a:spLocks noChangeArrowheads="1"/>
            </p:cNvSpPr>
            <p:nvPr/>
          </p:nvSpPr>
          <p:spPr bwMode="auto">
            <a:xfrm>
              <a:off x="2879" y="2448"/>
              <a:ext cx="1700" cy="2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655638" algn="l"/>
                  <a:tab pos="1311275" algn="l"/>
                  <a:tab pos="1968500" algn="l"/>
                  <a:tab pos="2624138" algn="l"/>
                  <a:tab pos="3279775" algn="l"/>
                  <a:tab pos="3937000" algn="l"/>
                  <a:tab pos="4592638" algn="l"/>
                  <a:tab pos="5248275" algn="l"/>
                  <a:tab pos="5905500" algn="l"/>
                  <a:tab pos="6561138" algn="l"/>
                </a:tabLst>
              </a:pPr>
              <a:r>
                <a:rPr lang="it-IT" sz="2200"/>
                <a:t>semiasse maggiore</a:t>
              </a:r>
            </a:p>
          </p:txBody>
        </p:sp>
      </p:grp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1958975" y="4932363"/>
            <a:ext cx="1373188" cy="382587"/>
            <a:chOff x="951" y="3471"/>
            <a:chExt cx="953" cy="266"/>
          </a:xfrm>
        </p:grpSpPr>
        <p:sp>
          <p:nvSpPr>
            <p:cNvPr id="3098" name="Rectangle 29"/>
            <p:cNvSpPr>
              <a:spLocks noChangeArrowheads="1"/>
            </p:cNvSpPr>
            <p:nvPr/>
          </p:nvSpPr>
          <p:spPr bwMode="auto">
            <a:xfrm>
              <a:off x="951" y="3488"/>
              <a:ext cx="953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it-IT">
                <a:latin typeface="Calibri" pitchFamily="34" charset="0"/>
              </a:endParaRPr>
            </a:p>
          </p:txBody>
        </p:sp>
        <p:graphicFrame>
          <p:nvGraphicFramePr>
            <p:cNvPr id="3075" name="Object 3"/>
            <p:cNvGraphicFramePr>
              <a:graphicFrameLocks noChangeAspect="1"/>
            </p:cNvGraphicFramePr>
            <p:nvPr/>
          </p:nvGraphicFramePr>
          <p:xfrm>
            <a:off x="1042" y="3471"/>
            <a:ext cx="821" cy="266"/>
          </p:xfrm>
          <a:graphic>
            <a:graphicData uri="http://schemas.openxmlformats.org/presentationml/2006/ole">
              <p:oleObj spid="_x0000_s3075" name="Equation" r:id="rId7" imgW="431640" imgH="139680" progId="Equation.3">
                <p:embed/>
              </p:oleObj>
            </a:graphicData>
          </a:graphic>
        </p:graphicFrame>
      </p:grpSp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3525838" y="4017963"/>
            <a:ext cx="3397250" cy="1222375"/>
            <a:chOff x="2448" y="2791"/>
            <a:chExt cx="2358" cy="849"/>
          </a:xfrm>
        </p:grpSpPr>
        <p:sp>
          <p:nvSpPr>
            <p:cNvPr id="3093" name="AutoShape 18"/>
            <p:cNvSpPr>
              <a:spLocks noChangeArrowheads="1"/>
            </p:cNvSpPr>
            <p:nvPr/>
          </p:nvSpPr>
          <p:spPr bwMode="auto">
            <a:xfrm rot="607709">
              <a:off x="2494" y="2847"/>
              <a:ext cx="726" cy="385"/>
            </a:xfrm>
            <a:prstGeom prst="rightArrow">
              <a:avLst>
                <a:gd name="adj1" fmla="val 50000"/>
                <a:gd name="adj2" fmla="val 132480"/>
              </a:avLst>
            </a:prstGeom>
            <a:solidFill>
              <a:srgbClr val="FF3300"/>
            </a:solidFill>
            <a:ln w="9525" algn="ctr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it-IT">
                <a:latin typeface="Calibri" pitchFamily="34" charset="0"/>
              </a:endParaRPr>
            </a:p>
          </p:txBody>
        </p:sp>
        <p:grpSp>
          <p:nvGrpSpPr>
            <p:cNvPr id="3094" name="Group 34"/>
            <p:cNvGrpSpPr>
              <a:grpSpLocks/>
            </p:cNvGrpSpPr>
            <p:nvPr/>
          </p:nvGrpSpPr>
          <p:grpSpPr bwMode="auto">
            <a:xfrm>
              <a:off x="3355" y="2791"/>
              <a:ext cx="1451" cy="841"/>
              <a:chOff x="3401" y="2700"/>
              <a:chExt cx="1451" cy="841"/>
            </a:xfrm>
          </p:grpSpPr>
          <p:sp>
            <p:nvSpPr>
              <p:cNvPr id="3096" name="Rectangle 31"/>
              <p:cNvSpPr>
                <a:spLocks noChangeArrowheads="1"/>
              </p:cNvSpPr>
              <p:nvPr/>
            </p:nvSpPr>
            <p:spPr bwMode="auto">
              <a:xfrm>
                <a:off x="3401" y="3012"/>
                <a:ext cx="1451" cy="19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spAutoFit/>
              </a:bodyPr>
              <a:lstStyle/>
              <a:p>
                <a:endParaRPr lang="it-IT">
                  <a:latin typeface="Calibri" pitchFamily="34" charset="0"/>
                </a:endParaRPr>
              </a:p>
            </p:txBody>
          </p:sp>
          <p:graphicFrame>
            <p:nvGraphicFramePr>
              <p:cNvPr id="3074" name="Object 2"/>
              <p:cNvGraphicFramePr>
                <a:graphicFrameLocks noChangeAspect="1"/>
              </p:cNvGraphicFramePr>
              <p:nvPr/>
            </p:nvGraphicFramePr>
            <p:xfrm>
              <a:off x="3492" y="2700"/>
              <a:ext cx="1274" cy="841"/>
            </p:xfrm>
            <a:graphic>
              <a:graphicData uri="http://schemas.openxmlformats.org/presentationml/2006/ole">
                <p:oleObj spid="_x0000_s3074" name="Equation" r:id="rId8" imgW="672840" imgH="444240" progId="Equation.3">
                  <p:embed/>
                </p:oleObj>
              </a:graphicData>
            </a:graphic>
          </p:graphicFrame>
        </p:grpSp>
        <p:sp>
          <p:nvSpPr>
            <p:cNvPr id="3095" name="AutoShape 32"/>
            <p:cNvSpPr>
              <a:spLocks noChangeArrowheads="1"/>
            </p:cNvSpPr>
            <p:nvPr/>
          </p:nvSpPr>
          <p:spPr bwMode="auto">
            <a:xfrm rot="-545052">
              <a:off x="2448" y="3255"/>
              <a:ext cx="726" cy="385"/>
            </a:xfrm>
            <a:prstGeom prst="rightArrow">
              <a:avLst>
                <a:gd name="adj1" fmla="val 50000"/>
                <a:gd name="adj2" fmla="val 132480"/>
              </a:avLst>
            </a:prstGeom>
            <a:solidFill>
              <a:srgbClr val="FF3300"/>
            </a:solidFill>
            <a:ln w="9525" algn="ctr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it-IT"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asellaDiTesto 1"/>
          <p:cNvSpPr txBox="1">
            <a:spLocks noChangeArrowheads="1"/>
          </p:cNvSpPr>
          <p:nvPr/>
        </p:nvSpPr>
        <p:spPr bwMode="auto">
          <a:xfrm>
            <a:off x="2508414" y="500063"/>
            <a:ext cx="4379584" cy="954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0" tIns="45687" rIns="91370" bIns="45687">
            <a:spAutoFit/>
          </a:bodyPr>
          <a:lstStyle/>
          <a:p>
            <a:pPr algn="ctr"/>
            <a:r>
              <a:rPr lang="it-IT" sz="2800" b="1" dirty="0" smtClean="0"/>
              <a:t>Luminosità</a:t>
            </a:r>
            <a:endParaRPr lang="it-IT" sz="2800" b="1" dirty="0"/>
          </a:p>
          <a:p>
            <a:pPr algn="ctr"/>
            <a:r>
              <a:rPr lang="it-IT" sz="2800" b="1" dirty="0" smtClean="0"/>
              <a:t>La </a:t>
            </a:r>
            <a:r>
              <a:rPr lang="it-IT" sz="2800" b="1" dirty="0"/>
              <a:t>scala di </a:t>
            </a:r>
            <a:r>
              <a:rPr lang="it-IT" sz="2800" b="1" i="1" dirty="0"/>
              <a:t>magnitudine</a:t>
            </a:r>
          </a:p>
        </p:txBody>
      </p:sp>
      <p:graphicFrame>
        <p:nvGraphicFramePr>
          <p:cNvPr id="7" name="Tabella 6"/>
          <p:cNvGraphicFramePr>
            <a:graphicFrameLocks noGrp="1"/>
          </p:cNvGraphicFramePr>
          <p:nvPr/>
        </p:nvGraphicFramePr>
        <p:xfrm>
          <a:off x="1619672" y="1700808"/>
          <a:ext cx="6048672" cy="44644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4416"/>
                <a:gridCol w="2304256"/>
              </a:tblGrid>
              <a:tr h="860379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Oggetto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Magnitudine apparente</a:t>
                      </a:r>
                      <a:endParaRPr lang="it-IT" sz="2400" dirty="0"/>
                    </a:p>
                  </a:txBody>
                  <a:tcPr/>
                </a:tc>
              </a:tr>
              <a:tr h="514874"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Sole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 smtClean="0"/>
                        <a:t>-27</a:t>
                      </a:r>
                      <a:endParaRPr lang="it-IT" sz="2400" b="1" dirty="0"/>
                    </a:p>
                  </a:txBody>
                  <a:tcPr/>
                </a:tc>
              </a:tr>
              <a:tr h="514874">
                <a:tc>
                  <a:txBody>
                    <a:bodyPr/>
                    <a:lstStyle/>
                    <a:p>
                      <a:pPr algn="l"/>
                      <a:r>
                        <a:rPr lang="it-IT" sz="2400" dirty="0" smtClean="0"/>
                        <a:t>Luna</a:t>
                      </a:r>
                      <a:r>
                        <a:rPr lang="it-IT" sz="2400" baseline="0" dirty="0" smtClean="0"/>
                        <a:t> piena</a:t>
                      </a:r>
                      <a:endParaRPr lang="it-IT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 smtClean="0"/>
                        <a:t>-13</a:t>
                      </a:r>
                      <a:endParaRPr lang="it-IT" sz="2400" b="1" dirty="0"/>
                    </a:p>
                  </a:txBody>
                  <a:tcPr/>
                </a:tc>
              </a:tr>
              <a:tr h="514874"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Venere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 smtClean="0"/>
                        <a:t>-4</a:t>
                      </a:r>
                    </a:p>
                  </a:txBody>
                  <a:tcPr/>
                </a:tc>
              </a:tr>
              <a:tr h="514874"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Stelle più luminose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 smtClean="0"/>
                        <a:t>-1, 0</a:t>
                      </a:r>
                    </a:p>
                  </a:txBody>
                  <a:tcPr/>
                </a:tc>
              </a:tr>
              <a:tr h="514874"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Limite occhio nudo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 smtClean="0"/>
                        <a:t>6 (???)</a:t>
                      </a:r>
                    </a:p>
                  </a:txBody>
                  <a:tcPr/>
                </a:tc>
              </a:tr>
              <a:tr h="514874"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Limite telescopio</a:t>
                      </a:r>
                      <a:r>
                        <a:rPr lang="it-IT" sz="2400" baseline="0" dirty="0" smtClean="0"/>
                        <a:t> 10 cm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 smtClean="0"/>
                        <a:t>13</a:t>
                      </a:r>
                    </a:p>
                  </a:txBody>
                  <a:tcPr/>
                </a:tc>
              </a:tr>
              <a:tr h="514874"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Limite HST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 smtClean="0"/>
                        <a:t>30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631950" y="422275"/>
            <a:ext cx="5972175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r>
              <a:rPr lang="en-GB" sz="2900"/>
              <a:t>Effetto Doppler: aspetti quantitativi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25438" y="1600200"/>
            <a:ext cx="6373812" cy="369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  <a:tab pos="6561138" algn="l"/>
              </a:tabLst>
            </a:pPr>
            <a:r>
              <a:rPr lang="it-IT" sz="2400"/>
              <a:t>3) non si può misurare l’orientazione dell’orbita</a:t>
            </a:r>
          </a:p>
        </p:txBody>
      </p:sp>
      <p:sp>
        <p:nvSpPr>
          <p:cNvPr id="4102" name="Rectangle 9"/>
          <p:cNvSpPr>
            <a:spLocks noChangeArrowheads="1"/>
          </p:cNvSpPr>
          <p:nvPr/>
        </p:nvSpPr>
        <p:spPr bwMode="auto">
          <a:xfrm>
            <a:off x="912813" y="4237038"/>
            <a:ext cx="0" cy="2778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4103" name="Rectangle 10"/>
          <p:cNvSpPr>
            <a:spLocks noChangeArrowheads="1"/>
          </p:cNvSpPr>
          <p:nvPr/>
        </p:nvSpPr>
        <p:spPr bwMode="auto">
          <a:xfrm>
            <a:off x="1958975" y="7426325"/>
            <a:ext cx="0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4104" name="Rectangle 11"/>
          <p:cNvSpPr>
            <a:spLocks noChangeArrowheads="1"/>
          </p:cNvSpPr>
          <p:nvPr/>
        </p:nvSpPr>
        <p:spPr bwMode="auto">
          <a:xfrm>
            <a:off x="3460750" y="5924550"/>
            <a:ext cx="0" cy="2778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4105" name="Rectangle 12"/>
          <p:cNvSpPr>
            <a:spLocks noChangeArrowheads="1"/>
          </p:cNvSpPr>
          <p:nvPr/>
        </p:nvSpPr>
        <p:spPr bwMode="auto">
          <a:xfrm>
            <a:off x="1500188" y="4749800"/>
            <a:ext cx="1587" cy="2778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4106" name="Rectangle 13"/>
          <p:cNvSpPr>
            <a:spLocks noChangeArrowheads="1"/>
          </p:cNvSpPr>
          <p:nvPr/>
        </p:nvSpPr>
        <p:spPr bwMode="auto">
          <a:xfrm>
            <a:off x="1174750" y="4270375"/>
            <a:ext cx="0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4107" name="Rectangle 14"/>
          <p:cNvSpPr>
            <a:spLocks noChangeArrowheads="1"/>
          </p:cNvSpPr>
          <p:nvPr/>
        </p:nvSpPr>
        <p:spPr bwMode="auto">
          <a:xfrm>
            <a:off x="1044575" y="4357688"/>
            <a:ext cx="2940050" cy="2778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4108" name="Rectangle 15"/>
          <p:cNvSpPr>
            <a:spLocks noChangeArrowheads="1"/>
          </p:cNvSpPr>
          <p:nvPr/>
        </p:nvSpPr>
        <p:spPr bwMode="auto">
          <a:xfrm>
            <a:off x="5551488" y="4359275"/>
            <a:ext cx="0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4109" name="Rectangle 16"/>
          <p:cNvSpPr>
            <a:spLocks noChangeArrowheads="1"/>
          </p:cNvSpPr>
          <p:nvPr/>
        </p:nvSpPr>
        <p:spPr bwMode="auto">
          <a:xfrm>
            <a:off x="6924675" y="4487863"/>
            <a:ext cx="0" cy="2778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4110" name="Oval 19"/>
          <p:cNvSpPr>
            <a:spLocks noChangeArrowheads="1"/>
          </p:cNvSpPr>
          <p:nvPr/>
        </p:nvSpPr>
        <p:spPr bwMode="auto">
          <a:xfrm>
            <a:off x="251520" y="4869160"/>
            <a:ext cx="3921125" cy="392113"/>
          </a:xfrm>
          <a:prstGeom prst="ellipse">
            <a:avLst/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4111" name="Oval 20"/>
          <p:cNvSpPr>
            <a:spLocks noChangeArrowheads="1"/>
          </p:cNvSpPr>
          <p:nvPr/>
        </p:nvSpPr>
        <p:spPr bwMode="auto">
          <a:xfrm>
            <a:off x="2743200" y="5030788"/>
            <a:ext cx="0" cy="388937"/>
          </a:xfrm>
          <a:prstGeom prst="ellipse">
            <a:avLst/>
          </a:prstGeom>
          <a:solidFill>
            <a:srgbClr val="FF3300"/>
          </a:solidFill>
          <a:ln w="9525" algn="ctr">
            <a:noFill/>
            <a:round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4112" name="Oval 21"/>
          <p:cNvSpPr>
            <a:spLocks noChangeArrowheads="1"/>
          </p:cNvSpPr>
          <p:nvPr/>
        </p:nvSpPr>
        <p:spPr bwMode="auto">
          <a:xfrm>
            <a:off x="2546350" y="4556125"/>
            <a:ext cx="0" cy="390525"/>
          </a:xfrm>
          <a:prstGeom prst="ellipse">
            <a:avLst/>
          </a:prstGeom>
          <a:solidFill>
            <a:schemeClr val="tx1"/>
          </a:solidFill>
          <a:ln w="9525" algn="ctr">
            <a:noFill/>
            <a:round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4113" name="Line 22"/>
          <p:cNvSpPr>
            <a:spLocks noChangeShapeType="1"/>
          </p:cNvSpPr>
          <p:nvPr/>
        </p:nvSpPr>
        <p:spPr bwMode="auto">
          <a:xfrm flipV="1">
            <a:off x="2483768" y="5085184"/>
            <a:ext cx="392113" cy="4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endParaRPr lang="it-IT"/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2483768" y="2420888"/>
            <a:ext cx="4432300" cy="2676525"/>
            <a:chOff x="2176" y="1656"/>
            <a:chExt cx="3077" cy="1860"/>
          </a:xfrm>
        </p:grpSpPr>
        <p:sp>
          <p:nvSpPr>
            <p:cNvPr id="4123" name="Line 23"/>
            <p:cNvSpPr>
              <a:spLocks noChangeShapeType="1"/>
            </p:cNvSpPr>
            <p:nvPr/>
          </p:nvSpPr>
          <p:spPr bwMode="auto">
            <a:xfrm flipV="1">
              <a:off x="2176" y="1974"/>
              <a:ext cx="2132" cy="1542"/>
            </a:xfrm>
            <a:prstGeom prst="line">
              <a:avLst/>
            </a:prstGeom>
            <a:noFill/>
            <a:ln w="15240">
              <a:solidFill>
                <a:schemeClr val="accent2"/>
              </a:solidFill>
              <a:prstDash val="dash"/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it-IT"/>
            </a:p>
          </p:txBody>
        </p:sp>
        <p:sp>
          <p:nvSpPr>
            <p:cNvPr id="4124" name="Text Box 24"/>
            <p:cNvSpPr txBox="1">
              <a:spLocks noChangeArrowheads="1"/>
            </p:cNvSpPr>
            <p:nvPr/>
          </p:nvSpPr>
          <p:spPr bwMode="auto">
            <a:xfrm>
              <a:off x="3900" y="1656"/>
              <a:ext cx="1353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655638" algn="l"/>
                  <a:tab pos="1311275" algn="l"/>
                  <a:tab pos="1968500" algn="l"/>
                  <a:tab pos="2624138" algn="l"/>
                  <a:tab pos="3279775" algn="l"/>
                  <a:tab pos="3937000" algn="l"/>
                  <a:tab pos="4592638" algn="l"/>
                  <a:tab pos="5248275" algn="l"/>
                  <a:tab pos="5905500" algn="l"/>
                  <a:tab pos="6561138" algn="l"/>
                </a:tabLst>
              </a:pPr>
              <a:r>
                <a:rPr lang="it-IT"/>
                <a:t>osservatore (Terra)</a:t>
              </a:r>
            </a:p>
          </p:txBody>
        </p:sp>
      </p:grpSp>
      <p:sp>
        <p:nvSpPr>
          <p:cNvPr id="4115" name="Freeform 27"/>
          <p:cNvSpPr>
            <a:spLocks/>
          </p:cNvSpPr>
          <p:nvPr/>
        </p:nvSpPr>
        <p:spPr bwMode="auto">
          <a:xfrm>
            <a:off x="4179888" y="4889500"/>
            <a:ext cx="793750" cy="277813"/>
          </a:xfrm>
          <a:custGeom>
            <a:avLst/>
            <a:gdLst>
              <a:gd name="T0" fmla="*/ 0 w 551"/>
              <a:gd name="T1" fmla="*/ 0 h 862"/>
              <a:gd name="T2" fmla="*/ 408 w 551"/>
              <a:gd name="T3" fmla="*/ 227 h 862"/>
              <a:gd name="T4" fmla="*/ 544 w 551"/>
              <a:gd name="T5" fmla="*/ 590 h 862"/>
              <a:gd name="T6" fmla="*/ 363 w 551"/>
              <a:gd name="T7" fmla="*/ 862 h 862"/>
              <a:gd name="T8" fmla="*/ 0 60000 65536"/>
              <a:gd name="T9" fmla="*/ 0 60000 65536"/>
              <a:gd name="T10" fmla="*/ 0 60000 65536"/>
              <a:gd name="T11" fmla="*/ 0 60000 65536"/>
              <a:gd name="T12" fmla="*/ 0 w 551"/>
              <a:gd name="T13" fmla="*/ 0 h 862"/>
              <a:gd name="T14" fmla="*/ 551 w 551"/>
              <a:gd name="T15" fmla="*/ 862 h 86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1" h="862">
                <a:moveTo>
                  <a:pt x="0" y="0"/>
                </a:moveTo>
                <a:cubicBezTo>
                  <a:pt x="158" y="64"/>
                  <a:pt x="317" y="129"/>
                  <a:pt x="408" y="227"/>
                </a:cubicBezTo>
                <a:cubicBezTo>
                  <a:pt x="499" y="325"/>
                  <a:pt x="551" y="484"/>
                  <a:pt x="544" y="590"/>
                </a:cubicBezTo>
                <a:cubicBezTo>
                  <a:pt x="537" y="696"/>
                  <a:pt x="386" y="817"/>
                  <a:pt x="363" y="862"/>
                </a:cubicBezTo>
              </a:path>
            </a:pathLst>
          </a:custGeom>
          <a:noFill/>
          <a:ln w="9525" cap="flat" cmpd="sng">
            <a:noFill/>
            <a:prstDash val="solid"/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it-IT"/>
          </a:p>
        </p:txBody>
      </p:sp>
      <p:sp>
        <p:nvSpPr>
          <p:cNvPr id="4116" name="Line 29"/>
          <p:cNvSpPr>
            <a:spLocks noChangeShapeType="1"/>
          </p:cNvSpPr>
          <p:nvPr/>
        </p:nvSpPr>
        <p:spPr bwMode="auto">
          <a:xfrm>
            <a:off x="323528" y="4869160"/>
            <a:ext cx="1631950" cy="6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0" tIns="0" rIns="0" bIns="0" anchor="ctr">
            <a:spAutoFit/>
          </a:bodyPr>
          <a:lstStyle/>
          <a:p>
            <a:endParaRPr lang="it-IT"/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6205538" y="3689350"/>
            <a:ext cx="2260600" cy="876300"/>
            <a:chOff x="4308" y="2563"/>
            <a:chExt cx="1569" cy="609"/>
          </a:xfrm>
        </p:grpSpPr>
        <p:graphicFrame>
          <p:nvGraphicFramePr>
            <p:cNvPr id="4099" name="Object 3"/>
            <p:cNvGraphicFramePr>
              <a:graphicFrameLocks noChangeAspect="1"/>
            </p:cNvGraphicFramePr>
            <p:nvPr/>
          </p:nvGraphicFramePr>
          <p:xfrm>
            <a:off x="4580" y="2836"/>
            <a:ext cx="816" cy="336"/>
          </p:xfrm>
          <a:graphic>
            <a:graphicData uri="http://schemas.openxmlformats.org/presentationml/2006/ole">
              <p:oleObj spid="_x0000_s4099" name="Equation" r:id="rId4" imgW="431640" imgH="177480" progId="Equation.3">
                <p:embed/>
              </p:oleObj>
            </a:graphicData>
          </a:graphic>
        </p:graphicFrame>
        <p:sp>
          <p:nvSpPr>
            <p:cNvPr id="4122" name="Text Box 32"/>
            <p:cNvSpPr txBox="1">
              <a:spLocks noChangeArrowheads="1"/>
            </p:cNvSpPr>
            <p:nvPr/>
          </p:nvSpPr>
          <p:spPr bwMode="auto">
            <a:xfrm>
              <a:off x="4308" y="2563"/>
              <a:ext cx="1569" cy="2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655638" algn="l"/>
                  <a:tab pos="1311275" algn="l"/>
                  <a:tab pos="1968500" algn="l"/>
                  <a:tab pos="2624138" algn="l"/>
                  <a:tab pos="3279775" algn="l"/>
                  <a:tab pos="3937000" algn="l"/>
                  <a:tab pos="4592638" algn="l"/>
                  <a:tab pos="5248275" algn="l"/>
                  <a:tab pos="5905500" algn="l"/>
                  <a:tab pos="6561138" algn="l"/>
                </a:tabLst>
              </a:pPr>
              <a:r>
                <a:rPr lang="it-IT" sz="2200"/>
                <a:t>velocità osservata</a:t>
              </a:r>
            </a:p>
          </p:txBody>
        </p:sp>
      </p:grp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6140450" y="4997450"/>
            <a:ext cx="2325688" cy="1004888"/>
            <a:chOff x="4263" y="3471"/>
            <a:chExt cx="1614" cy="699"/>
          </a:xfrm>
        </p:grpSpPr>
        <p:sp>
          <p:nvSpPr>
            <p:cNvPr id="4121" name="Text Box 31"/>
            <p:cNvSpPr txBox="1">
              <a:spLocks noChangeArrowheads="1"/>
            </p:cNvSpPr>
            <p:nvPr/>
          </p:nvSpPr>
          <p:spPr bwMode="auto">
            <a:xfrm>
              <a:off x="4263" y="3471"/>
              <a:ext cx="1614" cy="2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655638" algn="l"/>
                  <a:tab pos="1311275" algn="l"/>
                  <a:tab pos="1968500" algn="l"/>
                  <a:tab pos="2624138" algn="l"/>
                  <a:tab pos="3279775" algn="l"/>
                  <a:tab pos="3937000" algn="l"/>
                  <a:tab pos="4592638" algn="l"/>
                  <a:tab pos="5248275" algn="l"/>
                  <a:tab pos="5905500" algn="l"/>
                  <a:tab pos="6561138" algn="l"/>
                </a:tabLst>
              </a:pPr>
              <a:r>
                <a:rPr lang="it-IT" sz="2200"/>
                <a:t>massa “osservata”</a:t>
              </a:r>
            </a:p>
          </p:txBody>
        </p:sp>
        <p:graphicFrame>
          <p:nvGraphicFramePr>
            <p:cNvPr id="4098" name="Object 2"/>
            <p:cNvGraphicFramePr>
              <a:graphicFrameLocks noChangeAspect="1"/>
            </p:cNvGraphicFramePr>
            <p:nvPr/>
          </p:nvGraphicFramePr>
          <p:xfrm>
            <a:off x="4444" y="3834"/>
            <a:ext cx="984" cy="336"/>
          </p:xfrm>
          <a:graphic>
            <a:graphicData uri="http://schemas.openxmlformats.org/presentationml/2006/ole">
              <p:oleObj spid="_x0000_s4098" name="Equation" r:id="rId5" imgW="520560" imgH="177480" progId="Equation.3">
                <p:embed/>
              </p:oleObj>
            </a:graphicData>
          </a:graphic>
        </p:graphicFrame>
      </p:grpSp>
      <p:sp>
        <p:nvSpPr>
          <p:cNvPr id="4119" name="Oval 21"/>
          <p:cNvSpPr>
            <a:spLocks noChangeArrowheads="1"/>
          </p:cNvSpPr>
          <p:nvPr/>
        </p:nvSpPr>
        <p:spPr bwMode="auto">
          <a:xfrm>
            <a:off x="2286000" y="4895850"/>
            <a:ext cx="0" cy="388938"/>
          </a:xfrm>
          <a:prstGeom prst="ellipse">
            <a:avLst/>
          </a:prstGeom>
          <a:solidFill>
            <a:schemeClr val="tx1"/>
          </a:solidFill>
          <a:ln w="9525" algn="ctr">
            <a:noFill/>
            <a:round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4120" name="Oval 20"/>
          <p:cNvSpPr>
            <a:spLocks noChangeArrowheads="1"/>
          </p:cNvSpPr>
          <p:nvPr/>
        </p:nvSpPr>
        <p:spPr bwMode="auto">
          <a:xfrm>
            <a:off x="2714625" y="4986338"/>
            <a:ext cx="0" cy="388937"/>
          </a:xfrm>
          <a:prstGeom prst="ellipse">
            <a:avLst/>
          </a:prstGeom>
          <a:solidFill>
            <a:srgbClr val="FF3300"/>
          </a:solidFill>
          <a:ln w="9525" algn="ctr">
            <a:noFill/>
            <a:round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it-IT">
              <a:latin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1428750" y="928688"/>
            <a:ext cx="5972175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r>
              <a:rPr lang="en-GB" sz="2900"/>
              <a:t>Effetto Doppler: aspetti quantitativi</a:t>
            </a:r>
          </a:p>
        </p:txBody>
      </p:sp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500063" y="2643188"/>
            <a:ext cx="8318500" cy="738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  <a:tab pos="6561138" algn="l"/>
              </a:tabLst>
            </a:pPr>
            <a:r>
              <a:rPr lang="it-IT" sz="2400"/>
              <a:t>4) l’effetto </a:t>
            </a:r>
            <a:r>
              <a:rPr lang="it-IT" sz="2400" b="1"/>
              <a:t>non</a:t>
            </a:r>
            <a:r>
              <a:rPr lang="it-IT" sz="2400"/>
              <a:t> dipende dalla distanza stella-osservatore</a:t>
            </a:r>
          </a:p>
          <a:p>
            <a:pPr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  <a:tab pos="6561138" algn="l"/>
              </a:tabLst>
            </a:pPr>
            <a:r>
              <a:rPr lang="it-IT" sz="2400"/>
              <a:t>    (ma la precisione della misura sì)</a:t>
            </a:r>
          </a:p>
        </p:txBody>
      </p:sp>
      <p:sp>
        <p:nvSpPr>
          <p:cNvPr id="33796" name="Rectangle 10"/>
          <p:cNvSpPr>
            <a:spLocks noChangeArrowheads="1"/>
          </p:cNvSpPr>
          <p:nvPr/>
        </p:nvSpPr>
        <p:spPr bwMode="auto">
          <a:xfrm>
            <a:off x="1958975" y="7426325"/>
            <a:ext cx="0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it-IT">
              <a:latin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1"/>
          <p:cNvSpPr txBox="1">
            <a:spLocks noChangeArrowheads="1"/>
          </p:cNvSpPr>
          <p:nvPr/>
        </p:nvSpPr>
        <p:spPr bwMode="auto">
          <a:xfrm>
            <a:off x="3063875" y="431800"/>
            <a:ext cx="30162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buSzPct val="45000"/>
              <a:tabLst>
                <a:tab pos="655638" algn="l"/>
                <a:tab pos="1311275" algn="l"/>
                <a:tab pos="1968500" algn="l"/>
                <a:tab pos="2624138" algn="l"/>
              </a:tabLst>
            </a:pPr>
            <a:r>
              <a:rPr lang="en-GB" sz="2200">
                <a:latin typeface="Times" pitchFamily="18" charset="0"/>
              </a:rPr>
              <a:t>Sistema HD187123</a:t>
            </a: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1175" y="1395413"/>
            <a:ext cx="5357813" cy="366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AutoShape 3"/>
          <p:cNvSpPr>
            <a:spLocks noChangeArrowheads="1"/>
          </p:cNvSpPr>
          <p:nvPr/>
        </p:nvSpPr>
        <p:spPr bwMode="auto">
          <a:xfrm>
            <a:off x="7216775" y="5532438"/>
            <a:ext cx="1141413" cy="496887"/>
          </a:xfrm>
          <a:prstGeom prst="roundRect">
            <a:avLst>
              <a:gd name="adj" fmla="val 287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10" tIns="41455" rIns="82910" bIns="41455" anchor="ctr"/>
          <a:lstStyle/>
          <a:p>
            <a:endParaRPr lang="it-IT">
              <a:latin typeface="Times" pitchFamily="18" charset="0"/>
            </a:endParaRPr>
          </a:p>
        </p:txBody>
      </p:sp>
      <p:sp>
        <p:nvSpPr>
          <p:cNvPr id="55301" name="Text Box 4"/>
          <p:cNvSpPr txBox="1">
            <a:spLocks noChangeArrowheads="1"/>
          </p:cNvSpPr>
          <p:nvPr/>
        </p:nvSpPr>
        <p:spPr bwMode="auto">
          <a:xfrm>
            <a:off x="820738" y="5610225"/>
            <a:ext cx="75088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81363" algn="l"/>
                <a:tab pos="3937000" algn="l"/>
                <a:tab pos="4594225" algn="l"/>
                <a:tab pos="5249863" algn="l"/>
                <a:tab pos="5907088" algn="l"/>
                <a:tab pos="6562725" algn="l"/>
                <a:tab pos="7219950" algn="l"/>
              </a:tabLst>
            </a:pPr>
            <a:r>
              <a:rPr lang="en-GB" sz="2200" i="1">
                <a:latin typeface="Times" pitchFamily="18" charset="0"/>
              </a:rPr>
              <a:t>M sinI</a:t>
            </a:r>
            <a:r>
              <a:rPr lang="en-GB" sz="2200">
                <a:latin typeface="Times" pitchFamily="18" charset="0"/>
              </a:rPr>
              <a:t> = 0.52 </a:t>
            </a:r>
            <a:r>
              <a:rPr lang="en-GB" sz="2200" i="1">
                <a:latin typeface="Times" pitchFamily="18" charset="0"/>
              </a:rPr>
              <a:t>M</a:t>
            </a:r>
            <a:r>
              <a:rPr lang="en-GB" sz="1300">
                <a:latin typeface="Times" pitchFamily="18" charset="0"/>
              </a:rPr>
              <a:t>Giove</a:t>
            </a:r>
            <a:r>
              <a:rPr lang="en-GB" sz="2200">
                <a:latin typeface="Times" pitchFamily="18" charset="0"/>
              </a:rPr>
              <a:t>     </a:t>
            </a:r>
            <a:r>
              <a:rPr lang="en-GB" sz="2200" i="1">
                <a:latin typeface="Times" pitchFamily="18" charset="0"/>
              </a:rPr>
              <a:t>a</a:t>
            </a:r>
            <a:r>
              <a:rPr lang="en-GB" sz="2200">
                <a:latin typeface="Times" pitchFamily="18" charset="0"/>
              </a:rPr>
              <a:t> = 0.042 AU    periodo = 3.09 d    </a:t>
            </a:r>
            <a:r>
              <a:rPr lang="en-GB" sz="2200" i="1">
                <a:latin typeface="Times" pitchFamily="18" charset="0"/>
              </a:rPr>
              <a:t>e =</a:t>
            </a:r>
            <a:r>
              <a:rPr lang="en-GB" sz="2200">
                <a:latin typeface="Times" pitchFamily="18" charset="0"/>
              </a:rPr>
              <a:t> 0.03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AutoShape 1"/>
          <p:cNvSpPr>
            <a:spLocks noChangeArrowheads="1"/>
          </p:cNvSpPr>
          <p:nvPr/>
        </p:nvSpPr>
        <p:spPr bwMode="auto">
          <a:xfrm>
            <a:off x="6886575" y="5532438"/>
            <a:ext cx="1379538" cy="487362"/>
          </a:xfrm>
          <a:prstGeom prst="roundRect">
            <a:avLst>
              <a:gd name="adj" fmla="val 292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18" tIns="41460" rIns="82918" bIns="41460" anchor="ctr"/>
          <a:lstStyle/>
          <a:p>
            <a:endParaRPr lang="it-IT">
              <a:latin typeface="Times" pitchFamily="18" charset="0"/>
            </a:endParaRPr>
          </a:p>
        </p:txBody>
      </p:sp>
      <p:sp>
        <p:nvSpPr>
          <p:cNvPr id="56323" name="Text Box 2"/>
          <p:cNvSpPr txBox="1">
            <a:spLocks noChangeArrowheads="1"/>
          </p:cNvSpPr>
          <p:nvPr/>
        </p:nvSpPr>
        <p:spPr bwMode="auto">
          <a:xfrm>
            <a:off x="3190875" y="465138"/>
            <a:ext cx="30892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 defTabSz="827088">
              <a:buSzPct val="45000"/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r>
              <a:rPr lang="en-GB" sz="2200">
                <a:latin typeface="Times" pitchFamily="18" charset="0"/>
              </a:rPr>
              <a:t>Sistema  16 </a:t>
            </a:r>
            <a:r>
              <a:rPr lang="en-GB" sz="2200" i="1">
                <a:latin typeface="Times" pitchFamily="18" charset="0"/>
              </a:rPr>
              <a:t>Cyg </a:t>
            </a:r>
            <a:r>
              <a:rPr lang="en-GB" sz="2200">
                <a:latin typeface="Times" pitchFamily="18" charset="0"/>
              </a:rPr>
              <a:t>B</a:t>
            </a:r>
            <a:r>
              <a:rPr lang="en-GB" sz="2200">
                <a:latin typeface="Symbol" pitchFamily="18" charset="2"/>
              </a:rPr>
              <a:t></a:t>
            </a:r>
          </a:p>
        </p:txBody>
      </p:sp>
      <p:sp>
        <p:nvSpPr>
          <p:cNvPr id="56324" name="Text Box 3"/>
          <p:cNvSpPr txBox="1">
            <a:spLocks noChangeArrowheads="1"/>
          </p:cNvSpPr>
          <p:nvPr/>
        </p:nvSpPr>
        <p:spPr bwMode="auto">
          <a:xfrm>
            <a:off x="865188" y="5610225"/>
            <a:ext cx="72120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827088"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  <a:tab pos="3938588" algn="l"/>
                <a:tab pos="4592638" algn="l"/>
                <a:tab pos="5251450" algn="l"/>
                <a:tab pos="5907088" algn="l"/>
                <a:tab pos="6561138" algn="l"/>
              </a:tabLst>
            </a:pPr>
            <a:r>
              <a:rPr lang="en-GB" sz="2200" i="1">
                <a:latin typeface="Times" pitchFamily="18" charset="0"/>
              </a:rPr>
              <a:t>M sinI</a:t>
            </a:r>
            <a:r>
              <a:rPr lang="en-GB" sz="2200">
                <a:latin typeface="Times" pitchFamily="18" charset="0"/>
              </a:rPr>
              <a:t> = 1.5 </a:t>
            </a:r>
            <a:r>
              <a:rPr lang="en-GB" sz="2200" i="1">
                <a:latin typeface="Times" pitchFamily="18" charset="0"/>
              </a:rPr>
              <a:t>M</a:t>
            </a:r>
            <a:r>
              <a:rPr lang="en-GB" sz="2200" baseline="-25000">
                <a:latin typeface="Times" pitchFamily="18" charset="0"/>
              </a:rPr>
              <a:t>Giove</a:t>
            </a:r>
            <a:r>
              <a:rPr lang="en-GB" sz="2200">
                <a:latin typeface="Times" pitchFamily="18" charset="0"/>
              </a:rPr>
              <a:t>     </a:t>
            </a:r>
            <a:r>
              <a:rPr lang="en-GB" sz="2200" i="1">
                <a:latin typeface="Times" pitchFamily="18" charset="0"/>
              </a:rPr>
              <a:t>a</a:t>
            </a:r>
            <a:r>
              <a:rPr lang="en-GB" sz="2200">
                <a:latin typeface="Times" pitchFamily="18" charset="0"/>
              </a:rPr>
              <a:t> = 1.72 AU    periodo = 804 d    </a:t>
            </a:r>
            <a:r>
              <a:rPr lang="en-GB" sz="2200" i="1">
                <a:latin typeface="Times" pitchFamily="18" charset="0"/>
              </a:rPr>
              <a:t>e =</a:t>
            </a:r>
            <a:r>
              <a:rPr lang="en-GB" sz="2200">
                <a:latin typeface="Times" pitchFamily="18" charset="0"/>
              </a:rPr>
              <a:t> 0.63</a:t>
            </a:r>
          </a:p>
        </p:txBody>
      </p:sp>
      <p:pic>
        <p:nvPicPr>
          <p:cNvPr id="5632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1313" y="1179513"/>
            <a:ext cx="5583237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7038" y="1209675"/>
            <a:ext cx="5913437" cy="443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ext Box 2"/>
          <p:cNvSpPr txBox="1">
            <a:spLocks noChangeArrowheads="1"/>
          </p:cNvSpPr>
          <p:nvPr/>
        </p:nvSpPr>
        <p:spPr bwMode="auto">
          <a:xfrm>
            <a:off x="2938463" y="284163"/>
            <a:ext cx="36401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defTabSz="827088"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</a:tabLst>
            </a:pPr>
            <a:r>
              <a:rPr lang="en-GB">
                <a:latin typeface="Times" pitchFamily="18" charset="0"/>
              </a:rPr>
              <a:t>Seconda legge di Keplero</a:t>
            </a: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1436688" y="6040438"/>
            <a:ext cx="6334125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27088"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  <a:tab pos="3938588" algn="l"/>
                <a:tab pos="4592638" algn="l"/>
                <a:tab pos="5251450" algn="l"/>
                <a:tab pos="5907088" algn="l"/>
                <a:tab pos="6561138" algn="l"/>
                <a:tab pos="7216775" algn="l"/>
              </a:tabLst>
            </a:pPr>
            <a:r>
              <a:rPr lang="it-IT">
                <a:latin typeface="Times" pitchFamily="18" charset="0"/>
              </a:rPr>
              <a:t>(velocità </a:t>
            </a:r>
            <a:r>
              <a:rPr lang="it-IT" i="1">
                <a:latin typeface="Times" pitchFamily="18" charset="0"/>
              </a:rPr>
              <a:t>areolare</a:t>
            </a:r>
            <a:r>
              <a:rPr lang="it-IT">
                <a:latin typeface="Times" pitchFamily="18" charset="0"/>
              </a:rPr>
              <a:t> costante </a:t>
            </a:r>
            <a:r>
              <a:rPr lang="it-IT">
                <a:latin typeface="Times" pitchFamily="18" charset="0"/>
                <a:cs typeface="Times New Roman" pitchFamily="18" charset="0"/>
              </a:rPr>
              <a:t>→ velocità </a:t>
            </a:r>
            <a:r>
              <a:rPr lang="it-IT" i="1">
                <a:latin typeface="Times" pitchFamily="18" charset="0"/>
                <a:cs typeface="Times New Roman" pitchFamily="18" charset="0"/>
              </a:rPr>
              <a:t>lineare</a:t>
            </a:r>
            <a:r>
              <a:rPr lang="it-IT">
                <a:latin typeface="Times" pitchFamily="18" charset="0"/>
                <a:cs typeface="Times New Roman" pitchFamily="18" charset="0"/>
              </a:rPr>
              <a:t> maggiore al periastro)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1"/>
          <p:cNvSpPr txBox="1">
            <a:spLocks noChangeArrowheads="1"/>
          </p:cNvSpPr>
          <p:nvPr/>
        </p:nvSpPr>
        <p:spPr bwMode="auto">
          <a:xfrm>
            <a:off x="2647950" y="506413"/>
            <a:ext cx="42386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  <a:tab pos="3938588" algn="l"/>
              </a:tabLst>
            </a:pPr>
            <a:r>
              <a:rPr lang="en-GB" sz="2200">
                <a:latin typeface="Times" pitchFamily="18" charset="0"/>
              </a:rPr>
              <a:t>Sistema   </a:t>
            </a:r>
            <a:r>
              <a:rPr lang="en-GB" sz="2200">
                <a:latin typeface="Symbol" pitchFamily="18" charset="2"/>
              </a:rPr>
              <a:t></a:t>
            </a:r>
            <a:r>
              <a:rPr lang="en-GB" sz="2200" i="1">
                <a:latin typeface="Times" pitchFamily="18" charset="0"/>
              </a:rPr>
              <a:t>Andromedae</a:t>
            </a:r>
          </a:p>
        </p:txBody>
      </p:sp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6975" y="1077913"/>
            <a:ext cx="6637338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"/>
          <p:cNvSpPr txBox="1">
            <a:spLocks noChangeArrowheads="1"/>
          </p:cNvSpPr>
          <p:nvPr/>
        </p:nvSpPr>
        <p:spPr bwMode="auto">
          <a:xfrm>
            <a:off x="2647950" y="506413"/>
            <a:ext cx="42386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  <a:tab pos="3938588" algn="l"/>
              </a:tabLst>
            </a:pPr>
            <a:r>
              <a:rPr lang="en-GB" sz="2200">
                <a:latin typeface="Times" pitchFamily="18" charset="0"/>
              </a:rPr>
              <a:t>Sistema   </a:t>
            </a:r>
            <a:r>
              <a:rPr lang="en-GB" sz="2200">
                <a:latin typeface="Symbol" pitchFamily="18" charset="2"/>
              </a:rPr>
              <a:t></a:t>
            </a:r>
            <a:r>
              <a:rPr lang="en-GB" sz="2200" i="1">
                <a:latin typeface="Times" pitchFamily="18" charset="0"/>
              </a:rPr>
              <a:t>Andromedae</a:t>
            </a:r>
          </a:p>
        </p:txBody>
      </p:sp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5225" y="1069975"/>
            <a:ext cx="68453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1"/>
          <p:cNvSpPr txBox="1">
            <a:spLocks noChangeArrowheads="1"/>
          </p:cNvSpPr>
          <p:nvPr/>
        </p:nvSpPr>
        <p:spPr bwMode="auto">
          <a:xfrm>
            <a:off x="2647950" y="506413"/>
            <a:ext cx="42386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  <a:tab pos="3938588" algn="l"/>
              </a:tabLst>
            </a:pPr>
            <a:r>
              <a:rPr lang="en-GB" sz="2200">
                <a:latin typeface="Times" pitchFamily="18" charset="0"/>
              </a:rPr>
              <a:t>Sistema   </a:t>
            </a:r>
            <a:r>
              <a:rPr lang="en-GB" sz="2200">
                <a:latin typeface="Symbol" pitchFamily="18" charset="2"/>
              </a:rPr>
              <a:t></a:t>
            </a:r>
            <a:r>
              <a:rPr lang="en-GB" sz="2200" i="1">
                <a:latin typeface="Times" pitchFamily="18" charset="0"/>
              </a:rPr>
              <a:t>Andromedae</a:t>
            </a:r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8" y="1481138"/>
            <a:ext cx="9074150" cy="492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AutoShape 1"/>
          <p:cNvSpPr>
            <a:spLocks noChangeArrowheads="1"/>
          </p:cNvSpPr>
          <p:nvPr/>
        </p:nvSpPr>
        <p:spPr bwMode="auto">
          <a:xfrm>
            <a:off x="-184150" y="-53975"/>
            <a:ext cx="9553575" cy="6981825"/>
          </a:xfrm>
          <a:prstGeom prst="roundRect">
            <a:avLst>
              <a:gd name="adj" fmla="val 19"/>
            </a:avLst>
          </a:prstGeom>
          <a:solidFill>
            <a:srgbClr val="29292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36" tIns="41469" rIns="82936" bIns="41469" anchor="ctr"/>
          <a:lstStyle/>
          <a:p>
            <a:endParaRPr lang="it-IT">
              <a:latin typeface="Times" pitchFamily="18" charset="0"/>
            </a:endParaRPr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5" y="608013"/>
            <a:ext cx="8469313" cy="578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691680" y="620688"/>
            <a:ext cx="56044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 smtClean="0"/>
              <a:t>Cosa è possibile determinare</a:t>
            </a:r>
          </a:p>
          <a:p>
            <a:pPr algn="ctr"/>
            <a:r>
              <a:rPr lang="it-IT" sz="3200" dirty="0" smtClean="0"/>
              <a:t>con il metodo spettroscopico?</a:t>
            </a:r>
            <a:endParaRPr lang="it-IT" sz="3200" dirty="0"/>
          </a:p>
        </p:txBody>
      </p:sp>
      <p:graphicFrame>
        <p:nvGraphicFramePr>
          <p:cNvPr id="3" name="Tabella 2"/>
          <p:cNvGraphicFramePr>
            <a:graphicFrameLocks noGrp="1"/>
          </p:cNvGraphicFramePr>
          <p:nvPr/>
        </p:nvGraphicFramePr>
        <p:xfrm>
          <a:off x="1259632" y="2276872"/>
          <a:ext cx="6408712" cy="33843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0708"/>
                <a:gridCol w="2018004"/>
              </a:tblGrid>
              <a:tr h="483482">
                <a:tc>
                  <a:txBody>
                    <a:bodyPr/>
                    <a:lstStyle/>
                    <a:p>
                      <a:r>
                        <a:rPr lang="it-IT" sz="2000" dirty="0" smtClean="0"/>
                        <a:t>Grandezza</a:t>
                      </a:r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Determinabile?</a:t>
                      </a:r>
                      <a:endParaRPr lang="it-IT" sz="2000" dirty="0"/>
                    </a:p>
                  </a:txBody>
                  <a:tcPr/>
                </a:tc>
              </a:tr>
              <a:tr h="483482">
                <a:tc>
                  <a:txBody>
                    <a:bodyPr/>
                    <a:lstStyle/>
                    <a:p>
                      <a:r>
                        <a:rPr lang="it-IT" sz="2000" dirty="0" smtClean="0"/>
                        <a:t>Periodo orbitale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sì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83482">
                <a:tc>
                  <a:txBody>
                    <a:bodyPr/>
                    <a:lstStyle/>
                    <a:p>
                      <a:r>
                        <a:rPr lang="it-IT" sz="2000" dirty="0" smtClean="0"/>
                        <a:t>Semiasse maggiore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sì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83482">
                <a:tc>
                  <a:txBody>
                    <a:bodyPr/>
                    <a:lstStyle/>
                    <a:p>
                      <a:r>
                        <a:rPr lang="it-IT" sz="2000" dirty="0" smtClean="0"/>
                        <a:t>Diametro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no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83482">
                <a:tc>
                  <a:txBody>
                    <a:bodyPr/>
                    <a:lstStyle/>
                    <a:p>
                      <a:r>
                        <a:rPr lang="it-IT" sz="2000" dirty="0" smtClean="0"/>
                        <a:t>Forma dell’orbita (eccentricità)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sì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83482">
                <a:tc>
                  <a:txBody>
                    <a:bodyPr/>
                    <a:lstStyle/>
                    <a:p>
                      <a:r>
                        <a:rPr lang="it-IT" sz="2000" dirty="0" smtClean="0"/>
                        <a:t>Orientazione dell’orbita (inclinazione)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no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83482">
                <a:tc>
                  <a:txBody>
                    <a:bodyPr/>
                    <a:lstStyle/>
                    <a:p>
                      <a:r>
                        <a:rPr lang="it-IT" sz="2000" dirty="0" smtClean="0"/>
                        <a:t>Massa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sì (*)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4" name="Rettangolo 3"/>
          <p:cNvSpPr/>
          <p:nvPr/>
        </p:nvSpPr>
        <p:spPr>
          <a:xfrm>
            <a:off x="6444208" y="2852936"/>
            <a:ext cx="432048" cy="2880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6444208" y="3284984"/>
            <a:ext cx="432048" cy="2880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6516216" y="3789040"/>
            <a:ext cx="432048" cy="2880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6516216" y="4293096"/>
            <a:ext cx="432048" cy="2880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6516216" y="4797152"/>
            <a:ext cx="432048" cy="2880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6372200" y="5229200"/>
            <a:ext cx="576064" cy="2880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2"/>
          <p:cNvSpPr txBox="1">
            <a:spLocks noChangeArrowheads="1"/>
          </p:cNvSpPr>
          <p:nvPr/>
        </p:nvSpPr>
        <p:spPr bwMode="auto">
          <a:xfrm>
            <a:off x="857250" y="857250"/>
            <a:ext cx="6713538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</a:tabLst>
            </a:pPr>
            <a:r>
              <a:rPr lang="en-GB" sz="3300"/>
              <a:t>Difficoltà dell'osservazione diretta</a:t>
            </a:r>
          </a:p>
        </p:txBody>
      </p:sp>
      <p:sp>
        <p:nvSpPr>
          <p:cNvPr id="1029" name="Text Box 3"/>
          <p:cNvSpPr txBox="1">
            <a:spLocks noChangeArrowheads="1"/>
          </p:cNvSpPr>
          <p:nvPr/>
        </p:nvSpPr>
        <p:spPr bwMode="auto">
          <a:xfrm>
            <a:off x="428625" y="2000250"/>
            <a:ext cx="76295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r>
              <a:rPr lang="it-IT"/>
              <a:t>Esercizio: come apparirebbe un pianeta del Sistema Solare</a:t>
            </a:r>
          </a:p>
          <a:p>
            <a:pPr algn="ctr"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r>
              <a:rPr lang="it-IT"/>
              <a:t> se fosse osservato alla distanza di una delle stelle più vicine?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785813" y="2928938"/>
            <a:ext cx="1474787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27088"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1050" algn="l"/>
                <a:tab pos="5248275" algn="l"/>
                <a:tab pos="5905500" algn="l"/>
                <a:tab pos="6557963" algn="l"/>
                <a:tab pos="7213600" algn="l"/>
              </a:tabLst>
            </a:pPr>
            <a:r>
              <a:rPr lang="it-IT"/>
              <a:t>Leggi di scala: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143000" y="3643313"/>
            <a:ext cx="5046663" cy="1073150"/>
            <a:chOff x="770" y="1974"/>
            <a:chExt cx="3504" cy="745"/>
          </a:xfrm>
        </p:grpSpPr>
        <p:sp>
          <p:nvSpPr>
            <p:cNvPr id="1034" name="Text Box 6"/>
            <p:cNvSpPr txBox="1">
              <a:spLocks noChangeArrowheads="1"/>
            </p:cNvSpPr>
            <p:nvPr/>
          </p:nvSpPr>
          <p:spPr bwMode="auto">
            <a:xfrm>
              <a:off x="770" y="2201"/>
              <a:ext cx="2163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27088">
                <a:tabLst>
                  <a:tab pos="655638" algn="l"/>
                  <a:tab pos="1311275" algn="l"/>
                  <a:tab pos="1968500" algn="l"/>
                  <a:tab pos="2624138" algn="l"/>
                  <a:tab pos="3279775" algn="l"/>
                  <a:tab pos="3937000" algn="l"/>
                  <a:tab pos="4591050" algn="l"/>
                  <a:tab pos="5248275" algn="l"/>
                  <a:tab pos="5905500" algn="l"/>
                  <a:tab pos="6557963" algn="l"/>
                  <a:tab pos="7213600" algn="l"/>
                </a:tabLst>
              </a:pPr>
              <a:r>
                <a:rPr lang="it-IT"/>
                <a:t>diametro apparente (angolare)</a:t>
              </a:r>
            </a:p>
          </p:txBody>
        </p:sp>
        <p:graphicFrame>
          <p:nvGraphicFramePr>
            <p:cNvPr id="1027" name="Object 4"/>
            <p:cNvGraphicFramePr>
              <a:graphicFrameLocks noChangeAspect="1"/>
            </p:cNvGraphicFramePr>
            <p:nvPr/>
          </p:nvGraphicFramePr>
          <p:xfrm>
            <a:off x="3673" y="1974"/>
            <a:ext cx="601" cy="745"/>
          </p:xfrm>
          <a:graphic>
            <a:graphicData uri="http://schemas.openxmlformats.org/presentationml/2006/ole">
              <p:oleObj spid="_x0000_s1027" name="Equation" r:id="rId4" imgW="317160" imgH="393480" progId="Equation.3">
                <p:embed/>
              </p:oleObj>
            </a:graphicData>
          </a:graphic>
        </p:graphicFrame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3500438" y="5000625"/>
            <a:ext cx="2733675" cy="1069975"/>
            <a:chOff x="2403" y="2836"/>
            <a:chExt cx="1898" cy="743"/>
          </a:xfrm>
        </p:grpSpPr>
        <p:sp>
          <p:nvSpPr>
            <p:cNvPr id="1033" name="Text Box 8"/>
            <p:cNvSpPr txBox="1">
              <a:spLocks noChangeArrowheads="1"/>
            </p:cNvSpPr>
            <p:nvPr/>
          </p:nvSpPr>
          <p:spPr bwMode="auto">
            <a:xfrm>
              <a:off x="2403" y="3062"/>
              <a:ext cx="721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27088">
                <a:tabLst>
                  <a:tab pos="655638" algn="l"/>
                  <a:tab pos="1311275" algn="l"/>
                  <a:tab pos="1968500" algn="l"/>
                  <a:tab pos="2624138" algn="l"/>
                  <a:tab pos="3279775" algn="l"/>
                  <a:tab pos="3937000" algn="l"/>
                  <a:tab pos="4591050" algn="l"/>
                  <a:tab pos="5248275" algn="l"/>
                  <a:tab pos="5905500" algn="l"/>
                  <a:tab pos="6557963" algn="l"/>
                  <a:tab pos="7213600" algn="l"/>
                </a:tabLst>
              </a:pPr>
              <a:r>
                <a:rPr lang="it-IT"/>
                <a:t>luminosità</a:t>
              </a:r>
            </a:p>
          </p:txBody>
        </p:sp>
        <p:graphicFrame>
          <p:nvGraphicFramePr>
            <p:cNvPr id="1026" name="Object 3"/>
            <p:cNvGraphicFramePr>
              <a:graphicFrameLocks noChangeAspect="1"/>
            </p:cNvGraphicFramePr>
            <p:nvPr/>
          </p:nvGraphicFramePr>
          <p:xfrm>
            <a:off x="3582" y="2836"/>
            <a:ext cx="719" cy="743"/>
          </p:xfrm>
          <a:graphic>
            <a:graphicData uri="http://schemas.openxmlformats.org/presentationml/2006/ole">
              <p:oleObj spid="_x0000_s1026" name="Equation" r:id="rId5" imgW="380880" imgH="393480" progId="Equation.3">
                <p:embed/>
              </p:oleObj>
            </a:graphicData>
          </a:graphic>
        </p:graphicFrame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asellaDiTesto 1"/>
          <p:cNvSpPr txBox="1">
            <a:spLocks noChangeArrowheads="1"/>
          </p:cNvSpPr>
          <p:nvPr/>
        </p:nvSpPr>
        <p:spPr bwMode="auto">
          <a:xfrm>
            <a:off x="1975105" y="2928938"/>
            <a:ext cx="5017579" cy="1446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0" tIns="45687" rIns="91370" bIns="45687">
            <a:spAutoFit/>
          </a:bodyPr>
          <a:lstStyle/>
          <a:p>
            <a:pPr algn="ctr"/>
            <a:r>
              <a:rPr lang="it-IT" sz="4400" dirty="0" smtClean="0">
                <a:solidFill>
                  <a:schemeClr val="bg1"/>
                </a:solidFill>
              </a:rPr>
              <a:t>Metodo fotometrico</a:t>
            </a:r>
            <a:endParaRPr lang="it-IT" sz="4400" dirty="0">
              <a:solidFill>
                <a:schemeClr val="bg1"/>
              </a:solidFill>
            </a:endParaRPr>
          </a:p>
          <a:p>
            <a:pPr algn="ctr"/>
            <a:r>
              <a:rPr lang="it-IT" sz="4400" dirty="0" smtClean="0">
                <a:solidFill>
                  <a:schemeClr val="bg1"/>
                </a:solidFill>
              </a:rPr>
              <a:t>(occultazioni)</a:t>
            </a:r>
            <a:endParaRPr lang="it-IT" sz="4400" dirty="0">
              <a:solidFill>
                <a:schemeClr val="bg1"/>
              </a:solidFill>
            </a:endParaRPr>
          </a:p>
        </p:txBody>
      </p:sp>
      <p:sp>
        <p:nvSpPr>
          <p:cNvPr id="18435" name="CasellaDiTesto 2"/>
          <p:cNvSpPr txBox="1">
            <a:spLocks noChangeArrowheads="1"/>
          </p:cNvSpPr>
          <p:nvPr/>
        </p:nvSpPr>
        <p:spPr bwMode="auto">
          <a:xfrm>
            <a:off x="2714625" y="1214438"/>
            <a:ext cx="33051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0" tIns="45687" rIns="91370" bIns="45687">
            <a:spAutoFit/>
          </a:bodyPr>
          <a:lstStyle/>
          <a:p>
            <a:r>
              <a:rPr lang="it-IT" sz="2800">
                <a:solidFill>
                  <a:schemeClr val="bg1"/>
                </a:solidFill>
              </a:rPr>
              <a:t>Metodi di detezione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3265488" y="282575"/>
            <a:ext cx="277653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>
              <a:buSzPct val="45000"/>
              <a:tabLst>
                <a:tab pos="655638" algn="l"/>
                <a:tab pos="1311275" algn="l"/>
                <a:tab pos="1968500" algn="l"/>
                <a:tab pos="2624138" algn="l"/>
              </a:tabLst>
            </a:pPr>
            <a:r>
              <a:rPr lang="en-GB">
                <a:solidFill>
                  <a:schemeClr val="bg1"/>
                </a:solidFill>
                <a:latin typeface="Calibri" pitchFamily="34" charset="0"/>
              </a:rPr>
              <a:t>Metodi di detezione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782638" y="747713"/>
            <a:ext cx="72517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r>
              <a:rPr lang="en-GB" sz="4000">
                <a:latin typeface="Calibri" pitchFamily="34" charset="0"/>
              </a:rPr>
              <a:t> </a:t>
            </a:r>
            <a:r>
              <a:rPr lang="it-IT" sz="4000">
                <a:solidFill>
                  <a:schemeClr val="bg1"/>
                </a:solidFill>
                <a:latin typeface="Calibri" pitchFamily="34" charset="0"/>
              </a:rPr>
              <a:t>Fotometria (occultazioni</a:t>
            </a:r>
            <a:r>
              <a:rPr lang="en-GB" sz="4000">
                <a:solidFill>
                  <a:schemeClr val="bg1"/>
                </a:solidFill>
                <a:latin typeface="Calibri" pitchFamily="34" charset="0"/>
              </a:rPr>
              <a:t>)</a:t>
            </a:r>
          </a:p>
        </p:txBody>
      </p:sp>
      <p:pic>
        <p:nvPicPr>
          <p:cNvPr id="3482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1113" y="2101850"/>
            <a:ext cx="6637337" cy="395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1"/>
          <p:cNvSpPr>
            <a:spLocks noChangeArrowheads="1"/>
          </p:cNvSpPr>
          <p:nvPr/>
        </p:nvSpPr>
        <p:spPr bwMode="auto">
          <a:xfrm>
            <a:off x="-366713" y="0"/>
            <a:ext cx="9598026" cy="6983413"/>
          </a:xfrm>
          <a:prstGeom prst="roundRect">
            <a:avLst>
              <a:gd name="adj" fmla="val 19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876" tIns="41438" rIns="82876" bIns="41438" anchor="ctr"/>
          <a:lstStyle/>
          <a:p>
            <a:pPr hangingPunct="0">
              <a:spcBef>
                <a:spcPts val="263"/>
              </a:spcBef>
              <a:buClr>
                <a:srgbClr val="000000"/>
              </a:buClr>
              <a:buSzPct val="130000"/>
              <a:buFontTx/>
              <a:buChar char="•"/>
            </a:pPr>
            <a:endParaRPr lang="it-IT" sz="25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43" name="Text Box 2"/>
          <p:cNvSpPr txBox="1">
            <a:spLocks noChangeArrowheads="1"/>
          </p:cNvSpPr>
          <p:nvPr/>
        </p:nvSpPr>
        <p:spPr bwMode="auto">
          <a:xfrm>
            <a:off x="2905125" y="520700"/>
            <a:ext cx="38528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 hangingPunct="0">
              <a:buClr>
                <a:srgbClr val="000000"/>
              </a:buClr>
              <a:buSzPct val="45000"/>
              <a:tabLst>
                <a:tab pos="655638" algn="l"/>
                <a:tab pos="1311275" algn="l"/>
                <a:tab pos="1966913" algn="l"/>
                <a:tab pos="2624138" algn="l"/>
                <a:tab pos="3279775" algn="l"/>
              </a:tabLst>
            </a:pPr>
            <a:r>
              <a:rPr lang="en-GB" sz="2200">
                <a:solidFill>
                  <a:srgbClr val="FFFFFF"/>
                </a:solidFill>
                <a:latin typeface="Times New Roman" pitchFamily="18" charset="0"/>
              </a:rPr>
              <a:t>Sistema HD209458</a:t>
            </a:r>
          </a:p>
        </p:txBody>
      </p:sp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3838" y="1492250"/>
            <a:ext cx="6637337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1"/>
          <p:cNvSpPr>
            <a:spLocks noChangeArrowheads="1"/>
          </p:cNvSpPr>
          <p:nvPr/>
        </p:nvSpPr>
        <p:spPr bwMode="auto">
          <a:xfrm>
            <a:off x="-366713" y="0"/>
            <a:ext cx="9598026" cy="6983413"/>
          </a:xfrm>
          <a:prstGeom prst="roundRect">
            <a:avLst>
              <a:gd name="adj" fmla="val 19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876" tIns="41438" rIns="82876" bIns="41438" anchor="ctr"/>
          <a:lstStyle/>
          <a:p>
            <a:pPr hangingPunct="0">
              <a:spcBef>
                <a:spcPts val="263"/>
              </a:spcBef>
              <a:buClr>
                <a:srgbClr val="000000"/>
              </a:buClr>
              <a:buSzPct val="130000"/>
              <a:buFontTx/>
              <a:buChar char="•"/>
            </a:pPr>
            <a:endParaRPr lang="it-IT" sz="25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2905125" y="520700"/>
            <a:ext cx="38528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 hangingPunct="0">
              <a:buClr>
                <a:srgbClr val="000000"/>
              </a:buClr>
              <a:buSzPct val="45000"/>
              <a:tabLst>
                <a:tab pos="655638" algn="l"/>
                <a:tab pos="1311275" algn="l"/>
                <a:tab pos="1966913" algn="l"/>
                <a:tab pos="2624138" algn="l"/>
                <a:tab pos="3279775" algn="l"/>
              </a:tabLst>
            </a:pPr>
            <a:r>
              <a:rPr lang="en-GB" sz="2200">
                <a:solidFill>
                  <a:srgbClr val="FFFFFF"/>
                </a:solidFill>
                <a:latin typeface="Times New Roman" pitchFamily="18" charset="0"/>
              </a:rPr>
              <a:t>Sistema HD209458</a:t>
            </a:r>
          </a:p>
        </p:txBody>
      </p:sp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3838" y="1492250"/>
            <a:ext cx="6637337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1"/>
          <p:cNvSpPr>
            <a:spLocks noChangeArrowheads="1"/>
          </p:cNvSpPr>
          <p:nvPr/>
        </p:nvSpPr>
        <p:spPr bwMode="auto">
          <a:xfrm>
            <a:off x="-366713" y="0"/>
            <a:ext cx="9598026" cy="6983413"/>
          </a:xfrm>
          <a:prstGeom prst="roundRect">
            <a:avLst>
              <a:gd name="adj" fmla="val 19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876" tIns="41438" rIns="82876" bIns="41438" anchor="ctr"/>
          <a:lstStyle/>
          <a:p>
            <a:pPr hangingPunct="0">
              <a:spcBef>
                <a:spcPts val="263"/>
              </a:spcBef>
              <a:buClr>
                <a:srgbClr val="000000"/>
              </a:buClr>
              <a:buSzPct val="130000"/>
              <a:buFontTx/>
              <a:buChar char="•"/>
            </a:pPr>
            <a:endParaRPr lang="it-IT" sz="25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2905125" y="520700"/>
            <a:ext cx="38528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 hangingPunct="0">
              <a:buClr>
                <a:srgbClr val="000000"/>
              </a:buClr>
              <a:buSzPct val="45000"/>
              <a:tabLst>
                <a:tab pos="655638" algn="l"/>
                <a:tab pos="1311275" algn="l"/>
                <a:tab pos="1966913" algn="l"/>
                <a:tab pos="2624138" algn="l"/>
                <a:tab pos="3279775" algn="l"/>
              </a:tabLst>
            </a:pPr>
            <a:r>
              <a:rPr lang="en-GB" sz="2200">
                <a:solidFill>
                  <a:srgbClr val="FFFFFF"/>
                </a:solidFill>
                <a:latin typeface="Times New Roman" pitchFamily="18" charset="0"/>
              </a:rPr>
              <a:t>Sistema HD209458</a:t>
            </a:r>
          </a:p>
        </p:txBody>
      </p:sp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3838" y="1492250"/>
            <a:ext cx="6637337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1"/>
          <p:cNvSpPr>
            <a:spLocks noChangeArrowheads="1"/>
          </p:cNvSpPr>
          <p:nvPr/>
        </p:nvSpPr>
        <p:spPr bwMode="auto">
          <a:xfrm>
            <a:off x="-366713" y="0"/>
            <a:ext cx="9598026" cy="6983413"/>
          </a:xfrm>
          <a:prstGeom prst="roundRect">
            <a:avLst>
              <a:gd name="adj" fmla="val 19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876" tIns="41438" rIns="82876" bIns="41438" anchor="ctr"/>
          <a:lstStyle/>
          <a:p>
            <a:pPr hangingPunct="0">
              <a:spcBef>
                <a:spcPts val="263"/>
              </a:spcBef>
              <a:buClr>
                <a:srgbClr val="000000"/>
              </a:buClr>
              <a:buSzPct val="130000"/>
              <a:buFontTx/>
              <a:buChar char="•"/>
            </a:pPr>
            <a:endParaRPr lang="it-IT" sz="25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8915" name="Text Box 2"/>
          <p:cNvSpPr txBox="1">
            <a:spLocks noChangeArrowheads="1"/>
          </p:cNvSpPr>
          <p:nvPr/>
        </p:nvSpPr>
        <p:spPr bwMode="auto">
          <a:xfrm>
            <a:off x="2905125" y="520700"/>
            <a:ext cx="38528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 hangingPunct="0">
              <a:buClr>
                <a:srgbClr val="000000"/>
              </a:buClr>
              <a:buSzPct val="45000"/>
              <a:tabLst>
                <a:tab pos="655638" algn="l"/>
                <a:tab pos="1311275" algn="l"/>
                <a:tab pos="1966913" algn="l"/>
                <a:tab pos="2624138" algn="l"/>
                <a:tab pos="3279775" algn="l"/>
              </a:tabLst>
            </a:pPr>
            <a:r>
              <a:rPr lang="en-GB" sz="2200">
                <a:solidFill>
                  <a:srgbClr val="FFFFFF"/>
                </a:solidFill>
                <a:latin typeface="Times New Roman" pitchFamily="18" charset="0"/>
              </a:rPr>
              <a:t>Sistema HD209458</a:t>
            </a:r>
          </a:p>
        </p:txBody>
      </p:sp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3838" y="1492250"/>
            <a:ext cx="6637337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1"/>
          <p:cNvSpPr>
            <a:spLocks noChangeArrowheads="1"/>
          </p:cNvSpPr>
          <p:nvPr/>
        </p:nvSpPr>
        <p:spPr bwMode="auto">
          <a:xfrm>
            <a:off x="-366713" y="0"/>
            <a:ext cx="9598026" cy="6983413"/>
          </a:xfrm>
          <a:prstGeom prst="roundRect">
            <a:avLst>
              <a:gd name="adj" fmla="val 19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876" tIns="41438" rIns="82876" bIns="41438" anchor="ctr"/>
          <a:lstStyle/>
          <a:p>
            <a:pPr hangingPunct="0">
              <a:spcBef>
                <a:spcPts val="263"/>
              </a:spcBef>
              <a:buClr>
                <a:srgbClr val="000000"/>
              </a:buClr>
              <a:buSzPct val="130000"/>
              <a:buFontTx/>
              <a:buChar char="•"/>
            </a:pPr>
            <a:endParaRPr lang="it-IT" sz="25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9939" name="Text Box 2"/>
          <p:cNvSpPr txBox="1">
            <a:spLocks noChangeArrowheads="1"/>
          </p:cNvSpPr>
          <p:nvPr/>
        </p:nvSpPr>
        <p:spPr bwMode="auto">
          <a:xfrm>
            <a:off x="2905125" y="520700"/>
            <a:ext cx="38528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 hangingPunct="0">
              <a:buClr>
                <a:srgbClr val="000000"/>
              </a:buClr>
              <a:buSzPct val="45000"/>
              <a:tabLst>
                <a:tab pos="655638" algn="l"/>
                <a:tab pos="1311275" algn="l"/>
                <a:tab pos="1966913" algn="l"/>
                <a:tab pos="2624138" algn="l"/>
                <a:tab pos="3279775" algn="l"/>
              </a:tabLst>
            </a:pPr>
            <a:r>
              <a:rPr lang="en-GB" sz="2200">
                <a:solidFill>
                  <a:srgbClr val="FFFFFF"/>
                </a:solidFill>
                <a:latin typeface="Times New Roman" pitchFamily="18" charset="0"/>
              </a:rPr>
              <a:t>Sistema HD209458</a:t>
            </a:r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3838" y="1492250"/>
            <a:ext cx="6637337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1"/>
          <p:cNvSpPr>
            <a:spLocks noChangeArrowheads="1"/>
          </p:cNvSpPr>
          <p:nvPr/>
        </p:nvSpPr>
        <p:spPr bwMode="auto">
          <a:xfrm>
            <a:off x="-366713" y="0"/>
            <a:ext cx="9598026" cy="6983413"/>
          </a:xfrm>
          <a:prstGeom prst="roundRect">
            <a:avLst>
              <a:gd name="adj" fmla="val 19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876" tIns="41438" rIns="82876" bIns="41438" anchor="ctr"/>
          <a:lstStyle/>
          <a:p>
            <a:pPr hangingPunct="0">
              <a:spcBef>
                <a:spcPts val="263"/>
              </a:spcBef>
              <a:buClr>
                <a:srgbClr val="000000"/>
              </a:buClr>
              <a:buSzPct val="130000"/>
              <a:buFontTx/>
              <a:buChar char="•"/>
            </a:pPr>
            <a:endParaRPr lang="it-IT" sz="25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963" name="Text Box 2"/>
          <p:cNvSpPr txBox="1">
            <a:spLocks noChangeArrowheads="1"/>
          </p:cNvSpPr>
          <p:nvPr/>
        </p:nvSpPr>
        <p:spPr bwMode="auto">
          <a:xfrm>
            <a:off x="2905125" y="520700"/>
            <a:ext cx="38528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 hangingPunct="0">
              <a:buClr>
                <a:srgbClr val="000000"/>
              </a:buClr>
              <a:buSzPct val="45000"/>
              <a:tabLst>
                <a:tab pos="655638" algn="l"/>
                <a:tab pos="1311275" algn="l"/>
                <a:tab pos="1966913" algn="l"/>
                <a:tab pos="2624138" algn="l"/>
                <a:tab pos="3279775" algn="l"/>
              </a:tabLst>
            </a:pPr>
            <a:r>
              <a:rPr lang="en-GB" sz="2200">
                <a:solidFill>
                  <a:srgbClr val="FFFFFF"/>
                </a:solidFill>
                <a:latin typeface="Times New Roman" pitchFamily="18" charset="0"/>
              </a:rPr>
              <a:t>Sistema HD209458</a:t>
            </a:r>
          </a:p>
        </p:txBody>
      </p:sp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3838" y="1492250"/>
            <a:ext cx="6637337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1"/>
          <p:cNvSpPr>
            <a:spLocks noChangeArrowheads="1"/>
          </p:cNvSpPr>
          <p:nvPr/>
        </p:nvSpPr>
        <p:spPr bwMode="auto">
          <a:xfrm>
            <a:off x="-366713" y="0"/>
            <a:ext cx="9598026" cy="6983413"/>
          </a:xfrm>
          <a:prstGeom prst="roundRect">
            <a:avLst>
              <a:gd name="adj" fmla="val 19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876" tIns="41438" rIns="82876" bIns="41438" anchor="ctr"/>
          <a:lstStyle/>
          <a:p>
            <a:pPr hangingPunct="0">
              <a:spcBef>
                <a:spcPts val="263"/>
              </a:spcBef>
              <a:buClr>
                <a:srgbClr val="000000"/>
              </a:buClr>
              <a:buSzPct val="130000"/>
              <a:buFontTx/>
              <a:buChar char="•"/>
            </a:pPr>
            <a:endParaRPr lang="it-IT" sz="25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987" name="Text Box 2"/>
          <p:cNvSpPr txBox="1">
            <a:spLocks noChangeArrowheads="1"/>
          </p:cNvSpPr>
          <p:nvPr/>
        </p:nvSpPr>
        <p:spPr bwMode="auto">
          <a:xfrm>
            <a:off x="2905125" y="520700"/>
            <a:ext cx="38528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 hangingPunct="0">
              <a:buClr>
                <a:srgbClr val="000000"/>
              </a:buClr>
              <a:buSzPct val="45000"/>
              <a:tabLst>
                <a:tab pos="655638" algn="l"/>
                <a:tab pos="1311275" algn="l"/>
                <a:tab pos="1966913" algn="l"/>
                <a:tab pos="2624138" algn="l"/>
                <a:tab pos="3279775" algn="l"/>
              </a:tabLst>
            </a:pPr>
            <a:r>
              <a:rPr lang="en-GB" sz="2200">
                <a:solidFill>
                  <a:srgbClr val="FFFFFF"/>
                </a:solidFill>
                <a:latin typeface="Times New Roman" pitchFamily="18" charset="0"/>
              </a:rPr>
              <a:t>Sistema HD209458</a:t>
            </a:r>
          </a:p>
        </p:txBody>
      </p:sp>
      <p:pic>
        <p:nvPicPr>
          <p:cNvPr id="4198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3838" y="1492250"/>
            <a:ext cx="6637337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1"/>
          <p:cNvSpPr>
            <a:spLocks noChangeArrowheads="1"/>
          </p:cNvSpPr>
          <p:nvPr/>
        </p:nvSpPr>
        <p:spPr bwMode="auto">
          <a:xfrm>
            <a:off x="-366713" y="0"/>
            <a:ext cx="9598026" cy="6983413"/>
          </a:xfrm>
          <a:prstGeom prst="roundRect">
            <a:avLst>
              <a:gd name="adj" fmla="val 19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876" tIns="41438" rIns="82876" bIns="41438" anchor="ctr"/>
          <a:lstStyle/>
          <a:p>
            <a:pPr hangingPunct="0">
              <a:spcBef>
                <a:spcPts val="263"/>
              </a:spcBef>
              <a:buClr>
                <a:srgbClr val="000000"/>
              </a:buClr>
              <a:buSzPct val="130000"/>
              <a:buFontTx/>
              <a:buChar char="•"/>
            </a:pPr>
            <a:endParaRPr lang="it-IT" sz="25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2905125" y="520700"/>
            <a:ext cx="38528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 hangingPunct="0">
              <a:buClr>
                <a:srgbClr val="000000"/>
              </a:buClr>
              <a:buSzPct val="45000"/>
              <a:tabLst>
                <a:tab pos="655638" algn="l"/>
                <a:tab pos="1311275" algn="l"/>
                <a:tab pos="1966913" algn="l"/>
                <a:tab pos="2624138" algn="l"/>
                <a:tab pos="3279775" algn="l"/>
              </a:tabLst>
            </a:pPr>
            <a:r>
              <a:rPr lang="en-GB" sz="2200">
                <a:solidFill>
                  <a:srgbClr val="FFFFFF"/>
                </a:solidFill>
                <a:latin typeface="Times New Roman" pitchFamily="18" charset="0"/>
              </a:rPr>
              <a:t>Sistema HD209458</a:t>
            </a:r>
          </a:p>
        </p:txBody>
      </p:sp>
      <p:pic>
        <p:nvPicPr>
          <p:cNvPr id="430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3838" y="1492250"/>
            <a:ext cx="6637337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41563"/>
            <a:ext cx="9144000" cy="391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0" y="363538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buClr>
                <a:srgbClr val="000000"/>
              </a:buClr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</a:tabLst>
            </a:pPr>
            <a:r>
              <a:rPr lang="en-GB" sz="2800"/>
              <a:t>Difficoltà dell'osservazione diretta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617663" y="1195388"/>
            <a:ext cx="59309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buClr>
                <a:srgbClr val="000000"/>
              </a:buClr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r>
              <a:rPr lang="en-GB" sz="2000"/>
              <a:t>Come apparirebbe Venere se fosse osservata</a:t>
            </a:r>
          </a:p>
          <a:p>
            <a:pPr algn="ctr">
              <a:buClr>
                <a:srgbClr val="000000"/>
              </a:buClr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r>
              <a:rPr lang="en-GB" sz="2000"/>
              <a:t>alla distanza di una delle stelle più vicine al Sole?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1"/>
          <p:cNvSpPr txBox="1">
            <a:spLocks noChangeArrowheads="1"/>
          </p:cNvSpPr>
          <p:nvPr/>
        </p:nvSpPr>
        <p:spPr bwMode="auto">
          <a:xfrm>
            <a:off x="539552" y="723473"/>
            <a:ext cx="806489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r>
              <a:rPr lang="en-GB" sz="3600" dirty="0" err="1" smtClean="0"/>
              <a:t>Fotometria</a:t>
            </a:r>
            <a:r>
              <a:rPr lang="en-GB" sz="3600" dirty="0" smtClean="0"/>
              <a:t>: </a:t>
            </a:r>
            <a:r>
              <a:rPr lang="en-GB" sz="3600" dirty="0" err="1"/>
              <a:t>aspetti</a:t>
            </a:r>
            <a:r>
              <a:rPr lang="en-GB" sz="3600" dirty="0"/>
              <a:t> </a:t>
            </a:r>
            <a:r>
              <a:rPr lang="en-GB" sz="3600" dirty="0" err="1"/>
              <a:t>quantitativi</a:t>
            </a:r>
            <a:endParaRPr lang="en-GB" sz="3600" dirty="0"/>
          </a:p>
        </p:txBody>
      </p:sp>
      <p:sp>
        <p:nvSpPr>
          <p:cNvPr id="2054" name="Text Box 4"/>
          <p:cNvSpPr txBox="1">
            <a:spLocks noChangeArrowheads="1"/>
          </p:cNvSpPr>
          <p:nvPr/>
        </p:nvSpPr>
        <p:spPr bwMode="auto">
          <a:xfrm>
            <a:off x="1187624" y="2276872"/>
            <a:ext cx="6912768" cy="43088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457200" indent="-457200"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  <a:tab pos="6561138" algn="l"/>
              </a:tabLst>
            </a:pPr>
            <a:r>
              <a:rPr lang="it-IT" sz="2400" dirty="0" smtClean="0"/>
              <a:t>La variazione di luminosità della stella:</a:t>
            </a:r>
          </a:p>
          <a:p>
            <a:pPr marL="457200" indent="-457200">
              <a:buAutoNum type="arabicParenR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  <a:tab pos="6561138" algn="l"/>
              </a:tabLst>
            </a:pPr>
            <a:r>
              <a:rPr lang="it-IT" sz="2400" dirty="0" smtClean="0"/>
              <a:t>dipende</a:t>
            </a:r>
            <a:r>
              <a:rPr lang="it-IT" sz="4000" dirty="0" smtClean="0"/>
              <a:t> </a:t>
            </a:r>
            <a:r>
              <a:rPr lang="it-IT" sz="2400" dirty="0" smtClean="0"/>
              <a:t>dal diametro del pianeta (non dalla massa)</a:t>
            </a:r>
            <a:endParaRPr lang="it-IT" sz="4000" dirty="0" smtClean="0"/>
          </a:p>
          <a:p>
            <a:pPr marL="457200" indent="-457200">
              <a:buAutoNum type="arabicParenR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  <a:tab pos="6561138" algn="l"/>
              </a:tabLst>
            </a:pPr>
            <a:r>
              <a:rPr lang="it-IT" sz="2400" dirty="0" smtClean="0"/>
              <a:t>non dipende</a:t>
            </a:r>
            <a:r>
              <a:rPr lang="it-IT" sz="4000" dirty="0" smtClean="0"/>
              <a:t> </a:t>
            </a:r>
            <a:r>
              <a:rPr lang="it-IT" sz="2400" dirty="0" smtClean="0"/>
              <a:t>dalla distanza del pianeta dalla stella</a:t>
            </a:r>
          </a:p>
          <a:p>
            <a:pPr marL="457200" indent="-457200">
              <a:buAutoNum type="arabicParenR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  <a:tab pos="6561138" algn="l"/>
              </a:tabLst>
            </a:pPr>
            <a:r>
              <a:rPr lang="it-IT" sz="2400" dirty="0" smtClean="0"/>
              <a:t>non dipende dalla distanza della stella da noi</a:t>
            </a:r>
            <a:r>
              <a:rPr lang="it-IT" sz="4000" dirty="0" smtClean="0"/>
              <a:t> </a:t>
            </a:r>
            <a:r>
              <a:rPr lang="it-IT" sz="2400" dirty="0" smtClean="0"/>
              <a:t>(ma …)</a:t>
            </a:r>
          </a:p>
          <a:p>
            <a:pPr marL="457200" indent="-457200">
              <a:buAutoNum type="arabicParenR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  <a:tab pos="6561138" algn="l"/>
              </a:tabLst>
            </a:pPr>
            <a:r>
              <a:rPr lang="it-IT" sz="2400" dirty="0" smtClean="0"/>
              <a:t>suggerisce l’inclinazione dell’orbita</a:t>
            </a:r>
            <a:r>
              <a:rPr lang="it-IT" sz="4000" dirty="0" smtClean="0"/>
              <a:t> </a:t>
            </a:r>
          </a:p>
          <a:p>
            <a:pPr marL="457200" indent="-457200">
              <a:buAutoNum type="arabicParenR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  <a:tab pos="6561138" algn="l"/>
              </a:tabLst>
            </a:pPr>
            <a:endParaRPr lang="it-IT" sz="2400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63688" y="476672"/>
            <a:ext cx="56044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 smtClean="0"/>
              <a:t>Cosa è possibile determinare</a:t>
            </a:r>
          </a:p>
          <a:p>
            <a:pPr algn="ctr"/>
            <a:r>
              <a:rPr lang="it-IT" sz="3200" dirty="0" smtClean="0"/>
              <a:t>con il metodo fotometrico?</a:t>
            </a:r>
            <a:endParaRPr lang="it-IT" sz="3200" dirty="0"/>
          </a:p>
        </p:txBody>
      </p:sp>
      <p:graphicFrame>
        <p:nvGraphicFramePr>
          <p:cNvPr id="3" name="Tabella 2"/>
          <p:cNvGraphicFramePr>
            <a:graphicFrameLocks noGrp="1"/>
          </p:cNvGraphicFramePr>
          <p:nvPr/>
        </p:nvGraphicFramePr>
        <p:xfrm>
          <a:off x="395536" y="2276872"/>
          <a:ext cx="8136904" cy="3867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39702"/>
                <a:gridCol w="1948601"/>
                <a:gridCol w="1948601"/>
              </a:tblGrid>
              <a:tr h="483482">
                <a:tc>
                  <a:txBody>
                    <a:bodyPr/>
                    <a:lstStyle/>
                    <a:p>
                      <a:r>
                        <a:rPr lang="it-IT" sz="2000" dirty="0" smtClean="0"/>
                        <a:t>Grandezza</a:t>
                      </a:r>
                      <a:endParaRPr lang="it-IT" sz="2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Determinabile?</a:t>
                      </a:r>
                      <a:endParaRPr lang="it-IT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it-IT" sz="2000" dirty="0"/>
                    </a:p>
                  </a:txBody>
                  <a:tcPr/>
                </a:tc>
              </a:tr>
              <a:tr h="483482">
                <a:tc>
                  <a:txBody>
                    <a:bodyPr/>
                    <a:lstStyle/>
                    <a:p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Spettroscopia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Fotometria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83482">
                <a:tc>
                  <a:txBody>
                    <a:bodyPr/>
                    <a:lstStyle/>
                    <a:p>
                      <a:r>
                        <a:rPr lang="it-IT" sz="2000" dirty="0" smtClean="0"/>
                        <a:t>Periodo orbitale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sì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sì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83482">
                <a:tc>
                  <a:txBody>
                    <a:bodyPr/>
                    <a:lstStyle/>
                    <a:p>
                      <a:r>
                        <a:rPr lang="it-IT" sz="2000" dirty="0" smtClean="0"/>
                        <a:t>Semiasse maggiore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sì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sì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83482">
                <a:tc>
                  <a:txBody>
                    <a:bodyPr/>
                    <a:lstStyle/>
                    <a:p>
                      <a:r>
                        <a:rPr lang="it-IT" sz="2000" dirty="0" smtClean="0"/>
                        <a:t>Diametro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no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sì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83482">
                <a:tc>
                  <a:txBody>
                    <a:bodyPr/>
                    <a:lstStyle/>
                    <a:p>
                      <a:r>
                        <a:rPr lang="it-IT" sz="2000" dirty="0" smtClean="0"/>
                        <a:t>Forma dell’orbita (eccentricità)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sì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no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83482">
                <a:tc>
                  <a:txBody>
                    <a:bodyPr/>
                    <a:lstStyle/>
                    <a:p>
                      <a:r>
                        <a:rPr lang="it-IT" sz="2000" dirty="0" smtClean="0"/>
                        <a:t>Orientazione dell’orbita (inclinazione)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no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sì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83482">
                <a:tc>
                  <a:txBody>
                    <a:bodyPr/>
                    <a:lstStyle/>
                    <a:p>
                      <a:r>
                        <a:rPr lang="it-IT" sz="2000" dirty="0" smtClean="0"/>
                        <a:t>Massa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sì (*)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no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4" name="Rettangolo 3"/>
          <p:cNvSpPr/>
          <p:nvPr/>
        </p:nvSpPr>
        <p:spPr>
          <a:xfrm>
            <a:off x="7380312" y="3284984"/>
            <a:ext cx="432048" cy="2880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7308304" y="3789040"/>
            <a:ext cx="432048" cy="2880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7308304" y="4293096"/>
            <a:ext cx="432048" cy="2880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7380312" y="4797152"/>
            <a:ext cx="432048" cy="2880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7380312" y="5229200"/>
            <a:ext cx="432048" cy="2880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7236296" y="5733256"/>
            <a:ext cx="576064" cy="2880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63688" y="476672"/>
            <a:ext cx="56044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 smtClean="0"/>
              <a:t>Cosa è possibile determinare</a:t>
            </a:r>
          </a:p>
          <a:p>
            <a:pPr algn="ctr"/>
            <a:r>
              <a:rPr lang="it-IT" sz="3200" dirty="0" smtClean="0"/>
              <a:t>con il metodo fotometrico?</a:t>
            </a:r>
            <a:endParaRPr lang="it-IT" sz="3200" dirty="0"/>
          </a:p>
        </p:txBody>
      </p:sp>
      <p:graphicFrame>
        <p:nvGraphicFramePr>
          <p:cNvPr id="3" name="Tabella 2"/>
          <p:cNvGraphicFramePr>
            <a:graphicFrameLocks noGrp="1"/>
          </p:cNvGraphicFramePr>
          <p:nvPr/>
        </p:nvGraphicFramePr>
        <p:xfrm>
          <a:off x="395536" y="2276872"/>
          <a:ext cx="8136904" cy="3867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39702"/>
                <a:gridCol w="1948601"/>
                <a:gridCol w="1948601"/>
              </a:tblGrid>
              <a:tr h="483482">
                <a:tc>
                  <a:txBody>
                    <a:bodyPr/>
                    <a:lstStyle/>
                    <a:p>
                      <a:r>
                        <a:rPr lang="it-IT" sz="2000" dirty="0" smtClean="0"/>
                        <a:t>Grandezza</a:t>
                      </a:r>
                      <a:endParaRPr lang="it-IT" sz="2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Determinabile?</a:t>
                      </a:r>
                      <a:endParaRPr lang="it-IT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it-IT" sz="2000" dirty="0"/>
                    </a:p>
                  </a:txBody>
                  <a:tcPr/>
                </a:tc>
              </a:tr>
              <a:tr h="483482">
                <a:tc>
                  <a:txBody>
                    <a:bodyPr/>
                    <a:lstStyle/>
                    <a:p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Spettroscopia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Fotometria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83482">
                <a:tc>
                  <a:txBody>
                    <a:bodyPr/>
                    <a:lstStyle/>
                    <a:p>
                      <a:r>
                        <a:rPr lang="it-IT" sz="2000" dirty="0" smtClean="0"/>
                        <a:t>Periodo orbitale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sì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sì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83482">
                <a:tc>
                  <a:txBody>
                    <a:bodyPr/>
                    <a:lstStyle/>
                    <a:p>
                      <a:r>
                        <a:rPr lang="it-IT" sz="2000" dirty="0" smtClean="0"/>
                        <a:t>Semiasse maggiore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sì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sì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83482">
                <a:tc>
                  <a:txBody>
                    <a:bodyPr/>
                    <a:lstStyle/>
                    <a:p>
                      <a:r>
                        <a:rPr lang="it-IT" sz="2000" dirty="0" smtClean="0"/>
                        <a:t>Diametro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no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sì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83482">
                <a:tc>
                  <a:txBody>
                    <a:bodyPr/>
                    <a:lstStyle/>
                    <a:p>
                      <a:r>
                        <a:rPr lang="it-IT" sz="2000" dirty="0" smtClean="0"/>
                        <a:t>Forma dell’orbita (eccentricità)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sì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no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83482">
                <a:tc>
                  <a:txBody>
                    <a:bodyPr/>
                    <a:lstStyle/>
                    <a:p>
                      <a:r>
                        <a:rPr lang="it-IT" sz="2000" dirty="0" smtClean="0"/>
                        <a:t>Orientazione dell’orbita (inclinazione)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no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sì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83482">
                <a:tc>
                  <a:txBody>
                    <a:bodyPr/>
                    <a:lstStyle/>
                    <a:p>
                      <a:r>
                        <a:rPr lang="it-IT" sz="2000" dirty="0" smtClean="0"/>
                        <a:t>Massa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sì (*)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no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AutoShape 1"/>
          <p:cNvSpPr>
            <a:spLocks noChangeArrowheads="1"/>
          </p:cNvSpPr>
          <p:nvPr/>
        </p:nvSpPr>
        <p:spPr bwMode="auto">
          <a:xfrm>
            <a:off x="2868613" y="6211888"/>
            <a:ext cx="3484562" cy="477837"/>
          </a:xfrm>
          <a:prstGeom prst="roundRect">
            <a:avLst>
              <a:gd name="adj" fmla="val 301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27" tIns="41464" rIns="82927" bIns="41464" anchor="ctr"/>
          <a:lstStyle/>
          <a:p>
            <a:endParaRPr lang="it-IT">
              <a:latin typeface="Times" pitchFamily="18" charset="0"/>
            </a:endParaRPr>
          </a:p>
        </p:txBody>
      </p:sp>
      <p:sp>
        <p:nvSpPr>
          <p:cNvPr id="58371" name="Text Box 2"/>
          <p:cNvSpPr txBox="1">
            <a:spLocks noChangeArrowheads="1"/>
          </p:cNvSpPr>
          <p:nvPr/>
        </p:nvSpPr>
        <p:spPr bwMode="auto">
          <a:xfrm>
            <a:off x="3269741" y="6262480"/>
            <a:ext cx="273151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 anchorCtr="1">
            <a:spAutoFit/>
          </a:bodyPr>
          <a:lstStyle/>
          <a:p>
            <a:pPr algn="ctr" defTabSz="827088">
              <a:buSzPct val="45000"/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r>
              <a:rPr lang="en-GB" sz="2200" dirty="0" err="1">
                <a:latin typeface="Times" pitchFamily="18" charset="0"/>
              </a:rPr>
              <a:t>densità</a:t>
            </a:r>
            <a:r>
              <a:rPr lang="en-GB" sz="2200" dirty="0">
                <a:latin typeface="Times" pitchFamily="18" charset="0"/>
              </a:rPr>
              <a:t> = </a:t>
            </a:r>
            <a:r>
              <a:rPr lang="en-GB" sz="2200" dirty="0" smtClean="0">
                <a:latin typeface="Times" pitchFamily="18" charset="0"/>
              </a:rPr>
              <a:t>1/3 </a:t>
            </a:r>
            <a:r>
              <a:rPr lang="en-GB" sz="2200" dirty="0" err="1">
                <a:latin typeface="Times" pitchFamily="18" charset="0"/>
              </a:rPr>
              <a:t>dell'acqua</a:t>
            </a:r>
            <a:endParaRPr lang="en-GB" sz="2200" dirty="0">
              <a:latin typeface="Times" pitchFamily="18" charset="0"/>
            </a:endParaRPr>
          </a:p>
        </p:txBody>
      </p:sp>
      <p:pic>
        <p:nvPicPr>
          <p:cNvPr id="5837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8613" y="981075"/>
            <a:ext cx="5808662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AutoShape 4"/>
          <p:cNvSpPr>
            <a:spLocks noChangeArrowheads="1"/>
          </p:cNvSpPr>
          <p:nvPr/>
        </p:nvSpPr>
        <p:spPr bwMode="auto">
          <a:xfrm>
            <a:off x="683568" y="5568950"/>
            <a:ext cx="2029470" cy="460375"/>
          </a:xfrm>
          <a:prstGeom prst="roundRect">
            <a:avLst>
              <a:gd name="adj" fmla="val 310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27" tIns="41464" rIns="82927" bIns="41464" anchor="ctr"/>
          <a:lstStyle/>
          <a:p>
            <a:endParaRPr lang="it-IT">
              <a:latin typeface="Times" pitchFamily="18" charset="0"/>
            </a:endParaRPr>
          </a:p>
        </p:txBody>
      </p:sp>
      <p:sp>
        <p:nvSpPr>
          <p:cNvPr id="58374" name="AutoShape 5"/>
          <p:cNvSpPr>
            <a:spLocks noChangeArrowheads="1"/>
          </p:cNvSpPr>
          <p:nvPr/>
        </p:nvSpPr>
        <p:spPr bwMode="auto">
          <a:xfrm>
            <a:off x="6588224" y="5589240"/>
            <a:ext cx="1872208" cy="431800"/>
          </a:xfrm>
          <a:prstGeom prst="roundRect">
            <a:avLst>
              <a:gd name="adj" fmla="val 333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27" tIns="41464" rIns="82927" bIns="41464" anchor="ctr"/>
          <a:lstStyle/>
          <a:p>
            <a:endParaRPr lang="it-IT">
              <a:latin typeface="Times" pitchFamily="18" charset="0"/>
            </a:endParaRPr>
          </a:p>
        </p:txBody>
      </p:sp>
      <p:sp>
        <p:nvSpPr>
          <p:cNvPr id="58375" name="Text Box 6"/>
          <p:cNvSpPr txBox="1">
            <a:spLocks noChangeArrowheads="1"/>
          </p:cNvSpPr>
          <p:nvPr/>
        </p:nvSpPr>
        <p:spPr bwMode="auto">
          <a:xfrm>
            <a:off x="3063875" y="431800"/>
            <a:ext cx="30162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 defTabSz="827088">
              <a:buSzPct val="45000"/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r>
              <a:rPr lang="en-GB" sz="2200">
                <a:latin typeface="Times" pitchFamily="18" charset="0"/>
              </a:rPr>
              <a:t>Sistema HD209458</a:t>
            </a:r>
          </a:p>
        </p:txBody>
      </p:sp>
      <p:sp>
        <p:nvSpPr>
          <p:cNvPr id="58376" name="Text Box 7"/>
          <p:cNvSpPr txBox="1">
            <a:spLocks noChangeArrowheads="1"/>
          </p:cNvSpPr>
          <p:nvPr/>
        </p:nvSpPr>
        <p:spPr bwMode="auto">
          <a:xfrm>
            <a:off x="716693" y="5621130"/>
            <a:ext cx="76820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827088"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  <a:tab pos="3938588" algn="l"/>
                <a:tab pos="4592638" algn="l"/>
                <a:tab pos="5251450" algn="l"/>
                <a:tab pos="5907088" algn="l"/>
                <a:tab pos="6561138" algn="l"/>
                <a:tab pos="7218363" algn="l"/>
              </a:tabLst>
            </a:pPr>
            <a:r>
              <a:rPr lang="en-GB" sz="2200" i="1" dirty="0">
                <a:latin typeface="Times" pitchFamily="18" charset="0"/>
              </a:rPr>
              <a:t>M</a:t>
            </a:r>
            <a:r>
              <a:rPr lang="en-GB" sz="2200" dirty="0">
                <a:latin typeface="Times" pitchFamily="18" charset="0"/>
              </a:rPr>
              <a:t> = </a:t>
            </a:r>
            <a:r>
              <a:rPr lang="en-GB" sz="2200" dirty="0" smtClean="0">
                <a:latin typeface="Times" pitchFamily="18" charset="0"/>
              </a:rPr>
              <a:t>0.71 </a:t>
            </a:r>
            <a:r>
              <a:rPr lang="en-GB" sz="2200" i="1" dirty="0" err="1">
                <a:latin typeface="Times" pitchFamily="18" charset="0"/>
              </a:rPr>
              <a:t>M</a:t>
            </a:r>
            <a:r>
              <a:rPr lang="en-GB" sz="2200" baseline="-25000" dirty="0" err="1">
                <a:latin typeface="Times" pitchFamily="18" charset="0"/>
              </a:rPr>
              <a:t>Giove</a:t>
            </a:r>
            <a:r>
              <a:rPr lang="en-GB" sz="2200" dirty="0">
                <a:latin typeface="Times" pitchFamily="18" charset="0"/>
              </a:rPr>
              <a:t>     </a:t>
            </a:r>
            <a:r>
              <a:rPr lang="en-GB" sz="2200" i="1" dirty="0">
                <a:latin typeface="Times" pitchFamily="18" charset="0"/>
              </a:rPr>
              <a:t>a</a:t>
            </a:r>
            <a:r>
              <a:rPr lang="en-GB" sz="2200" dirty="0">
                <a:latin typeface="Times" pitchFamily="18" charset="0"/>
              </a:rPr>
              <a:t> = 0.045 AU    </a:t>
            </a:r>
            <a:r>
              <a:rPr lang="en-GB" sz="2200" dirty="0" err="1">
                <a:latin typeface="Times" pitchFamily="18" charset="0"/>
              </a:rPr>
              <a:t>periodo</a:t>
            </a:r>
            <a:r>
              <a:rPr lang="en-GB" sz="2200" dirty="0">
                <a:latin typeface="Times" pitchFamily="18" charset="0"/>
              </a:rPr>
              <a:t> = 3.5 d    </a:t>
            </a:r>
            <a:r>
              <a:rPr lang="en-GB" sz="2200" i="1" dirty="0">
                <a:latin typeface="Times" pitchFamily="18" charset="0"/>
              </a:rPr>
              <a:t>R =</a:t>
            </a:r>
            <a:r>
              <a:rPr lang="en-GB" sz="2200" dirty="0">
                <a:latin typeface="Times" pitchFamily="18" charset="0"/>
              </a:rPr>
              <a:t> </a:t>
            </a:r>
            <a:r>
              <a:rPr lang="en-GB" sz="2200" dirty="0" smtClean="0">
                <a:latin typeface="Times" pitchFamily="18" charset="0"/>
              </a:rPr>
              <a:t>1.38 </a:t>
            </a:r>
            <a:r>
              <a:rPr lang="en-GB" sz="2200" i="1" dirty="0" err="1">
                <a:latin typeface="Times" pitchFamily="18" charset="0"/>
              </a:rPr>
              <a:t>R</a:t>
            </a:r>
            <a:r>
              <a:rPr lang="en-GB" sz="2200" baseline="-25000" dirty="0" err="1">
                <a:latin typeface="Times" pitchFamily="18" charset="0"/>
              </a:rPr>
              <a:t>Giove</a:t>
            </a:r>
            <a:endParaRPr lang="en-GB" sz="2200" baseline="-25000" dirty="0">
              <a:latin typeface="Times" pitchFamily="18" charset="0"/>
            </a:endParaRPr>
          </a:p>
        </p:txBody>
      </p:sp>
      <p:sp>
        <p:nvSpPr>
          <p:cNvPr id="58377" name="Line 8"/>
          <p:cNvSpPr>
            <a:spLocks noChangeShapeType="1"/>
          </p:cNvSpPr>
          <p:nvPr/>
        </p:nvSpPr>
        <p:spPr bwMode="auto">
          <a:xfrm>
            <a:off x="1782763" y="6110288"/>
            <a:ext cx="984250" cy="3397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82927" tIns="41464" rIns="82927" bIns="41464"/>
          <a:lstStyle/>
          <a:p>
            <a:endParaRPr lang="it-IT"/>
          </a:p>
        </p:txBody>
      </p:sp>
      <p:sp>
        <p:nvSpPr>
          <p:cNvPr id="58378" name="Line 9"/>
          <p:cNvSpPr>
            <a:spLocks noChangeShapeType="1"/>
          </p:cNvSpPr>
          <p:nvPr/>
        </p:nvSpPr>
        <p:spPr bwMode="auto">
          <a:xfrm flipH="1">
            <a:off x="6415088" y="6073775"/>
            <a:ext cx="1014412" cy="4048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82927" tIns="41464" rIns="82927" bIns="41464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Immagine 2" descr="Coro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38" y="1785938"/>
            <a:ext cx="5727700" cy="389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CasellaDiTesto 3"/>
          <p:cNvSpPr txBox="1">
            <a:spLocks noChangeArrowheads="1"/>
          </p:cNvSpPr>
          <p:nvPr/>
        </p:nvSpPr>
        <p:spPr bwMode="auto">
          <a:xfrm>
            <a:off x="1000125" y="714375"/>
            <a:ext cx="76279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COROT</a:t>
            </a:r>
            <a:r>
              <a:rPr lang="en-US" sz="2400" dirty="0">
                <a:solidFill>
                  <a:schemeClr val="bg1"/>
                </a:solidFill>
              </a:rPr>
              <a:t> (</a:t>
            </a:r>
            <a:r>
              <a:rPr lang="en-US" sz="2400" b="1" dirty="0" err="1">
                <a:solidFill>
                  <a:schemeClr val="bg1"/>
                </a:solidFill>
              </a:rPr>
              <a:t>CO</a:t>
            </a:r>
            <a:r>
              <a:rPr lang="en-US" sz="2400" dirty="0" err="1">
                <a:solidFill>
                  <a:schemeClr val="bg1"/>
                </a:solidFill>
              </a:rPr>
              <a:t>nvection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RO</a:t>
            </a:r>
            <a:r>
              <a:rPr lang="en-US" sz="2400" dirty="0" err="1">
                <a:solidFill>
                  <a:schemeClr val="bg1"/>
                </a:solidFill>
              </a:rPr>
              <a:t>tation</a:t>
            </a:r>
            <a:r>
              <a:rPr lang="en-US" sz="2400" dirty="0">
                <a:solidFill>
                  <a:schemeClr val="bg1"/>
                </a:solidFill>
              </a:rPr>
              <a:t> and planetary </a:t>
            </a:r>
            <a:r>
              <a:rPr lang="en-US" sz="2400" b="1" dirty="0">
                <a:solidFill>
                  <a:schemeClr val="bg1"/>
                </a:solidFill>
              </a:rPr>
              <a:t>T</a:t>
            </a:r>
            <a:r>
              <a:rPr lang="en-US" sz="2400" dirty="0">
                <a:solidFill>
                  <a:schemeClr val="bg1"/>
                </a:solidFill>
              </a:rPr>
              <a:t>ransits)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6516216" y="6021288"/>
            <a:ext cx="18646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(2007-2012)</a:t>
            </a:r>
            <a:endParaRPr lang="it-IT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CasellaDiTesto 3"/>
          <p:cNvSpPr txBox="1">
            <a:spLocks noChangeArrowheads="1"/>
          </p:cNvSpPr>
          <p:nvPr/>
        </p:nvSpPr>
        <p:spPr bwMode="auto">
          <a:xfrm>
            <a:off x="1000125" y="714375"/>
            <a:ext cx="76279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COROT</a:t>
            </a:r>
            <a:r>
              <a:rPr lang="en-US" sz="2400">
                <a:solidFill>
                  <a:schemeClr val="bg1"/>
                </a:solidFill>
              </a:rPr>
              <a:t> (</a:t>
            </a:r>
            <a:r>
              <a:rPr lang="en-US" sz="2400" b="1">
                <a:solidFill>
                  <a:schemeClr val="bg1"/>
                </a:solidFill>
              </a:rPr>
              <a:t>CO</a:t>
            </a:r>
            <a:r>
              <a:rPr lang="en-US" sz="2400">
                <a:solidFill>
                  <a:schemeClr val="bg1"/>
                </a:solidFill>
              </a:rPr>
              <a:t>nvection </a:t>
            </a:r>
            <a:r>
              <a:rPr lang="en-US" sz="2400" b="1">
                <a:solidFill>
                  <a:schemeClr val="bg1"/>
                </a:solidFill>
              </a:rPr>
              <a:t>RO</a:t>
            </a:r>
            <a:r>
              <a:rPr lang="en-US" sz="2400">
                <a:solidFill>
                  <a:schemeClr val="bg1"/>
                </a:solidFill>
              </a:rPr>
              <a:t>tation and planetary </a:t>
            </a:r>
            <a:r>
              <a:rPr lang="en-US" sz="2400" b="1">
                <a:solidFill>
                  <a:schemeClr val="bg1"/>
                </a:solidFill>
              </a:rPr>
              <a:t>T</a:t>
            </a:r>
            <a:r>
              <a:rPr lang="en-US" sz="2400">
                <a:solidFill>
                  <a:schemeClr val="bg1"/>
                </a:solidFill>
              </a:rPr>
              <a:t>ransits)</a:t>
            </a:r>
            <a:endParaRPr lang="it-IT" sz="2400">
              <a:solidFill>
                <a:schemeClr val="bg1"/>
              </a:solidFill>
            </a:endParaRPr>
          </a:p>
        </p:txBody>
      </p:sp>
      <p:pic>
        <p:nvPicPr>
          <p:cNvPr id="45059" name="Immagine 4" descr="Transit_CoRoT-Exo-1b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1357313"/>
            <a:ext cx="8286750" cy="521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Immagine 4" descr="Kepler.jpe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63" y="0"/>
            <a:ext cx="4549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CasellaDiTesto 5"/>
          <p:cNvSpPr txBox="1">
            <a:spLocks noChangeArrowheads="1"/>
          </p:cNvSpPr>
          <p:nvPr/>
        </p:nvSpPr>
        <p:spPr bwMode="auto">
          <a:xfrm>
            <a:off x="5929313" y="1857375"/>
            <a:ext cx="2479675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4400"/>
              <a:t>Kepler</a:t>
            </a:r>
          </a:p>
          <a:p>
            <a:pPr algn="ctr"/>
            <a:r>
              <a:rPr lang="it-IT"/>
              <a:t>(lancio: 6 marzo 2009)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Kepler_CCD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764704"/>
            <a:ext cx="7931958" cy="460851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475656" y="5877272"/>
            <a:ext cx="6454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Matrice di 42 CCD di 2200</a:t>
            </a:r>
            <a:r>
              <a:rPr lang="it-IT" dirty="0" smtClean="0">
                <a:sym typeface="Symbol"/>
              </a:rPr>
              <a:t>1024 pixel ciascuno (95 </a:t>
            </a:r>
            <a:r>
              <a:rPr lang="it-IT" dirty="0" err="1" smtClean="0">
                <a:sym typeface="Symbol"/>
              </a:rPr>
              <a:t>Megapix</a:t>
            </a:r>
            <a:r>
              <a:rPr lang="it-IT" dirty="0" smtClean="0">
                <a:sym typeface="Symbol"/>
              </a:rPr>
              <a:t>)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MilkywaykeplerfovbyCRobert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0"/>
            <a:ext cx="5256584" cy="6836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329161main_fullFFIHot3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5803" y="116632"/>
            <a:ext cx="6616557" cy="6624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magine 3" descr="planete_cache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63" y="1928813"/>
            <a:ext cx="3810000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ExoplanetDiscoveries-Histogram-2014022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6916"/>
            <a:ext cx="9144000" cy="5144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Immagine 1" descr="aas2010-1wbLightCurve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50"/>
            <a:ext cx="9144000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CasellaDiTesto 2"/>
          <p:cNvSpPr txBox="1">
            <a:spLocks noChangeArrowheads="1"/>
          </p:cNvSpPr>
          <p:nvPr/>
        </p:nvSpPr>
        <p:spPr bwMode="auto">
          <a:xfrm>
            <a:off x="3643313" y="285750"/>
            <a:ext cx="19653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800">
                <a:solidFill>
                  <a:schemeClr val="bg1"/>
                </a:solidFill>
              </a:rPr>
              <a:t>Kepler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asellaDiTesto 1"/>
          <p:cNvSpPr txBox="1">
            <a:spLocks noChangeArrowheads="1"/>
          </p:cNvSpPr>
          <p:nvPr/>
        </p:nvSpPr>
        <p:spPr bwMode="auto">
          <a:xfrm>
            <a:off x="1802783" y="2928938"/>
            <a:ext cx="5362225" cy="1446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0" tIns="45687" rIns="91370" bIns="45687">
            <a:spAutoFit/>
          </a:bodyPr>
          <a:lstStyle/>
          <a:p>
            <a:pPr algn="ctr"/>
            <a:r>
              <a:rPr lang="it-IT" sz="4400" dirty="0" smtClean="0">
                <a:solidFill>
                  <a:schemeClr val="bg1"/>
                </a:solidFill>
              </a:rPr>
              <a:t>Osservazione diretta</a:t>
            </a:r>
            <a:endParaRPr lang="it-IT" sz="4400" dirty="0">
              <a:solidFill>
                <a:schemeClr val="bg1"/>
              </a:solidFill>
            </a:endParaRPr>
          </a:p>
          <a:p>
            <a:pPr algn="ctr"/>
            <a:r>
              <a:rPr lang="it-IT" sz="4400" dirty="0" smtClean="0">
                <a:solidFill>
                  <a:schemeClr val="bg1"/>
                </a:solidFill>
              </a:rPr>
              <a:t>(ottico o infrarosso)</a:t>
            </a:r>
            <a:endParaRPr lang="it-IT" sz="4400" dirty="0">
              <a:solidFill>
                <a:schemeClr val="bg1"/>
              </a:solidFill>
            </a:endParaRPr>
          </a:p>
        </p:txBody>
      </p:sp>
      <p:sp>
        <p:nvSpPr>
          <p:cNvPr id="18435" name="CasellaDiTesto 2"/>
          <p:cNvSpPr txBox="1">
            <a:spLocks noChangeArrowheads="1"/>
          </p:cNvSpPr>
          <p:nvPr/>
        </p:nvSpPr>
        <p:spPr bwMode="auto">
          <a:xfrm>
            <a:off x="2714625" y="1214438"/>
            <a:ext cx="33051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0" tIns="45687" rIns="91370" bIns="45687">
            <a:spAutoFit/>
          </a:bodyPr>
          <a:lstStyle/>
          <a:p>
            <a:r>
              <a:rPr lang="it-IT" sz="2800">
                <a:solidFill>
                  <a:schemeClr val="bg1"/>
                </a:solidFill>
              </a:rPr>
              <a:t>Metodi di detezione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5"/>
          <p:cNvSpPr txBox="1">
            <a:spLocks noChangeArrowheads="1"/>
          </p:cNvSpPr>
          <p:nvPr/>
        </p:nvSpPr>
        <p:spPr bwMode="auto">
          <a:xfrm>
            <a:off x="2790825" y="360363"/>
            <a:ext cx="3613150" cy="554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827088"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1050" algn="l"/>
                <a:tab pos="5249863" algn="l"/>
                <a:tab pos="5905500" algn="l"/>
                <a:tab pos="6557963" algn="l"/>
                <a:tab pos="7215188" algn="l"/>
              </a:tabLst>
            </a:pPr>
            <a:r>
              <a:rPr lang="it-IT">
                <a:solidFill>
                  <a:schemeClr val="bg1"/>
                </a:solidFill>
              </a:rPr>
              <a:t>Effetto della turbolenza atmosferica</a:t>
            </a:r>
          </a:p>
          <a:p>
            <a:pPr algn="ctr" defTabSz="827088"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1050" algn="l"/>
                <a:tab pos="5249863" algn="l"/>
                <a:tab pos="5905500" algn="l"/>
                <a:tab pos="6557963" algn="l"/>
                <a:tab pos="7215188" algn="l"/>
              </a:tabLst>
            </a:pPr>
            <a:r>
              <a:rPr lang="it-IT">
                <a:solidFill>
                  <a:schemeClr val="bg1"/>
                </a:solidFill>
              </a:rPr>
              <a:t>sulla risoluzione dell’immagine</a:t>
            </a:r>
          </a:p>
        </p:txBody>
      </p:sp>
      <p:pic>
        <p:nvPicPr>
          <p:cNvPr id="4" name="tip_tilt_aniso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88" y="1357313"/>
            <a:ext cx="51435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9"/>
          <p:cNvSpPr txBox="1">
            <a:spLocks noChangeArrowheads="1"/>
          </p:cNvSpPr>
          <p:nvPr/>
        </p:nvSpPr>
        <p:spPr bwMode="auto">
          <a:xfrm>
            <a:off x="0" y="764704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solidFill>
                  <a:schemeClr val="bg1"/>
                </a:solidFill>
                <a:latin typeface="Verdana" pitchFamily="34" charset="0"/>
              </a:rPr>
              <a:t>Effetti della turbolenza atmosferica</a:t>
            </a:r>
            <a:endParaRPr lang="it-IT" sz="3200" dirty="0">
              <a:latin typeface="Verdana" pitchFamily="34" charset="0"/>
            </a:endParaRPr>
          </a:p>
        </p:txBody>
      </p:sp>
      <p:pic>
        <p:nvPicPr>
          <p:cNvPr id="6" name="Immagine 5" descr="seeing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2996952"/>
            <a:ext cx="6480000" cy="110204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5"/>
          <p:cNvSpPr txBox="1">
            <a:spLocks noChangeArrowheads="1"/>
          </p:cNvSpPr>
          <p:nvPr/>
        </p:nvSpPr>
        <p:spPr bwMode="auto">
          <a:xfrm>
            <a:off x="2214563" y="571500"/>
            <a:ext cx="4641850" cy="554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827088"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1050" algn="l"/>
                <a:tab pos="5249863" algn="l"/>
                <a:tab pos="5905500" algn="l"/>
                <a:tab pos="6557963" algn="l"/>
                <a:tab pos="7215188" algn="l"/>
              </a:tabLst>
            </a:pPr>
            <a:r>
              <a:rPr lang="it-IT" dirty="0">
                <a:solidFill>
                  <a:schemeClr val="bg1"/>
                </a:solidFill>
              </a:rPr>
              <a:t>Miglioramento della risoluzione dell’immagine</a:t>
            </a:r>
          </a:p>
          <a:p>
            <a:pPr algn="ctr" defTabSz="827088"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1050" algn="l"/>
                <a:tab pos="5249863" algn="l"/>
                <a:tab pos="5905500" algn="l"/>
                <a:tab pos="6557963" algn="l"/>
                <a:tab pos="7215188" algn="l"/>
              </a:tabLst>
            </a:pPr>
            <a:r>
              <a:rPr lang="it-IT" dirty="0">
                <a:solidFill>
                  <a:schemeClr val="bg1"/>
                </a:solidFill>
              </a:rPr>
              <a:t>per mezzo di </a:t>
            </a:r>
            <a:r>
              <a:rPr lang="it-IT" i="1" dirty="0">
                <a:solidFill>
                  <a:srgbClr val="FFFF00"/>
                </a:solidFill>
              </a:rPr>
              <a:t>ottiche adattive</a:t>
            </a:r>
          </a:p>
        </p:txBody>
      </p:sp>
      <p:pic>
        <p:nvPicPr>
          <p:cNvPr id="4" name="movie_ttau_NAOS.mpe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88" y="1500188"/>
            <a:ext cx="6096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3265488" y="282575"/>
            <a:ext cx="277653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>
              <a:buSzPct val="45000"/>
              <a:tabLst>
                <a:tab pos="655638" algn="l"/>
                <a:tab pos="1311275" algn="l"/>
                <a:tab pos="1968500" algn="l"/>
                <a:tab pos="2624138" algn="l"/>
              </a:tabLst>
            </a:pPr>
            <a:r>
              <a:rPr lang="en-GB">
                <a:solidFill>
                  <a:schemeClr val="bg1"/>
                </a:solidFill>
                <a:latin typeface="Times" pitchFamily="18" charset="0"/>
              </a:rPr>
              <a:t>Metodi di detezione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2024063" y="747713"/>
            <a:ext cx="52260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9863" algn="l"/>
                <a:tab pos="5905500" algn="l"/>
              </a:tabLst>
            </a:pPr>
            <a:r>
              <a:rPr lang="en-GB" sz="4000">
                <a:latin typeface="Times" pitchFamily="18" charset="0"/>
              </a:rPr>
              <a:t> </a:t>
            </a:r>
            <a:r>
              <a:rPr lang="it-IT" sz="4000">
                <a:solidFill>
                  <a:schemeClr val="bg1"/>
                </a:solidFill>
                <a:latin typeface="Times" pitchFamily="18" charset="0"/>
              </a:rPr>
              <a:t>Ottiche adattive</a:t>
            </a:r>
          </a:p>
        </p:txBody>
      </p:sp>
      <p:pic>
        <p:nvPicPr>
          <p:cNvPr id="5120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7038" y="1536700"/>
            <a:ext cx="5807075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5" name="Text Box 8"/>
          <p:cNvSpPr txBox="1">
            <a:spLocks noChangeArrowheads="1"/>
          </p:cNvSpPr>
          <p:nvPr/>
        </p:nvSpPr>
        <p:spPr bwMode="auto">
          <a:xfrm>
            <a:off x="2154238" y="6040438"/>
            <a:ext cx="1455737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27088"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1050" algn="l"/>
                <a:tab pos="5249863" algn="l"/>
                <a:tab pos="5905500" algn="l"/>
                <a:tab pos="6557963" algn="l"/>
                <a:tab pos="7215188" algn="l"/>
              </a:tabLst>
            </a:pPr>
            <a:r>
              <a:rPr lang="it-IT">
                <a:solidFill>
                  <a:schemeClr val="bg1"/>
                </a:solidFill>
                <a:latin typeface="Times" pitchFamily="18" charset="0"/>
              </a:rPr>
              <a:t>(ottica adattiva)</a:t>
            </a:r>
          </a:p>
        </p:txBody>
      </p:sp>
      <p:sp>
        <p:nvSpPr>
          <p:cNvPr id="51206" name="Text Box 9"/>
          <p:cNvSpPr txBox="1">
            <a:spLocks noChangeArrowheads="1"/>
          </p:cNvSpPr>
          <p:nvPr/>
        </p:nvSpPr>
        <p:spPr bwMode="auto">
          <a:xfrm>
            <a:off x="4703763" y="6040438"/>
            <a:ext cx="1890712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27088"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1050" algn="l"/>
                <a:tab pos="5249863" algn="l"/>
                <a:tab pos="5905500" algn="l"/>
                <a:tab pos="6557963" algn="l"/>
                <a:tab pos="7215188" algn="l"/>
              </a:tabLst>
            </a:pPr>
            <a:r>
              <a:rPr lang="it-IT">
                <a:solidFill>
                  <a:schemeClr val="bg1"/>
                </a:solidFill>
                <a:latin typeface="Times" pitchFamily="18" charset="0"/>
              </a:rPr>
              <a:t>(telescopio spaziale)</a:t>
            </a:r>
          </a:p>
        </p:txBody>
      </p:sp>
      <p:sp>
        <p:nvSpPr>
          <p:cNvPr id="9" name="Rettangolo 8"/>
          <p:cNvSpPr/>
          <p:nvPr/>
        </p:nvSpPr>
        <p:spPr bwMode="auto">
          <a:xfrm>
            <a:off x="5220072" y="4293096"/>
            <a:ext cx="2664296" cy="43146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2813" rtl="0" eaLnBrk="1" fontAlgn="base" latinLnBrk="0" hangingPunct="0">
              <a:lnSpc>
                <a:spcPct val="100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30000"/>
              <a:buFontTx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5825" algn="l"/>
                <a:tab pos="7959725" algn="l"/>
              </a:tabLst>
            </a:pPr>
            <a:endParaRPr kumimoji="0" lang="it-IT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572000" y="2060848"/>
            <a:ext cx="3672408" cy="432048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5652120" y="1125905"/>
            <a:ext cx="2920671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827088"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1050" algn="l"/>
                <a:tab pos="5249863" algn="l"/>
                <a:tab pos="5905500" algn="l"/>
                <a:tab pos="6557963" algn="l"/>
                <a:tab pos="7215188" algn="l"/>
              </a:tabLst>
            </a:pPr>
            <a:r>
              <a:rPr lang="it-IT" sz="2800" dirty="0" smtClean="0">
                <a:solidFill>
                  <a:schemeClr val="bg1"/>
                </a:solidFill>
              </a:rPr>
              <a:t>Pianeta 2M1207 b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724128" y="2865710"/>
            <a:ext cx="28448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Distanza: 170 anni luce</a:t>
            </a:r>
          </a:p>
          <a:p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Scoperta: 2004</a:t>
            </a:r>
          </a:p>
          <a:p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Massa: 4 </a:t>
            </a:r>
            <a:r>
              <a:rPr lang="it-IT" dirty="0" err="1" smtClean="0">
                <a:solidFill>
                  <a:schemeClr val="bg1"/>
                </a:solidFill>
              </a:rPr>
              <a:t>M</a:t>
            </a:r>
            <a:r>
              <a:rPr lang="it-IT" baseline="-25000" dirty="0" err="1" smtClean="0">
                <a:solidFill>
                  <a:schemeClr val="bg1"/>
                </a:solidFill>
              </a:rPr>
              <a:t>giove</a:t>
            </a:r>
            <a:endParaRPr lang="it-IT" baseline="-25000" dirty="0" smtClean="0">
              <a:solidFill>
                <a:schemeClr val="bg1"/>
              </a:solidFill>
            </a:endParaRPr>
          </a:p>
          <a:p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Raggio orbitale: 45-50 AU</a:t>
            </a:r>
          </a:p>
          <a:p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(la stella principale è una nana bruna)</a:t>
            </a:r>
          </a:p>
        </p:txBody>
      </p:sp>
      <p:pic>
        <p:nvPicPr>
          <p:cNvPr id="5" name="Immagine 4" descr="intro_2M1207-39_norm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692696"/>
            <a:ext cx="4680520" cy="5505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206634" y="548680"/>
            <a:ext cx="2920671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827088"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1050" algn="l"/>
                <a:tab pos="5249863" algn="l"/>
                <a:tab pos="5905500" algn="l"/>
                <a:tab pos="6557963" algn="l"/>
                <a:tab pos="7215188" algn="l"/>
              </a:tabLst>
            </a:pPr>
            <a:r>
              <a:rPr lang="it-IT" sz="2800" dirty="0" smtClean="0">
                <a:solidFill>
                  <a:schemeClr val="bg1"/>
                </a:solidFill>
              </a:rPr>
              <a:t>Pianeta 2M1207 b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043608" y="2060848"/>
            <a:ext cx="676875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</a:rPr>
              <a:t>Massa: 4 </a:t>
            </a:r>
            <a:r>
              <a:rPr lang="it-IT" sz="2800" dirty="0" err="1" smtClean="0">
                <a:solidFill>
                  <a:schemeClr val="bg1"/>
                </a:solidFill>
              </a:rPr>
              <a:t>M</a:t>
            </a:r>
            <a:r>
              <a:rPr lang="it-IT" sz="2800" baseline="-25000" dirty="0" err="1" smtClean="0">
                <a:solidFill>
                  <a:schemeClr val="bg1"/>
                </a:solidFill>
              </a:rPr>
              <a:t>Giove</a:t>
            </a:r>
            <a:endParaRPr lang="it-IT" sz="2800" baseline="-25000" dirty="0" smtClean="0">
              <a:solidFill>
                <a:schemeClr val="bg1"/>
              </a:solidFill>
            </a:endParaRPr>
          </a:p>
          <a:p>
            <a:endParaRPr lang="it-IT" sz="2800" dirty="0" smtClean="0">
              <a:solidFill>
                <a:schemeClr val="bg1"/>
              </a:solidFill>
            </a:endParaRPr>
          </a:p>
          <a:p>
            <a:r>
              <a:rPr lang="it-IT" sz="2800" dirty="0" smtClean="0">
                <a:solidFill>
                  <a:schemeClr val="bg1"/>
                </a:solidFill>
              </a:rPr>
              <a:t>Raggio orbitale: 45-50 AU</a:t>
            </a:r>
          </a:p>
          <a:p>
            <a:endParaRPr lang="it-IT" sz="2800" dirty="0" smtClean="0">
              <a:solidFill>
                <a:schemeClr val="bg1"/>
              </a:solidFill>
            </a:endParaRPr>
          </a:p>
          <a:p>
            <a:r>
              <a:rPr lang="it-IT" sz="2800" dirty="0" smtClean="0">
                <a:solidFill>
                  <a:schemeClr val="bg1"/>
                </a:solidFill>
              </a:rPr>
              <a:t>Forte emissione infrarossa (contrazione gravitazionale)</a:t>
            </a:r>
          </a:p>
          <a:p>
            <a:endParaRPr lang="it-IT" sz="2800" dirty="0" smtClean="0">
              <a:solidFill>
                <a:schemeClr val="bg1"/>
              </a:solidFill>
            </a:endParaRPr>
          </a:p>
          <a:p>
            <a:r>
              <a:rPr lang="it-IT" sz="2800" dirty="0" smtClean="0">
                <a:solidFill>
                  <a:schemeClr val="bg1"/>
                </a:solidFill>
              </a:rPr>
              <a:t>La stella è una nana bruna (25 </a:t>
            </a:r>
            <a:r>
              <a:rPr lang="it-IT" sz="2800" dirty="0" err="1" smtClean="0">
                <a:solidFill>
                  <a:schemeClr val="bg1"/>
                </a:solidFill>
              </a:rPr>
              <a:t>M</a:t>
            </a:r>
            <a:r>
              <a:rPr lang="it-IT" sz="2800" baseline="-25000" dirty="0" err="1" smtClean="0">
                <a:solidFill>
                  <a:schemeClr val="bg1"/>
                </a:solidFill>
              </a:rPr>
              <a:t>Giove</a:t>
            </a:r>
            <a:r>
              <a:rPr lang="it-IT" sz="2800" dirty="0" smtClean="0">
                <a:solidFill>
                  <a:schemeClr val="bg1"/>
                </a:solidFill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987824" y="548680"/>
            <a:ext cx="3358292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827088"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1050" algn="l"/>
                <a:tab pos="5249863" algn="l"/>
                <a:tab pos="5905500" algn="l"/>
                <a:tab pos="6557963" algn="l"/>
                <a:tab pos="7215188" algn="l"/>
              </a:tabLst>
            </a:pPr>
            <a:r>
              <a:rPr lang="it-IT" sz="2800" dirty="0" smtClean="0">
                <a:solidFill>
                  <a:schemeClr val="bg1"/>
                </a:solidFill>
              </a:rPr>
              <a:t>Pianeta 1RXS1609 b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3" name="Immagine 2" descr="exoplanet_gemini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980728"/>
            <a:ext cx="5401994" cy="5401994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51520" y="5805264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Distanza: 500 anni luce        Scoperta: settembre 2008        Conferma: luglio 2010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Massa: 14 </a:t>
            </a:r>
            <a:r>
              <a:rPr lang="it-IT" dirty="0" err="1" smtClean="0">
                <a:solidFill>
                  <a:schemeClr val="bg1"/>
                </a:solidFill>
              </a:rPr>
              <a:t>M</a:t>
            </a:r>
            <a:r>
              <a:rPr lang="it-IT" baseline="-25000" dirty="0" err="1" smtClean="0">
                <a:solidFill>
                  <a:schemeClr val="bg1"/>
                </a:solidFill>
              </a:rPr>
              <a:t>Giove</a:t>
            </a:r>
            <a:r>
              <a:rPr lang="it-IT" dirty="0" smtClean="0">
                <a:solidFill>
                  <a:schemeClr val="bg1"/>
                </a:solidFill>
              </a:rPr>
              <a:t>                   Raggio: 1.7 </a:t>
            </a:r>
            <a:r>
              <a:rPr lang="it-IT" dirty="0" err="1" smtClean="0">
                <a:solidFill>
                  <a:schemeClr val="bg1"/>
                </a:solidFill>
              </a:rPr>
              <a:t>R</a:t>
            </a:r>
            <a:r>
              <a:rPr lang="it-IT" baseline="-25000" dirty="0" err="1" smtClean="0">
                <a:solidFill>
                  <a:schemeClr val="bg1"/>
                </a:solidFill>
              </a:rPr>
              <a:t>Giove</a:t>
            </a:r>
            <a:r>
              <a:rPr lang="it-IT" dirty="0" smtClean="0">
                <a:solidFill>
                  <a:schemeClr val="bg1"/>
                </a:solidFill>
              </a:rPr>
              <a:t>                     Raggio orbitale: 330 AU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asellaDiTesto 1"/>
          <p:cNvSpPr txBox="1">
            <a:spLocks noChangeArrowheads="1"/>
          </p:cNvSpPr>
          <p:nvPr/>
        </p:nvSpPr>
        <p:spPr bwMode="auto">
          <a:xfrm>
            <a:off x="2000264" y="817614"/>
            <a:ext cx="5395888" cy="52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0" tIns="45687" rIns="91370" bIns="45687">
            <a:spAutoFit/>
          </a:bodyPr>
          <a:lstStyle/>
          <a:p>
            <a:pPr algn="ctr"/>
            <a:r>
              <a:rPr lang="it-IT" sz="2800" b="1" dirty="0" smtClean="0"/>
              <a:t>Massa: unità di misura e limiti</a:t>
            </a:r>
            <a:endParaRPr lang="it-IT" sz="2800" b="1" i="1" dirty="0"/>
          </a:p>
        </p:txBody>
      </p:sp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785813" y="2071688"/>
            <a:ext cx="76993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0" tIns="45697" rIns="91390" bIns="45697">
            <a:spAutoFit/>
          </a:bodyPr>
          <a:lstStyle/>
          <a:p>
            <a:r>
              <a:rPr lang="it-IT" sz="3200">
                <a:latin typeface="Calibri" pitchFamily="34" charset="0"/>
              </a:rPr>
              <a:t>massa terrestre (M</a:t>
            </a:r>
            <a:r>
              <a:rPr lang="it-IT" sz="3200" baseline="-25000">
                <a:latin typeface="Calibri" pitchFamily="34" charset="0"/>
              </a:rPr>
              <a:t>E</a:t>
            </a:r>
            <a:r>
              <a:rPr lang="it-IT" sz="3200">
                <a:latin typeface="Calibri" pitchFamily="34" charset="0"/>
              </a:rPr>
              <a:t>) = 5.97 × 10</a:t>
            </a:r>
            <a:r>
              <a:rPr lang="it-IT" sz="3200" baseline="30000">
                <a:latin typeface="Calibri" pitchFamily="34" charset="0"/>
              </a:rPr>
              <a:t>24</a:t>
            </a:r>
            <a:r>
              <a:rPr lang="it-IT" sz="3200">
                <a:latin typeface="Calibri" pitchFamily="34" charset="0"/>
              </a:rPr>
              <a:t> kg</a:t>
            </a:r>
          </a:p>
          <a:p>
            <a:r>
              <a:rPr lang="it-IT" sz="3200">
                <a:latin typeface="Calibri" pitchFamily="34" charset="0"/>
              </a:rPr>
              <a:t>massa di Giove (M</a:t>
            </a:r>
            <a:r>
              <a:rPr lang="it-IT" sz="3200" baseline="-25000">
                <a:latin typeface="Calibri" pitchFamily="34" charset="0"/>
              </a:rPr>
              <a:t>J</a:t>
            </a:r>
            <a:r>
              <a:rPr lang="it-IT" sz="3200">
                <a:latin typeface="Calibri" pitchFamily="34" charset="0"/>
              </a:rPr>
              <a:t>) = 318 M</a:t>
            </a:r>
            <a:r>
              <a:rPr lang="it-IT" sz="3200" baseline="-25000">
                <a:latin typeface="Calibri" pitchFamily="34" charset="0"/>
              </a:rPr>
              <a:t>E</a:t>
            </a:r>
            <a:endParaRPr lang="it-IT" sz="3200">
              <a:latin typeface="Calibri" pitchFamily="34" charset="0"/>
            </a:endParaRPr>
          </a:p>
          <a:p>
            <a:r>
              <a:rPr lang="it-IT" sz="3200">
                <a:latin typeface="Calibri" pitchFamily="34" charset="0"/>
              </a:rPr>
              <a:t>massa del Sole (M</a:t>
            </a:r>
            <a:r>
              <a:rPr lang="it-IT" sz="3200" baseline="-25000">
                <a:latin typeface="Calibri" pitchFamily="34" charset="0"/>
              </a:rPr>
              <a:t>S</a:t>
            </a:r>
            <a:r>
              <a:rPr lang="it-IT" sz="3200">
                <a:latin typeface="Calibri" pitchFamily="34" charset="0"/>
              </a:rPr>
              <a:t>) = 333000 M</a:t>
            </a:r>
            <a:r>
              <a:rPr lang="it-IT" sz="3200" baseline="-25000">
                <a:latin typeface="Calibri" pitchFamily="34" charset="0"/>
              </a:rPr>
              <a:t>E</a:t>
            </a:r>
            <a:r>
              <a:rPr lang="it-IT" sz="3200">
                <a:latin typeface="Calibri" pitchFamily="34" charset="0"/>
              </a:rPr>
              <a:t>  = 1047 M</a:t>
            </a:r>
            <a:r>
              <a:rPr lang="it-IT" sz="3200" baseline="-25000">
                <a:latin typeface="Calibri" pitchFamily="34" charset="0"/>
              </a:rPr>
              <a:t>J</a:t>
            </a:r>
            <a:endParaRPr lang="it-IT" sz="3200">
              <a:latin typeface="Calibri" pitchFamily="34" charset="0"/>
            </a:endParaRPr>
          </a:p>
          <a:p>
            <a:pPr lvl="1" indent="0"/>
            <a:endParaRPr lang="it-IT" baseline="30000">
              <a:latin typeface="Calibri" pitchFamily="34" charset="0"/>
            </a:endParaRPr>
          </a:p>
        </p:txBody>
      </p:sp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785813" y="4357688"/>
            <a:ext cx="728662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r>
              <a:rPr lang="it-IT" sz="3200">
                <a:latin typeface="Calibri" pitchFamily="34" charset="0"/>
              </a:rPr>
              <a:t>pianeta:                                 M  &lt; 13 M</a:t>
            </a:r>
            <a:r>
              <a:rPr lang="it-IT" sz="3200" baseline="-25000">
                <a:latin typeface="Calibri" pitchFamily="34" charset="0"/>
              </a:rPr>
              <a:t>J</a:t>
            </a:r>
            <a:r>
              <a:rPr lang="it-IT" sz="3200">
                <a:latin typeface="Calibri" pitchFamily="34" charset="0"/>
              </a:rPr>
              <a:t> </a:t>
            </a:r>
          </a:p>
          <a:p>
            <a:r>
              <a:rPr lang="it-IT" sz="3200">
                <a:latin typeface="Calibri" pitchFamily="34" charset="0"/>
              </a:rPr>
              <a:t>nana bruna:      13 M</a:t>
            </a:r>
            <a:r>
              <a:rPr lang="it-IT" sz="3200" baseline="-25000">
                <a:latin typeface="Calibri" pitchFamily="34" charset="0"/>
              </a:rPr>
              <a:t>J</a:t>
            </a:r>
            <a:r>
              <a:rPr lang="it-IT" sz="3200">
                <a:latin typeface="Calibri" pitchFamily="34" charset="0"/>
              </a:rPr>
              <a:t>      &lt;  M  &lt; 70-80 M</a:t>
            </a:r>
            <a:r>
              <a:rPr lang="it-IT" sz="3200" baseline="-25000">
                <a:latin typeface="Calibri" pitchFamily="34" charset="0"/>
              </a:rPr>
              <a:t>J</a:t>
            </a:r>
          </a:p>
          <a:p>
            <a:r>
              <a:rPr lang="it-IT" sz="3200">
                <a:latin typeface="Calibri" pitchFamily="34" charset="0"/>
              </a:rPr>
              <a:t>stella :                70-80 M</a:t>
            </a:r>
            <a:r>
              <a:rPr lang="it-IT" sz="3200" baseline="-25000">
                <a:latin typeface="Calibri" pitchFamily="34" charset="0"/>
              </a:rPr>
              <a:t>J</a:t>
            </a:r>
            <a:r>
              <a:rPr lang="it-IT" sz="3200">
                <a:latin typeface="Calibri" pitchFamily="34" charset="0"/>
              </a:rPr>
              <a:t> &lt; 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987824" y="548680"/>
            <a:ext cx="3358292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827088"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1050" algn="l"/>
                <a:tab pos="5249863" algn="l"/>
                <a:tab pos="5905500" algn="l"/>
                <a:tab pos="6557963" algn="l"/>
                <a:tab pos="7215188" algn="l"/>
              </a:tabLst>
            </a:pPr>
            <a:r>
              <a:rPr lang="it-IT" sz="2800" dirty="0" smtClean="0">
                <a:solidFill>
                  <a:schemeClr val="bg1"/>
                </a:solidFill>
              </a:rPr>
              <a:t>Pianeta 1RXS1609 b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043608" y="2060848"/>
            <a:ext cx="67687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</a:rPr>
              <a:t>Massa: 14 </a:t>
            </a:r>
            <a:r>
              <a:rPr lang="it-IT" sz="2800" dirty="0" err="1" smtClean="0">
                <a:solidFill>
                  <a:schemeClr val="bg1"/>
                </a:solidFill>
              </a:rPr>
              <a:t>M</a:t>
            </a:r>
            <a:r>
              <a:rPr lang="it-IT" sz="2800" baseline="-25000" dirty="0" err="1" smtClean="0">
                <a:solidFill>
                  <a:schemeClr val="bg1"/>
                </a:solidFill>
              </a:rPr>
              <a:t>Giove</a:t>
            </a:r>
            <a:endParaRPr lang="it-IT" sz="2800" baseline="-25000" dirty="0" smtClean="0">
              <a:solidFill>
                <a:schemeClr val="bg1"/>
              </a:solidFill>
            </a:endParaRPr>
          </a:p>
          <a:p>
            <a:endParaRPr lang="it-IT" sz="2800" dirty="0" smtClean="0">
              <a:solidFill>
                <a:schemeClr val="bg1"/>
              </a:solidFill>
            </a:endParaRPr>
          </a:p>
          <a:p>
            <a:r>
              <a:rPr lang="it-IT" sz="2800" dirty="0" smtClean="0">
                <a:solidFill>
                  <a:schemeClr val="bg1"/>
                </a:solidFill>
              </a:rPr>
              <a:t>Raggio: 1.7 </a:t>
            </a:r>
            <a:r>
              <a:rPr lang="it-IT" sz="2800" dirty="0" err="1" smtClean="0">
                <a:solidFill>
                  <a:schemeClr val="bg1"/>
                </a:solidFill>
              </a:rPr>
              <a:t>R</a:t>
            </a:r>
            <a:r>
              <a:rPr lang="it-IT" sz="2800" baseline="-25000" dirty="0" err="1" smtClean="0">
                <a:solidFill>
                  <a:schemeClr val="bg1"/>
                </a:solidFill>
              </a:rPr>
              <a:t>Giove</a:t>
            </a:r>
            <a:endParaRPr lang="it-IT" sz="2800" dirty="0" smtClean="0">
              <a:solidFill>
                <a:schemeClr val="bg1"/>
              </a:solidFill>
            </a:endParaRPr>
          </a:p>
          <a:p>
            <a:endParaRPr lang="it-IT" sz="2800" dirty="0" smtClean="0">
              <a:solidFill>
                <a:schemeClr val="bg1"/>
              </a:solidFill>
            </a:endParaRPr>
          </a:p>
          <a:p>
            <a:r>
              <a:rPr lang="it-IT" sz="2800" dirty="0" smtClean="0">
                <a:solidFill>
                  <a:schemeClr val="bg1"/>
                </a:solidFill>
              </a:rPr>
              <a:t>Raggio orbitale: 330 AU</a:t>
            </a:r>
          </a:p>
          <a:p>
            <a:endParaRPr lang="it-IT" sz="28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5868144" y="2420888"/>
            <a:ext cx="3024336" cy="8617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27088"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1050" algn="l"/>
                <a:tab pos="5249863" algn="l"/>
                <a:tab pos="5905500" algn="l"/>
                <a:tab pos="6557963" algn="l"/>
                <a:tab pos="7215188" algn="l"/>
              </a:tabLst>
            </a:pPr>
            <a:r>
              <a:rPr lang="it-IT" sz="2800" dirty="0" smtClean="0">
                <a:solidFill>
                  <a:schemeClr val="bg1"/>
                </a:solidFill>
              </a:rPr>
              <a:t>Sistema planetario di HR 8799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3" name="Immagine 2" descr="exoplanet_gemini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8931" y="476672"/>
            <a:ext cx="5151187" cy="5401994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51520" y="6237312"/>
            <a:ext cx="889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Distanza: 130 anni luce         Scoperta: novembre 2008 (telescopio Gemini, Hawaii)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611560" y="260648"/>
            <a:ext cx="7992888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27088"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1050" algn="l"/>
                <a:tab pos="5249863" algn="l"/>
                <a:tab pos="5905500" algn="l"/>
                <a:tab pos="6557963" algn="l"/>
                <a:tab pos="7215188" algn="l"/>
              </a:tabLst>
            </a:pPr>
            <a:r>
              <a:rPr lang="it-IT" sz="2800" dirty="0" smtClean="0">
                <a:solidFill>
                  <a:schemeClr val="bg1"/>
                </a:solidFill>
              </a:rPr>
              <a:t>Sistema planetario di HR 8799 (quarto pianeta)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3" name="Immagine 2" descr="exoplanet_gemini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052736"/>
            <a:ext cx="6787365" cy="4807716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51520" y="6237312"/>
            <a:ext cx="889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Distanza: 130 anni luce         Scoperta: dicembre 2010 (telescopio </a:t>
            </a:r>
            <a:r>
              <a:rPr lang="it-IT" dirty="0" err="1" smtClean="0">
                <a:solidFill>
                  <a:schemeClr val="bg1"/>
                </a:solidFill>
              </a:rPr>
              <a:t>Keck</a:t>
            </a:r>
            <a:r>
              <a:rPr lang="it-IT" dirty="0" smtClean="0">
                <a:solidFill>
                  <a:schemeClr val="bg1"/>
                </a:solidFill>
              </a:rPr>
              <a:t> II, Hawaii)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67544" y="476672"/>
            <a:ext cx="8136904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27088"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1050" algn="l"/>
                <a:tab pos="5249863" algn="l"/>
                <a:tab pos="5905500" algn="l"/>
                <a:tab pos="6557963" algn="l"/>
                <a:tab pos="7215188" algn="l"/>
              </a:tabLst>
            </a:pPr>
            <a:r>
              <a:rPr lang="it-IT" sz="3600" dirty="0" smtClean="0">
                <a:solidFill>
                  <a:schemeClr val="bg1"/>
                </a:solidFill>
              </a:rPr>
              <a:t>Sistema planetario di HR 8799</a:t>
            </a:r>
            <a:endParaRPr lang="it-IT" sz="3600" dirty="0">
              <a:solidFill>
                <a:schemeClr val="bg1"/>
              </a:solidFill>
            </a:endParaRPr>
          </a:p>
        </p:txBody>
      </p:sp>
      <p:graphicFrame>
        <p:nvGraphicFramePr>
          <p:cNvPr id="6" name="Tabella 5"/>
          <p:cNvGraphicFramePr>
            <a:graphicFrameLocks noGrp="1"/>
          </p:cNvGraphicFramePr>
          <p:nvPr/>
        </p:nvGraphicFramePr>
        <p:xfrm>
          <a:off x="1043608" y="1772817"/>
          <a:ext cx="7200801" cy="39604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6674"/>
                <a:gridCol w="1625694"/>
                <a:gridCol w="1728192"/>
                <a:gridCol w="2160241"/>
              </a:tblGrid>
              <a:tr h="1248787">
                <a:tc>
                  <a:txBody>
                    <a:bodyPr/>
                    <a:lstStyle/>
                    <a:p>
                      <a:pPr algn="ctr"/>
                      <a:r>
                        <a:rPr lang="it-IT" sz="3200" dirty="0" smtClean="0">
                          <a:latin typeface="Arial" pitchFamily="34" charset="0"/>
                          <a:cs typeface="Arial" pitchFamily="34" charset="0"/>
                        </a:rPr>
                        <a:t>Pianeta</a:t>
                      </a:r>
                      <a:endParaRPr lang="it-IT" sz="3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dirty="0" smtClean="0">
                          <a:latin typeface="Arial" pitchFamily="34" charset="0"/>
                          <a:cs typeface="Arial" pitchFamily="34" charset="0"/>
                        </a:rPr>
                        <a:t>Massa (M</a:t>
                      </a:r>
                      <a:r>
                        <a:rPr lang="it-IT" sz="3200" baseline="-25000" dirty="0" smtClean="0">
                          <a:latin typeface="Arial" pitchFamily="34" charset="0"/>
                          <a:cs typeface="Arial" pitchFamily="34" charset="0"/>
                        </a:rPr>
                        <a:t>J</a:t>
                      </a:r>
                      <a:r>
                        <a:rPr lang="it-IT" sz="320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it-IT" sz="3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dirty="0" smtClean="0">
                          <a:latin typeface="Arial" pitchFamily="34" charset="0"/>
                          <a:cs typeface="Arial" pitchFamily="34" charset="0"/>
                        </a:rPr>
                        <a:t>Raggio</a:t>
                      </a:r>
                    </a:p>
                    <a:p>
                      <a:pPr algn="ctr"/>
                      <a:r>
                        <a:rPr lang="it-IT" sz="3200" dirty="0" smtClean="0">
                          <a:latin typeface="Arial" pitchFamily="34" charset="0"/>
                          <a:cs typeface="Arial" pitchFamily="34" charset="0"/>
                        </a:rPr>
                        <a:t>(R</a:t>
                      </a:r>
                      <a:r>
                        <a:rPr lang="it-IT" sz="3200" baseline="-25000" dirty="0" smtClean="0">
                          <a:latin typeface="Arial" pitchFamily="34" charset="0"/>
                          <a:cs typeface="Arial" pitchFamily="34" charset="0"/>
                        </a:rPr>
                        <a:t>J</a:t>
                      </a:r>
                      <a:r>
                        <a:rPr lang="it-IT" sz="320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it-IT" sz="3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dirty="0" smtClean="0">
                          <a:latin typeface="Arial" pitchFamily="34" charset="0"/>
                          <a:cs typeface="Arial" pitchFamily="34" charset="0"/>
                        </a:rPr>
                        <a:t>Distanza (AU)</a:t>
                      </a:r>
                      <a:endParaRPr lang="it-IT" sz="3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677913">
                <a:tc>
                  <a:txBody>
                    <a:bodyPr/>
                    <a:lstStyle/>
                    <a:p>
                      <a:pPr algn="ctr"/>
                      <a:r>
                        <a:rPr lang="it-IT" sz="3200" dirty="0" smtClean="0">
                          <a:latin typeface="Arial" pitchFamily="34" charset="0"/>
                          <a:cs typeface="Arial" pitchFamily="34" charset="0"/>
                        </a:rPr>
                        <a:t>b</a:t>
                      </a:r>
                      <a:endParaRPr lang="it-IT" sz="3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dirty="0" smtClean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it-IT" sz="3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dirty="0" smtClean="0">
                          <a:latin typeface="Arial" pitchFamily="34" charset="0"/>
                          <a:cs typeface="Arial" pitchFamily="34" charset="0"/>
                        </a:rPr>
                        <a:t>1.1</a:t>
                      </a:r>
                      <a:endParaRPr lang="it-IT" sz="3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dirty="0" smtClean="0">
                          <a:latin typeface="Arial" pitchFamily="34" charset="0"/>
                          <a:cs typeface="Arial" pitchFamily="34" charset="0"/>
                        </a:rPr>
                        <a:t>68</a:t>
                      </a:r>
                      <a:endParaRPr lang="it-IT" sz="3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677913">
                <a:tc>
                  <a:txBody>
                    <a:bodyPr/>
                    <a:lstStyle/>
                    <a:p>
                      <a:pPr algn="ctr"/>
                      <a:r>
                        <a:rPr lang="it-IT" sz="3200" dirty="0" smtClean="0"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  <a:endParaRPr lang="it-IT" sz="3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it-IT" sz="3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dirty="0" smtClean="0">
                          <a:latin typeface="Arial" pitchFamily="34" charset="0"/>
                          <a:cs typeface="Arial" pitchFamily="34" charset="0"/>
                        </a:rPr>
                        <a:t>1.3</a:t>
                      </a:r>
                      <a:endParaRPr lang="it-IT" sz="3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dirty="0" smtClean="0">
                          <a:latin typeface="Arial" pitchFamily="34" charset="0"/>
                          <a:cs typeface="Arial" pitchFamily="34" charset="0"/>
                        </a:rPr>
                        <a:t>43</a:t>
                      </a:r>
                      <a:endParaRPr lang="it-IT" sz="3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677913">
                <a:tc>
                  <a:txBody>
                    <a:bodyPr/>
                    <a:lstStyle/>
                    <a:p>
                      <a:pPr algn="ctr"/>
                      <a:r>
                        <a:rPr lang="it-IT" sz="3200" dirty="0" smtClean="0">
                          <a:latin typeface="Arial" pitchFamily="34" charset="0"/>
                          <a:cs typeface="Arial" pitchFamily="34" charset="0"/>
                        </a:rPr>
                        <a:t>d</a:t>
                      </a:r>
                      <a:endParaRPr lang="it-IT" sz="3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it-IT" sz="3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dirty="0" smtClean="0">
                          <a:latin typeface="Arial" pitchFamily="34" charset="0"/>
                          <a:cs typeface="Arial" pitchFamily="34" charset="0"/>
                        </a:rPr>
                        <a:t>1.2</a:t>
                      </a:r>
                      <a:endParaRPr lang="it-IT" sz="3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dirty="0" smtClean="0"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  <a:endParaRPr lang="it-IT" sz="3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677913">
                <a:tc>
                  <a:txBody>
                    <a:bodyPr/>
                    <a:lstStyle/>
                    <a:p>
                      <a:pPr algn="ctr"/>
                      <a:r>
                        <a:rPr lang="it-IT" sz="3200" dirty="0" smtClean="0">
                          <a:latin typeface="Arial" pitchFamily="34" charset="0"/>
                          <a:cs typeface="Arial" pitchFamily="34" charset="0"/>
                        </a:rPr>
                        <a:t>e</a:t>
                      </a:r>
                      <a:endParaRPr lang="it-IT" sz="3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dirty="0" smtClean="0"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it-IT" sz="3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3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dirty="0" smtClean="0"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it-IT" sz="3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FomalhautSystem2012-717874main_p1301aw-orig_fu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093" y="0"/>
            <a:ext cx="844581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339752" y="908720"/>
            <a:ext cx="4733668" cy="6155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827088"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1050" algn="l"/>
                <a:tab pos="5249863" algn="l"/>
                <a:tab pos="5905500" algn="l"/>
                <a:tab pos="6557963" algn="l"/>
                <a:tab pos="7215188" algn="l"/>
              </a:tabLst>
            </a:pPr>
            <a:r>
              <a:rPr lang="it-IT" sz="4000" dirty="0" smtClean="0">
                <a:solidFill>
                  <a:schemeClr val="bg1"/>
                </a:solidFill>
              </a:rPr>
              <a:t>Pianeta </a:t>
            </a:r>
            <a:r>
              <a:rPr lang="it-IT" sz="4000" dirty="0" err="1" smtClean="0">
                <a:solidFill>
                  <a:schemeClr val="bg1"/>
                </a:solidFill>
              </a:rPr>
              <a:t>Fomalhaut</a:t>
            </a:r>
            <a:r>
              <a:rPr lang="it-IT" sz="4000" dirty="0" smtClean="0">
                <a:solidFill>
                  <a:schemeClr val="bg1"/>
                </a:solidFill>
              </a:rPr>
              <a:t> b</a:t>
            </a:r>
            <a:endParaRPr lang="it-IT" sz="4000" dirty="0">
              <a:solidFill>
                <a:schemeClr val="bg1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043608" y="3212976"/>
            <a:ext cx="67687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</a:rPr>
              <a:t>Massa: 2 </a:t>
            </a:r>
            <a:r>
              <a:rPr lang="it-IT" sz="2800" dirty="0" err="1" smtClean="0">
                <a:solidFill>
                  <a:schemeClr val="bg1"/>
                </a:solidFill>
              </a:rPr>
              <a:t>M</a:t>
            </a:r>
            <a:r>
              <a:rPr lang="it-IT" sz="2800" baseline="-25000" dirty="0" err="1" smtClean="0">
                <a:solidFill>
                  <a:schemeClr val="bg1"/>
                </a:solidFill>
              </a:rPr>
              <a:t>Giove</a:t>
            </a:r>
            <a:endParaRPr lang="it-IT" sz="2800" baseline="-25000" dirty="0" smtClean="0">
              <a:solidFill>
                <a:schemeClr val="bg1"/>
              </a:solidFill>
            </a:endParaRPr>
          </a:p>
          <a:p>
            <a:endParaRPr lang="it-IT" sz="2800" dirty="0" smtClean="0">
              <a:solidFill>
                <a:schemeClr val="bg1"/>
              </a:solidFill>
            </a:endParaRPr>
          </a:p>
          <a:p>
            <a:r>
              <a:rPr lang="it-IT" sz="2800" dirty="0" smtClean="0">
                <a:solidFill>
                  <a:schemeClr val="bg1"/>
                </a:solidFill>
              </a:rPr>
              <a:t>Raggio orbitale: 115 AU</a:t>
            </a:r>
          </a:p>
          <a:p>
            <a:endParaRPr lang="it-IT" sz="28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asellaDiTesto 1"/>
          <p:cNvSpPr txBox="1">
            <a:spLocks noChangeArrowheads="1"/>
          </p:cNvSpPr>
          <p:nvPr/>
        </p:nvSpPr>
        <p:spPr bwMode="auto">
          <a:xfrm>
            <a:off x="2007972" y="2928938"/>
            <a:ext cx="4951855" cy="76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0" tIns="45687" rIns="91370" bIns="45687">
            <a:spAutoFit/>
          </a:bodyPr>
          <a:lstStyle/>
          <a:p>
            <a:pPr algn="ctr"/>
            <a:r>
              <a:rPr lang="it-IT" sz="4400" dirty="0" smtClean="0">
                <a:solidFill>
                  <a:schemeClr val="bg1"/>
                </a:solidFill>
              </a:rPr>
              <a:t>Metodi </a:t>
            </a:r>
            <a:r>
              <a:rPr lang="it-IT" sz="4400" dirty="0" err="1" smtClean="0">
                <a:solidFill>
                  <a:schemeClr val="bg1"/>
                </a:solidFill>
              </a:rPr>
              <a:t>astrometrici</a:t>
            </a:r>
            <a:endParaRPr lang="it-IT" sz="4400" dirty="0">
              <a:solidFill>
                <a:schemeClr val="bg1"/>
              </a:solidFill>
            </a:endParaRPr>
          </a:p>
        </p:txBody>
      </p:sp>
      <p:sp>
        <p:nvSpPr>
          <p:cNvPr id="18435" name="CasellaDiTesto 2"/>
          <p:cNvSpPr txBox="1">
            <a:spLocks noChangeArrowheads="1"/>
          </p:cNvSpPr>
          <p:nvPr/>
        </p:nvSpPr>
        <p:spPr bwMode="auto">
          <a:xfrm>
            <a:off x="2714625" y="1214438"/>
            <a:ext cx="33051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0" tIns="45687" rIns="91370" bIns="45687">
            <a:spAutoFit/>
          </a:bodyPr>
          <a:lstStyle/>
          <a:p>
            <a:r>
              <a:rPr lang="it-IT" sz="2800">
                <a:solidFill>
                  <a:schemeClr val="bg1"/>
                </a:solidFill>
              </a:rPr>
              <a:t>Metodi di detezione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3265488" y="230188"/>
            <a:ext cx="2776537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 defTabSz="828675" hangingPunct="0">
              <a:buClr>
                <a:srgbClr val="000000"/>
              </a:buClr>
              <a:buSzPct val="45000"/>
              <a:tabLst>
                <a:tab pos="655638" algn="l"/>
                <a:tab pos="1311275" algn="l"/>
                <a:tab pos="1968500" algn="l"/>
                <a:tab pos="2624138" algn="l"/>
              </a:tabLst>
            </a:pPr>
            <a:r>
              <a:rPr lang="en-GB" sz="2500">
                <a:solidFill>
                  <a:srgbClr val="000000"/>
                </a:solidFill>
                <a:latin typeface="Times New Roman" pitchFamily="18" charset="0"/>
              </a:rPr>
              <a:t>Metodi di detezione</a:t>
            </a: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2024063" y="747713"/>
            <a:ext cx="52260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 defTabSz="828675" hangingPunct="0">
              <a:buClr>
                <a:srgbClr val="000000"/>
              </a:buClr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9863" algn="l"/>
                <a:tab pos="5905500" algn="l"/>
              </a:tabLst>
            </a:pPr>
            <a:r>
              <a:rPr lang="en-GB" sz="40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it-IT" sz="4000">
                <a:solidFill>
                  <a:srgbClr val="000000"/>
                </a:solidFill>
                <a:latin typeface="Times New Roman" pitchFamily="18" charset="0"/>
              </a:rPr>
              <a:t>Astrometria</a:t>
            </a:r>
          </a:p>
        </p:txBody>
      </p:sp>
      <p:pic>
        <p:nvPicPr>
          <p:cNvPr id="5222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1263" y="1536700"/>
            <a:ext cx="4149725" cy="385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Text Box 6"/>
          <p:cNvSpPr txBox="1">
            <a:spLocks noChangeArrowheads="1"/>
          </p:cNvSpPr>
          <p:nvPr/>
        </p:nvSpPr>
        <p:spPr bwMode="auto">
          <a:xfrm>
            <a:off x="1443038" y="5413375"/>
            <a:ext cx="6408737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828675" hangingPunct="0">
              <a:buClr>
                <a:srgbClr val="000000"/>
              </a:buClr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9863" algn="l"/>
                <a:tab pos="5905500" algn="l"/>
              </a:tabLst>
            </a:pPr>
            <a:r>
              <a:rPr lang="en-GB" sz="2200">
                <a:solidFill>
                  <a:srgbClr val="000000"/>
                </a:solidFill>
                <a:latin typeface="Times New Roman" pitchFamily="18" charset="0"/>
              </a:rPr>
              <a:t>Spostamento del Sole causato dal moto orbitale di Giove</a:t>
            </a:r>
          </a:p>
          <a:p>
            <a:pPr defTabSz="828675" hangingPunct="0">
              <a:buClr>
                <a:srgbClr val="000000"/>
              </a:buClr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9863" algn="l"/>
                <a:tab pos="5905500" algn="l"/>
              </a:tabLst>
            </a:pPr>
            <a:r>
              <a:rPr lang="en-GB" sz="2200">
                <a:solidFill>
                  <a:srgbClr val="000000"/>
                </a:solidFill>
                <a:latin typeface="Times New Roman" pitchFamily="18" charset="0"/>
              </a:rPr>
              <a:t>visto da una distanza di 10 parsec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AutoShape 1"/>
          <p:cNvSpPr>
            <a:spLocks noChangeArrowheads="1"/>
          </p:cNvSpPr>
          <p:nvPr/>
        </p:nvSpPr>
        <p:spPr bwMode="auto">
          <a:xfrm>
            <a:off x="-101600" y="0"/>
            <a:ext cx="9599613" cy="6927850"/>
          </a:xfrm>
          <a:prstGeom prst="roundRect">
            <a:avLst>
              <a:gd name="adj" fmla="val 19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894" tIns="41446" rIns="82894" bIns="41446" anchor="ctr"/>
          <a:lstStyle/>
          <a:p>
            <a:pPr defTabSz="828675" hangingPunct="0">
              <a:spcBef>
                <a:spcPts val="263"/>
              </a:spcBef>
              <a:buClr>
                <a:srgbClr val="000000"/>
              </a:buClr>
              <a:buSzPct val="130000"/>
              <a:buFontTx/>
              <a:buChar char="•"/>
            </a:pPr>
            <a:endParaRPr lang="it-IT" sz="25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88" y="165100"/>
            <a:ext cx="4978400" cy="655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1"/>
          <p:cNvSpPr txBox="1">
            <a:spLocks noChangeArrowheads="1"/>
          </p:cNvSpPr>
          <p:nvPr/>
        </p:nvSpPr>
        <p:spPr bwMode="auto">
          <a:xfrm>
            <a:off x="0" y="661948"/>
            <a:ext cx="901700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 defTabSz="827088"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4225" algn="l"/>
                <a:tab pos="5253038" algn="l"/>
                <a:tab pos="5908675" algn="l"/>
              </a:tabLst>
            </a:pPr>
            <a:r>
              <a:rPr lang="it-IT" sz="4400" dirty="0"/>
              <a:t>Statistica dei sistemi trovati </a:t>
            </a:r>
            <a:r>
              <a:rPr lang="it-IT" sz="4400" dirty="0" smtClean="0"/>
              <a:t>finora</a:t>
            </a:r>
          </a:p>
          <a:p>
            <a:pPr algn="ctr" defTabSz="827088"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4225" algn="l"/>
                <a:tab pos="5253038" algn="l"/>
                <a:tab pos="5908675" algn="l"/>
              </a:tabLst>
            </a:pPr>
            <a:r>
              <a:rPr lang="it-IT" sz="4400" dirty="0" smtClean="0"/>
              <a:t>(gennaio 2013)</a:t>
            </a:r>
            <a:endParaRPr lang="it-IT" sz="4400" dirty="0"/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857375" y="2786063"/>
            <a:ext cx="4786313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defTabSz="827088">
              <a:lnSpc>
                <a:spcPct val="150000"/>
              </a:lnSpc>
              <a:spcBef>
                <a:spcPts val="275"/>
              </a:spcBef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4225" algn="l"/>
                <a:tab pos="5253038" algn="l"/>
                <a:tab pos="5908675" algn="l"/>
                <a:tab pos="6562725" algn="l"/>
                <a:tab pos="7219950" algn="l"/>
              </a:tabLst>
            </a:pPr>
            <a:r>
              <a:rPr lang="it-IT" sz="2800" dirty="0" smtClean="0"/>
              <a:t>676 </a:t>
            </a:r>
            <a:r>
              <a:rPr lang="it-IT" sz="2800" dirty="0"/>
              <a:t>sistemi planetari</a:t>
            </a:r>
          </a:p>
          <a:p>
            <a:pPr defTabSz="827088">
              <a:lnSpc>
                <a:spcPct val="150000"/>
              </a:lnSpc>
              <a:spcBef>
                <a:spcPts val="275"/>
              </a:spcBef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4225" algn="l"/>
                <a:tab pos="5253038" algn="l"/>
                <a:tab pos="5908675" algn="l"/>
                <a:tab pos="6562725" algn="l"/>
                <a:tab pos="7219950" algn="l"/>
              </a:tabLst>
            </a:pPr>
            <a:r>
              <a:rPr lang="it-IT" sz="2800" dirty="0" smtClean="0"/>
              <a:t>859 </a:t>
            </a:r>
            <a:r>
              <a:rPr lang="it-IT" sz="2800" dirty="0"/>
              <a:t>pianeti</a:t>
            </a:r>
          </a:p>
          <a:p>
            <a:pPr defTabSz="827088">
              <a:lnSpc>
                <a:spcPct val="150000"/>
              </a:lnSpc>
              <a:spcBef>
                <a:spcPts val="275"/>
              </a:spcBef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4225" algn="l"/>
                <a:tab pos="5253038" algn="l"/>
                <a:tab pos="5908675" algn="l"/>
                <a:tab pos="6562725" algn="l"/>
                <a:tab pos="7219950" algn="l"/>
              </a:tabLst>
            </a:pPr>
            <a:r>
              <a:rPr lang="it-IT" sz="2800" dirty="0" smtClean="0"/>
              <a:t>128 </a:t>
            </a:r>
            <a:r>
              <a:rPr lang="it-IT" sz="2800" dirty="0"/>
              <a:t>sistemi multipli</a:t>
            </a:r>
          </a:p>
          <a:p>
            <a:pPr defTabSz="827088">
              <a:lnSpc>
                <a:spcPct val="150000"/>
              </a:lnSpc>
              <a:spcBef>
                <a:spcPts val="275"/>
              </a:spcBef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4225" algn="l"/>
                <a:tab pos="5253038" algn="l"/>
                <a:tab pos="5908675" algn="l"/>
                <a:tab pos="6562725" algn="l"/>
                <a:tab pos="7219950" algn="l"/>
              </a:tabLst>
            </a:pPr>
            <a:endParaRPr lang="it-IT" sz="2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2813" rtl="0" eaLnBrk="1" fontAlgn="base" latinLnBrk="0" hangingPunct="0">
          <a:lnSpc>
            <a:spcPct val="100000"/>
          </a:lnSpc>
          <a:spcBef>
            <a:spcPts val="288"/>
          </a:spcBef>
          <a:spcAft>
            <a:spcPct val="0"/>
          </a:spcAft>
          <a:buClr>
            <a:srgbClr val="000000"/>
          </a:buClr>
          <a:buSzPct val="130000"/>
          <a:buFontTx/>
          <a:buChar char="•"/>
          <a:tabLst>
            <a:tab pos="723900" algn="l"/>
            <a:tab pos="1447800" algn="l"/>
            <a:tab pos="2171700" algn="l"/>
            <a:tab pos="2895600" algn="l"/>
            <a:tab pos="3619500" algn="l"/>
            <a:tab pos="4343400" algn="l"/>
            <a:tab pos="5065713" algn="l"/>
            <a:tab pos="5791200" algn="l"/>
            <a:tab pos="6515100" algn="l"/>
            <a:tab pos="7235825" algn="l"/>
            <a:tab pos="7959725" algn="l"/>
          </a:tabLst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2813" rtl="0" eaLnBrk="1" fontAlgn="base" latinLnBrk="0" hangingPunct="0">
          <a:lnSpc>
            <a:spcPct val="100000"/>
          </a:lnSpc>
          <a:spcBef>
            <a:spcPts val="288"/>
          </a:spcBef>
          <a:spcAft>
            <a:spcPct val="0"/>
          </a:spcAft>
          <a:buClr>
            <a:srgbClr val="000000"/>
          </a:buClr>
          <a:buSzPct val="130000"/>
          <a:buFontTx/>
          <a:buChar char="•"/>
          <a:tabLst>
            <a:tab pos="723900" algn="l"/>
            <a:tab pos="1447800" algn="l"/>
            <a:tab pos="2171700" algn="l"/>
            <a:tab pos="2895600" algn="l"/>
            <a:tab pos="3619500" algn="l"/>
            <a:tab pos="4343400" algn="l"/>
            <a:tab pos="5065713" algn="l"/>
            <a:tab pos="5791200" algn="l"/>
            <a:tab pos="6515100" algn="l"/>
            <a:tab pos="7235825" algn="l"/>
            <a:tab pos="7959725" algn="l"/>
          </a:tabLst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2813" rtl="0" eaLnBrk="1" fontAlgn="base" latinLnBrk="0" hangingPunct="0">
          <a:lnSpc>
            <a:spcPct val="100000"/>
          </a:lnSpc>
          <a:spcBef>
            <a:spcPts val="288"/>
          </a:spcBef>
          <a:spcAft>
            <a:spcPct val="0"/>
          </a:spcAft>
          <a:buClr>
            <a:srgbClr val="000000"/>
          </a:buClr>
          <a:buSzPct val="130000"/>
          <a:buFontTx/>
          <a:buChar char="•"/>
          <a:tabLst>
            <a:tab pos="723900" algn="l"/>
            <a:tab pos="1447800" algn="l"/>
            <a:tab pos="2171700" algn="l"/>
            <a:tab pos="2895600" algn="l"/>
            <a:tab pos="3619500" algn="l"/>
            <a:tab pos="4343400" algn="l"/>
            <a:tab pos="5065713" algn="l"/>
            <a:tab pos="5791200" algn="l"/>
            <a:tab pos="6515100" algn="l"/>
            <a:tab pos="7235825" algn="l"/>
            <a:tab pos="7959725" algn="l"/>
          </a:tabLst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2813" rtl="0" eaLnBrk="1" fontAlgn="base" latinLnBrk="0" hangingPunct="0">
          <a:lnSpc>
            <a:spcPct val="100000"/>
          </a:lnSpc>
          <a:spcBef>
            <a:spcPts val="288"/>
          </a:spcBef>
          <a:spcAft>
            <a:spcPct val="0"/>
          </a:spcAft>
          <a:buClr>
            <a:srgbClr val="000000"/>
          </a:buClr>
          <a:buSzPct val="130000"/>
          <a:buFontTx/>
          <a:buChar char="•"/>
          <a:tabLst>
            <a:tab pos="723900" algn="l"/>
            <a:tab pos="1447800" algn="l"/>
            <a:tab pos="2171700" algn="l"/>
            <a:tab pos="2895600" algn="l"/>
            <a:tab pos="3619500" algn="l"/>
            <a:tab pos="4343400" algn="l"/>
            <a:tab pos="5065713" algn="l"/>
            <a:tab pos="5791200" algn="l"/>
            <a:tab pos="6515100" algn="l"/>
            <a:tab pos="7235825" algn="l"/>
            <a:tab pos="7959725" algn="l"/>
          </a:tabLst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2624</TotalTime>
  <Words>1668</Words>
  <Application>Microsoft Office PowerPoint</Application>
  <PresentationFormat>Presentazione su schermo (4:3)</PresentationFormat>
  <Paragraphs>397</Paragraphs>
  <Slides>128</Slides>
  <Notes>64</Notes>
  <HiddenSlides>0</HiddenSlides>
  <MMClips>3</MMClips>
  <ScaleCrop>false</ScaleCrop>
  <HeadingPairs>
    <vt:vector size="6" baseType="variant">
      <vt:variant>
        <vt:lpstr>Tema</vt:lpstr>
      </vt:variant>
      <vt:variant>
        <vt:i4>3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128</vt:i4>
      </vt:variant>
    </vt:vector>
  </HeadingPairs>
  <TitlesOfParts>
    <vt:vector size="133" baseType="lpstr">
      <vt:lpstr>Tema di Office</vt:lpstr>
      <vt:lpstr>Struttura predefinita</vt:lpstr>
      <vt:lpstr>1_Struttura predefinita</vt:lpstr>
      <vt:lpstr>Equation</vt:lpstr>
      <vt:lpstr>Equazione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Meccanismo di formazione dei sistemi planetari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  <vt:lpstr>Diapositiva 115</vt:lpstr>
      <vt:lpstr>Diapositiva 116</vt:lpstr>
      <vt:lpstr>Diapositiva 117</vt:lpstr>
      <vt:lpstr>Diapositiva 118</vt:lpstr>
      <vt:lpstr>Diapositiva 119</vt:lpstr>
      <vt:lpstr>Diapositiva 120</vt:lpstr>
      <vt:lpstr>Diapositiva 121</vt:lpstr>
      <vt:lpstr>Diapositiva 122</vt:lpstr>
      <vt:lpstr>Diapositiva 123</vt:lpstr>
      <vt:lpstr>Diapositiva 124</vt:lpstr>
      <vt:lpstr>Diapositiva 125</vt:lpstr>
      <vt:lpstr>Diapositiva 126</vt:lpstr>
      <vt:lpstr>Diapositiva 127</vt:lpstr>
      <vt:lpstr>Diapositiva 128</vt:lpstr>
    </vt:vector>
  </TitlesOfParts>
  <Company>Acer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Valued Acer Customer</dc:creator>
  <cp:lastModifiedBy>Valued Acer Customer</cp:lastModifiedBy>
  <cp:revision>174</cp:revision>
  <dcterms:created xsi:type="dcterms:W3CDTF">2010-01-21T10:56:41Z</dcterms:created>
  <dcterms:modified xsi:type="dcterms:W3CDTF">2018-04-12T13:53:08Z</dcterms:modified>
</cp:coreProperties>
</file>