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16" r:id="rId2"/>
    <p:sldId id="314" r:id="rId3"/>
    <p:sldId id="317" r:id="rId4"/>
    <p:sldId id="386" r:id="rId5"/>
    <p:sldId id="387" r:id="rId6"/>
    <p:sldId id="385" r:id="rId7"/>
    <p:sldId id="322" r:id="rId8"/>
    <p:sldId id="388" r:id="rId9"/>
    <p:sldId id="389" r:id="rId10"/>
    <p:sldId id="391" r:id="rId11"/>
    <p:sldId id="390" r:id="rId12"/>
    <p:sldId id="384" r:id="rId13"/>
    <p:sldId id="392" r:id="rId14"/>
    <p:sldId id="394" r:id="rId15"/>
    <p:sldId id="395" r:id="rId16"/>
    <p:sldId id="396" r:id="rId17"/>
    <p:sldId id="397" r:id="rId18"/>
    <p:sldId id="448" r:id="rId19"/>
    <p:sldId id="398" r:id="rId20"/>
    <p:sldId id="399" r:id="rId21"/>
    <p:sldId id="400" r:id="rId22"/>
    <p:sldId id="403" r:id="rId23"/>
    <p:sldId id="404" r:id="rId24"/>
    <p:sldId id="405" r:id="rId25"/>
    <p:sldId id="401" r:id="rId26"/>
    <p:sldId id="402" r:id="rId27"/>
    <p:sldId id="407" r:id="rId28"/>
    <p:sldId id="406" r:id="rId29"/>
    <p:sldId id="408" r:id="rId30"/>
    <p:sldId id="409" r:id="rId31"/>
    <p:sldId id="410" r:id="rId32"/>
    <p:sldId id="411" r:id="rId33"/>
    <p:sldId id="393" r:id="rId34"/>
    <p:sldId id="412" r:id="rId35"/>
    <p:sldId id="414" r:id="rId36"/>
    <p:sldId id="416" r:id="rId37"/>
    <p:sldId id="417" r:id="rId38"/>
    <p:sldId id="415" r:id="rId39"/>
    <p:sldId id="418" r:id="rId40"/>
    <p:sldId id="419" r:id="rId41"/>
    <p:sldId id="420" r:id="rId42"/>
    <p:sldId id="413" r:id="rId43"/>
    <p:sldId id="421" r:id="rId44"/>
    <p:sldId id="441" r:id="rId45"/>
    <p:sldId id="423" r:id="rId46"/>
    <p:sldId id="424" r:id="rId47"/>
    <p:sldId id="425" r:id="rId48"/>
    <p:sldId id="426" r:id="rId49"/>
    <p:sldId id="427" r:id="rId50"/>
    <p:sldId id="428" r:id="rId51"/>
    <p:sldId id="429" r:id="rId52"/>
    <p:sldId id="432" r:id="rId53"/>
    <p:sldId id="433" r:id="rId54"/>
    <p:sldId id="352" r:id="rId55"/>
    <p:sldId id="442" r:id="rId56"/>
    <p:sldId id="436" r:id="rId57"/>
    <p:sldId id="434" r:id="rId58"/>
    <p:sldId id="457" r:id="rId59"/>
    <p:sldId id="435" r:id="rId60"/>
    <p:sldId id="449" r:id="rId61"/>
    <p:sldId id="450" r:id="rId62"/>
    <p:sldId id="451" r:id="rId63"/>
    <p:sldId id="452" r:id="rId64"/>
    <p:sldId id="453" r:id="rId65"/>
    <p:sldId id="454" r:id="rId66"/>
    <p:sldId id="455" r:id="rId67"/>
    <p:sldId id="456" r:id="rId68"/>
    <p:sldId id="437" r:id="rId69"/>
    <p:sldId id="430" r:id="rId70"/>
    <p:sldId id="431" r:id="rId71"/>
    <p:sldId id="438" r:id="rId72"/>
    <p:sldId id="439" r:id="rId73"/>
    <p:sldId id="458" r:id="rId74"/>
    <p:sldId id="440" r:id="rId75"/>
    <p:sldId id="459" r:id="rId76"/>
    <p:sldId id="443" r:id="rId77"/>
    <p:sldId id="444" r:id="rId78"/>
    <p:sldId id="446" r:id="rId79"/>
    <p:sldId id="445" r:id="rId80"/>
    <p:sldId id="447" r:id="rId81"/>
  </p:sldIdLst>
  <p:sldSz cx="9144000" cy="6858000" type="screen4x3"/>
  <p:notesSz cx="6858000" cy="9144000"/>
  <p:defaultTextStyle>
    <a:defPPr>
      <a:defRPr lang="it-IT"/>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FFFF"/>
    <a:srgbClr val="66FF33"/>
    <a:srgbClr val="FF3300"/>
    <a:srgbClr val="FFFF00"/>
    <a:srgbClr val="33CCFF"/>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13" autoAdjust="0"/>
    <p:restoredTop sz="88190" autoAdjust="0"/>
  </p:normalViewPr>
  <p:slideViewPr>
    <p:cSldViewPr>
      <p:cViewPr>
        <p:scale>
          <a:sx n="75" d="100"/>
          <a:sy n="75" d="100"/>
        </p:scale>
        <p:origin x="-336"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it-IT"/>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B72D35B-BBF9-4772-86DB-35EB19527BF2}" type="datetimeFigureOut">
              <a:rPr lang="it-IT"/>
              <a:pPr>
                <a:defRPr/>
              </a:pPr>
              <a:t>30/10/2013</a:t>
            </a:fld>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it-IT"/>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6B896C0B-1B11-422F-AD7C-E32D913C3C0F}"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r>
              <a:rPr lang="it-IT" sz="1100" dirty="0" smtClean="0">
                <a:latin typeface="Times New Roman" pitchFamily="18" charset="0"/>
                <a:cs typeface="Times New Roman" pitchFamily="18" charset="0"/>
              </a:rPr>
              <a:t>Le nubi molecolari giganti hanno una composizione</a:t>
            </a:r>
            <a:r>
              <a:rPr lang="it-IT" sz="1100" baseline="0" dirty="0" smtClean="0">
                <a:latin typeface="Times New Roman" pitchFamily="18" charset="0"/>
                <a:cs typeface="Times New Roman" pitchFamily="18" charset="0"/>
              </a:rPr>
              <a:t> del tutto simile alla composizione chimica media della galassia in cui si formano, e che è tipica della composizione dell’Universo: circa ¾ di idrogeno, ¼ di elio, e piccole percentuali di tutti gli altri elementi più pesanti. Si pensa che l’idrogeno e l’elio siano stati prodotti direttamente dal Big Bang, l’esplosione iniziale che ha dato origine all’Universo, mentre tutti gli altri elementi siano stati prodotti dalle reazioni nucleari avvenute all’interno di stelle che successivamente sono esplose (</a:t>
            </a:r>
            <a:r>
              <a:rPr lang="it-IT" sz="1100" i="1" baseline="0" dirty="0" err="1" smtClean="0">
                <a:latin typeface="Times New Roman" pitchFamily="18" charset="0"/>
                <a:cs typeface="Times New Roman" pitchFamily="18" charset="0"/>
              </a:rPr>
              <a:t>supernovae</a:t>
            </a:r>
            <a:r>
              <a:rPr lang="it-IT" sz="1100" baseline="0" dirty="0" smtClean="0">
                <a:latin typeface="Times New Roman" pitchFamily="18" charset="0"/>
                <a:cs typeface="Times New Roman" pitchFamily="18" charset="0"/>
              </a:rPr>
              <a:t>) arricchendo la materia interstellare dei nuovi isotopi generati al loro interno.</a:t>
            </a:r>
            <a:endParaRPr lang="it-IT" sz="1100" dirty="0" smtClean="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r>
              <a:rPr lang="it-IT" sz="1100" baseline="0" dirty="0" smtClean="0">
                <a:latin typeface="Times New Roman" pitchFamily="18" charset="0"/>
                <a:cs typeface="Times New Roman" pitchFamily="18" charset="0"/>
              </a:rPr>
              <a:t>Un fenomeno del genere può essere osservato direttamente nel caso di pianeti del Sistema Solare (ad esempio la fotografia qui riprodotta si riferisce al transito di Venere sul Sole avvenuto nel 2004) ma non nel caso di altre stelle, a causa della loro enorme distanza: non è possibile risolvere la forma della stella, che ci appare come una sorgente puntiforme, né tantomeno osservare su di essa la piccola macchia oscura costituita dalla sagoma del pianeta. È possibile però cercare di misurare la variazione di luminosità totale della stella e da essa ricavare informazioni sul pianeta.</a:t>
            </a:r>
          </a:p>
          <a:p>
            <a:r>
              <a:rPr lang="it-IT" sz="1100" baseline="0" dirty="0" smtClean="0">
                <a:latin typeface="Times New Roman" pitchFamily="18" charset="0"/>
                <a:cs typeface="Times New Roman" pitchFamily="18" charset="0"/>
              </a:rPr>
              <a:t>Una campagna di ricerca di pianeti extrasolari basata su questo metodo richiede quindi di misurare con grande precisione la luminosità di un vasto campione di stelle, ripetendo periodicamente le misurazioni nel tentativo di evidenziare piccole variazioni di luminosità. Le stelle che mostrano variazioni vengono poi osservate in modo sistematico al fine di ottenere la loro </a:t>
            </a:r>
            <a:r>
              <a:rPr lang="it-IT" sz="1100" i="1" baseline="0" dirty="0" smtClean="0">
                <a:latin typeface="Times New Roman" pitchFamily="18" charset="0"/>
                <a:cs typeface="Times New Roman" pitchFamily="18" charset="0"/>
              </a:rPr>
              <a:t>curva di luce </a:t>
            </a:r>
            <a:r>
              <a:rPr lang="it-IT" sz="1100" baseline="0" dirty="0" smtClean="0">
                <a:latin typeface="Times New Roman" pitchFamily="18" charset="0"/>
                <a:cs typeface="Times New Roman" pitchFamily="18" charset="0"/>
              </a:rPr>
              <a:t>(cioè un grafico che mostra la luminosità in funzione del tempo) e interpretarla, escludendo che i cambiamenti di luminosità siano dovuti a cause diverse dall’eclisse di un pianeta.</a:t>
            </a:r>
            <a:endParaRPr lang="it-IT" sz="1100" dirty="0" smtClean="0">
              <a:latin typeface="Times New Roman" pitchFamily="18" charset="0"/>
              <a:cs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F2E004D-4700-4C81-B633-CBB2E4D66979}" type="slidenum">
              <a:rPr lang="it-IT"/>
              <a:pPr>
                <a:defRPr/>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2E7B77-A2CA-41BD-B598-B1F7840A9A13}" type="slidenum">
              <a:rPr lang="it-IT"/>
              <a:pPr>
                <a:defRPr/>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44FB116-8477-4D69-B05C-B588ED6B4FF1}" type="slidenum">
              <a:rPr lang="it-IT"/>
              <a:pPr>
                <a:defRPr/>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E5A49B1-6DDE-4095-A702-6663C510945C}" type="slidenum">
              <a:rPr lang="it-IT"/>
              <a:pPr>
                <a:defRPr/>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1E5AB43-C308-4E97-88AC-3BCD395D8C98}" type="slidenum">
              <a:rPr lang="it-IT"/>
              <a:pPr>
                <a:defRPr/>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7A2E576-D22F-483E-8B49-66239E1D881C}" type="slidenum">
              <a:rPr lang="it-IT"/>
              <a:pPr>
                <a:defRPr/>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851A75C0-416B-40EB-B947-6AF3A1121977}" type="slidenum">
              <a:rPr lang="it-IT"/>
              <a:pPr>
                <a:defRPr/>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BB7DA7B-E115-4702-969F-2020CA22C473}" type="slidenum">
              <a:rPr lang="it-IT"/>
              <a:pPr>
                <a:defRPr/>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F98C65C-FC40-4437-863B-171BFDAD7F71}" type="slidenum">
              <a:rPr lang="it-IT"/>
              <a:pPr>
                <a:defRPr/>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10582CB-483C-4A47-8877-B9A3B8569800}" type="slidenum">
              <a:rPr lang="it-IT"/>
              <a:pPr>
                <a:defRPr/>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437F4AB-4843-480E-B82D-EB1956B31B15}" type="slidenum">
              <a:rPr lang="it-IT"/>
              <a:pPr>
                <a:defRPr/>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Verdana" pitchFamily="34"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Verdana" pitchFamily="34"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itchFamily="34" charset="0"/>
                <a:cs typeface="+mn-cs"/>
              </a:defRPr>
            </a:lvl1pPr>
          </a:lstStyle>
          <a:p>
            <a:pPr>
              <a:defRPr/>
            </a:pPr>
            <a:fld id="{2E3C1DD0-A033-4791-9A56-7E1D3F9E662C}" type="slidenum">
              <a:rPr lang="it-IT"/>
              <a:pPr>
                <a:defRPr/>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Verdana" pitchFamily="34" charset="0"/>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Verdana"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Verdana" pitchFamily="34" charset="0"/>
        </a:defRPr>
      </a:lvl2pPr>
      <a:lvl3pPr marL="1143000" indent="-228600" algn="l" rtl="0" eaLnBrk="0" fontAlgn="base" hangingPunct="0">
        <a:spcBef>
          <a:spcPct val="20000"/>
        </a:spcBef>
        <a:spcAft>
          <a:spcPct val="0"/>
        </a:spcAft>
        <a:buChar char="•"/>
        <a:defRPr sz="2400">
          <a:solidFill>
            <a:schemeClr val="tx1"/>
          </a:solidFill>
          <a:latin typeface="Verdana" pitchFamily="34" charset="0"/>
        </a:defRPr>
      </a:lvl3pPr>
      <a:lvl4pPr marL="1600200" indent="-228600" algn="l" rtl="0" eaLnBrk="0" fontAlgn="base" hangingPunct="0">
        <a:spcBef>
          <a:spcPct val="20000"/>
        </a:spcBef>
        <a:spcAft>
          <a:spcPct val="0"/>
        </a:spcAft>
        <a:buChar char="–"/>
        <a:defRPr sz="2000">
          <a:solidFill>
            <a:schemeClr val="tx1"/>
          </a:solidFill>
          <a:latin typeface="Verdana" pitchFamily="34" charset="0"/>
        </a:defRPr>
      </a:lvl4pPr>
      <a:lvl5pPr marL="2057400" indent="-228600" algn="l" rtl="0" eaLnBrk="0" fontAlgn="base" hangingPunct="0">
        <a:spcBef>
          <a:spcPct val="20000"/>
        </a:spcBef>
        <a:spcAft>
          <a:spcPct val="0"/>
        </a:spcAft>
        <a:buChar char="»"/>
        <a:defRPr sz="2000">
          <a:solidFill>
            <a:schemeClr val="tx1"/>
          </a:solidFill>
          <a:latin typeface="Verdana"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ideo" Target="file:///C:\Documents%20and%20Settings\Mario\Documenti\Papers\Astronomia%202\img\pianeti%20extrasolari\OSNanimkurz.mpeg" TargetMode="External"/><Relationship Id="rId4" Type="http://schemas.openxmlformats.org/officeDocument/2006/relationships/image" Target="../media/image5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ideo" Target="file:///C:\Documents%20and%20Settings\Mario\Documenti\Papers\Astronomia%202\img\pianeti%20extrasolari\OSNanimkurz.mpeg" TargetMode="External"/><Relationship Id="rId4" Type="http://schemas.openxmlformats.org/officeDocument/2006/relationships/image" Target="../media/image5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video" Target="file:///C:\Documents%20and%20Settings\Mario\Documenti\Papers\Astronomia%202\img\pianeti%20extrasolari\OSNanimkurz.mpeg" TargetMode="Externa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descr="solarsys_scale.jpg"/>
          <p:cNvPicPr>
            <a:picLocks noChangeAspect="1"/>
          </p:cNvPicPr>
          <p:nvPr/>
        </p:nvPicPr>
        <p:blipFill>
          <a:blip r:embed="rId3" cstate="print"/>
          <a:stretch>
            <a:fillRect/>
          </a:stretch>
        </p:blipFill>
        <p:spPr>
          <a:xfrm>
            <a:off x="0" y="2880000"/>
            <a:ext cx="9180000" cy="2999406"/>
          </a:xfrm>
          <a:prstGeom prst="rect">
            <a:avLst/>
          </a:prstGeom>
        </p:spPr>
      </p:pic>
      <p:sp>
        <p:nvSpPr>
          <p:cNvPr id="2050" name="Text Box 8"/>
          <p:cNvSpPr txBox="1">
            <a:spLocks noChangeArrowheads="1"/>
          </p:cNvSpPr>
          <p:nvPr/>
        </p:nvSpPr>
        <p:spPr bwMode="auto">
          <a:xfrm>
            <a:off x="2411413" y="188913"/>
            <a:ext cx="4248150" cy="338137"/>
          </a:xfrm>
          <a:prstGeom prst="rect">
            <a:avLst/>
          </a:prstGeom>
          <a:noFill/>
          <a:ln w="9525">
            <a:noFill/>
            <a:miter lim="800000"/>
            <a:headEnd/>
            <a:tailEnd/>
          </a:ln>
        </p:spPr>
        <p:txBody>
          <a:bodyPr>
            <a:spAutoFit/>
          </a:bodyPr>
          <a:lstStyle/>
          <a:p>
            <a:r>
              <a:rPr lang="it-IT" sz="1600" b="1">
                <a:latin typeface="Verdana" pitchFamily="34" charset="0"/>
              </a:rPr>
              <a:t>Istituto Nazionale di Astrofisica</a:t>
            </a:r>
          </a:p>
        </p:txBody>
      </p:sp>
      <p:sp>
        <p:nvSpPr>
          <p:cNvPr id="2051" name="Text Box 9"/>
          <p:cNvSpPr txBox="1">
            <a:spLocks noChangeArrowheads="1"/>
          </p:cNvSpPr>
          <p:nvPr/>
        </p:nvSpPr>
        <p:spPr bwMode="auto">
          <a:xfrm>
            <a:off x="2244725" y="800100"/>
            <a:ext cx="4630738" cy="396875"/>
          </a:xfrm>
          <a:prstGeom prst="rect">
            <a:avLst/>
          </a:prstGeom>
          <a:noFill/>
          <a:ln w="9525">
            <a:noFill/>
            <a:miter lim="800000"/>
            <a:headEnd/>
            <a:tailEnd/>
          </a:ln>
        </p:spPr>
        <p:txBody>
          <a:bodyPr>
            <a:spAutoFit/>
          </a:bodyPr>
          <a:lstStyle/>
          <a:p>
            <a:r>
              <a:rPr lang="it-IT">
                <a:latin typeface="Verdana" pitchFamily="34" charset="0"/>
              </a:rPr>
              <a:t>Osservatorio astronomico di Brera</a:t>
            </a:r>
          </a:p>
        </p:txBody>
      </p:sp>
      <p:sp>
        <p:nvSpPr>
          <p:cNvPr id="2052" name="Text Box 10"/>
          <p:cNvSpPr txBox="1">
            <a:spLocks noChangeArrowheads="1"/>
          </p:cNvSpPr>
          <p:nvPr/>
        </p:nvSpPr>
        <p:spPr bwMode="auto">
          <a:xfrm>
            <a:off x="163513" y="1671638"/>
            <a:ext cx="2293937" cy="400050"/>
          </a:xfrm>
          <a:prstGeom prst="rect">
            <a:avLst/>
          </a:prstGeom>
          <a:noFill/>
          <a:ln w="9525">
            <a:noFill/>
            <a:miter lim="800000"/>
            <a:headEnd/>
            <a:tailEnd/>
          </a:ln>
        </p:spPr>
        <p:txBody>
          <a:bodyPr wrap="none">
            <a:spAutoFit/>
          </a:bodyPr>
          <a:lstStyle/>
          <a:p>
            <a:r>
              <a:rPr lang="it-IT" i="1">
                <a:solidFill>
                  <a:schemeClr val="bg1"/>
                </a:solidFill>
                <a:latin typeface="Verdana" pitchFamily="34" charset="0"/>
              </a:rPr>
              <a:t>Universo in fiore</a:t>
            </a:r>
          </a:p>
        </p:txBody>
      </p:sp>
      <p:sp>
        <p:nvSpPr>
          <p:cNvPr id="2053" name="Text Box 11"/>
          <p:cNvSpPr txBox="1">
            <a:spLocks noChangeArrowheads="1"/>
          </p:cNvSpPr>
          <p:nvPr/>
        </p:nvSpPr>
        <p:spPr bwMode="auto">
          <a:xfrm>
            <a:off x="7308304" y="6237312"/>
            <a:ext cx="133722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30 ottobre 2013</a:t>
            </a:r>
            <a:endParaRPr lang="it-IT" sz="1100" dirty="0">
              <a:solidFill>
                <a:schemeClr val="bg1"/>
              </a:solidFill>
              <a:latin typeface="Verdana" pitchFamily="34" charset="0"/>
            </a:endParaRPr>
          </a:p>
        </p:txBody>
      </p:sp>
      <p:sp>
        <p:nvSpPr>
          <p:cNvPr id="14" name="Text Box 41"/>
          <p:cNvSpPr txBox="1">
            <a:spLocks noChangeArrowheads="1"/>
          </p:cNvSpPr>
          <p:nvPr/>
        </p:nvSpPr>
        <p:spPr bwMode="auto">
          <a:xfrm>
            <a:off x="755576" y="2257708"/>
            <a:ext cx="760349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r>
              <a:rPr lang="it-IT" sz="2800" dirty="0" smtClean="0">
                <a:solidFill>
                  <a:schemeClr val="accent1">
                    <a:lumMod val="90000"/>
                  </a:schemeClr>
                </a:solidFill>
                <a:latin typeface="Verdana" pitchFamily="34" charset="0"/>
                <a:cs typeface="Calibri" pitchFamily="34" charset="0"/>
              </a:rPr>
              <a:t>Il Sistema </a:t>
            </a:r>
            <a:r>
              <a:rPr lang="it-IT" sz="2800" dirty="0" smtClean="0">
                <a:solidFill>
                  <a:schemeClr val="accent1">
                    <a:lumMod val="90000"/>
                  </a:schemeClr>
                </a:solidFill>
                <a:latin typeface="Verdana" pitchFamily="34" charset="0"/>
                <a:cs typeface="Calibri" pitchFamily="34" charset="0"/>
              </a:rPr>
              <a:t>Solare e i sistemi (extra)solari</a:t>
            </a:r>
            <a:endParaRPr lang="it-IT" sz="2800" dirty="0" smtClean="0">
              <a:solidFill>
                <a:schemeClr val="accent1">
                  <a:lumMod val="90000"/>
                </a:schemeClr>
              </a:solidFill>
              <a:latin typeface="Verdana" pitchFamily="34" charset="0"/>
              <a:cs typeface="Calibri" pitchFamily="34" charset="0"/>
            </a:endParaRPr>
          </a:p>
        </p:txBody>
      </p:sp>
      <p:sp>
        <p:nvSpPr>
          <p:cNvPr id="2056" name="Text Box 42"/>
          <p:cNvSpPr txBox="1">
            <a:spLocks noChangeArrowheads="1"/>
          </p:cNvSpPr>
          <p:nvPr/>
        </p:nvSpPr>
        <p:spPr bwMode="auto">
          <a:xfrm>
            <a:off x="827584" y="5373216"/>
            <a:ext cx="3798888" cy="1169988"/>
          </a:xfrm>
          <a:prstGeom prst="rect">
            <a:avLst/>
          </a:prstGeom>
          <a:noFill/>
          <a:ln w="9525">
            <a:noFill/>
            <a:miter lim="800000"/>
            <a:headEnd/>
            <a:tailEnd/>
          </a:ln>
        </p:spPr>
        <p:txBody>
          <a:bodyPr wrap="none">
            <a:spAutoFit/>
          </a:bodyPr>
          <a:lstStyle/>
          <a:p>
            <a:r>
              <a:rPr lang="it-IT" sz="1400" i="1" dirty="0">
                <a:solidFill>
                  <a:schemeClr val="bg1"/>
                </a:solidFill>
                <a:latin typeface="Verdana" pitchFamily="34" charset="0"/>
              </a:rPr>
              <a:t>M</a:t>
            </a:r>
            <a:r>
              <a:rPr lang="it-IT" sz="1400" i="1" dirty="0" smtClean="0">
                <a:solidFill>
                  <a:schemeClr val="bg1"/>
                </a:solidFill>
                <a:latin typeface="Verdana" pitchFamily="34" charset="0"/>
              </a:rPr>
              <a:t>ario Carpino</a:t>
            </a:r>
            <a:endParaRPr lang="it-IT" sz="1400" i="1" dirty="0">
              <a:solidFill>
                <a:schemeClr val="bg1"/>
              </a:solidFill>
              <a:latin typeface="Verdana" pitchFamily="34" charset="0"/>
            </a:endParaRPr>
          </a:p>
          <a:p>
            <a:endParaRPr lang="it-IT" sz="1400" dirty="0">
              <a:solidFill>
                <a:schemeClr val="bg1"/>
              </a:solidFill>
              <a:latin typeface="Verdana" pitchFamily="34" charset="0"/>
            </a:endParaRPr>
          </a:p>
          <a:p>
            <a:r>
              <a:rPr lang="it-IT" sz="1400" dirty="0" smtClean="0">
                <a:solidFill>
                  <a:schemeClr val="bg1"/>
                </a:solidFill>
                <a:latin typeface="Verdana" pitchFamily="34" charset="0"/>
              </a:rPr>
              <a:t>Mario.Carpino@brera.inaf.it</a:t>
            </a:r>
            <a:endParaRPr lang="it-IT" sz="1400" dirty="0">
              <a:solidFill>
                <a:schemeClr val="bg1"/>
              </a:solidFill>
              <a:latin typeface="Verdana" pitchFamily="34" charset="0"/>
            </a:endParaRPr>
          </a:p>
          <a:p>
            <a:r>
              <a:rPr lang="it-IT" sz="1400" dirty="0">
                <a:solidFill>
                  <a:schemeClr val="bg1"/>
                </a:solidFill>
                <a:latin typeface="Verdana" pitchFamily="34" charset="0"/>
              </a:rPr>
              <a:t> </a:t>
            </a:r>
          </a:p>
          <a:p>
            <a:r>
              <a:rPr lang="it-IT" sz="1400" dirty="0" err="1">
                <a:solidFill>
                  <a:schemeClr val="bg1"/>
                </a:solidFill>
                <a:latin typeface="Verdana" pitchFamily="34" charset="0"/>
              </a:rPr>
              <a:t>INAF-Osservatorio</a:t>
            </a:r>
            <a:r>
              <a:rPr lang="it-IT" sz="1400" dirty="0">
                <a:solidFill>
                  <a:schemeClr val="bg1"/>
                </a:solidFill>
                <a:latin typeface="Verdana" pitchFamily="34" charset="0"/>
              </a:rPr>
              <a:t> Astronomico di Brera</a:t>
            </a:r>
          </a:p>
        </p:txBody>
      </p:sp>
      <p:sp>
        <p:nvSpPr>
          <p:cNvPr id="4" name="Rettangolo 3"/>
          <p:cNvSpPr/>
          <p:nvPr/>
        </p:nvSpPr>
        <p:spPr>
          <a:xfrm>
            <a:off x="0" y="0"/>
            <a:ext cx="9144000" cy="16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8" name="Rettangolo 17"/>
          <p:cNvSpPr/>
          <p:nvPr/>
        </p:nvSpPr>
        <p:spPr>
          <a:xfrm>
            <a:off x="0" y="1412875"/>
            <a:ext cx="9144000" cy="165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059" name="Immagine 2"/>
          <p:cNvPicPr>
            <a:picLocks noChangeAspect="1"/>
          </p:cNvPicPr>
          <p:nvPr/>
        </p:nvPicPr>
        <p:blipFill>
          <a:blip r:embed="rId4" cstate="print"/>
          <a:srcRect/>
          <a:stretch>
            <a:fillRect/>
          </a:stretch>
        </p:blipFill>
        <p:spPr bwMode="auto">
          <a:xfrm>
            <a:off x="0" y="165100"/>
            <a:ext cx="9144000" cy="12477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835696" y="1124744"/>
            <a:ext cx="5040000" cy="5040000"/>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i="1" dirty="0" err="1" smtClean="0">
                <a:solidFill>
                  <a:schemeClr val="bg1"/>
                </a:solidFill>
                <a:latin typeface="Verdana" pitchFamily="34" charset="0"/>
              </a:rPr>
              <a:t>Near</a:t>
            </a:r>
            <a:r>
              <a:rPr lang="it-IT" sz="3200" i="1" dirty="0" smtClean="0">
                <a:solidFill>
                  <a:schemeClr val="bg1"/>
                </a:solidFill>
                <a:latin typeface="Verdana" pitchFamily="34" charset="0"/>
              </a:rPr>
              <a:t> </a:t>
            </a:r>
            <a:r>
              <a:rPr lang="it-IT" sz="3200" i="1" dirty="0" err="1" smtClean="0">
                <a:solidFill>
                  <a:schemeClr val="bg1"/>
                </a:solidFill>
                <a:latin typeface="Verdana" pitchFamily="34" charset="0"/>
              </a:rPr>
              <a:t>Earth</a:t>
            </a:r>
            <a:r>
              <a:rPr lang="it-IT" sz="3200" i="1" dirty="0" smtClean="0">
                <a:solidFill>
                  <a:schemeClr val="bg1"/>
                </a:solidFill>
                <a:latin typeface="Verdana" pitchFamily="34" charset="0"/>
              </a:rPr>
              <a:t> </a:t>
            </a:r>
            <a:r>
              <a:rPr lang="it-IT" sz="3200" i="1" dirty="0" err="1" smtClean="0">
                <a:solidFill>
                  <a:schemeClr val="bg1"/>
                </a:solidFill>
                <a:latin typeface="Verdana" pitchFamily="34" charset="0"/>
              </a:rPr>
              <a:t>Asteroids</a:t>
            </a:r>
            <a:r>
              <a:rPr lang="it-IT" sz="3200" i="1" dirty="0" smtClean="0">
                <a:solidFill>
                  <a:schemeClr val="bg1"/>
                </a:solidFill>
                <a:latin typeface="Verdana" pitchFamily="34" charset="0"/>
              </a:rPr>
              <a:t> (NEA)</a:t>
            </a:r>
            <a:endParaRPr lang="it-IT" sz="3200" i="1"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4067944" y="5229200"/>
            <a:ext cx="936104" cy="400110"/>
          </a:xfrm>
          <a:prstGeom prst="rect">
            <a:avLst/>
          </a:prstGeom>
          <a:noFill/>
        </p:spPr>
        <p:txBody>
          <a:bodyPr wrap="square" rtlCol="0">
            <a:spAutoFit/>
          </a:bodyPr>
          <a:lstStyle/>
          <a:p>
            <a:r>
              <a:rPr lang="it-IT" dirty="0" smtClean="0">
                <a:solidFill>
                  <a:schemeClr val="bg1"/>
                </a:solidFill>
                <a:latin typeface="Verdana" pitchFamily="34" charset="0"/>
              </a:rPr>
              <a:t>Marte</a:t>
            </a:r>
            <a:endParaRPr lang="it-IT" dirty="0">
              <a:solidFill>
                <a:schemeClr val="bg1"/>
              </a:solidFill>
              <a:latin typeface="Verdana" pitchFamily="34" charset="0"/>
            </a:endParaRPr>
          </a:p>
        </p:txBody>
      </p:sp>
      <p:sp>
        <p:nvSpPr>
          <p:cNvPr id="8" name="CasellaDiTesto 7"/>
          <p:cNvSpPr txBox="1"/>
          <p:nvPr/>
        </p:nvSpPr>
        <p:spPr>
          <a:xfrm>
            <a:off x="3995936" y="4725144"/>
            <a:ext cx="936104" cy="400110"/>
          </a:xfrm>
          <a:prstGeom prst="rect">
            <a:avLst/>
          </a:prstGeom>
          <a:noFill/>
        </p:spPr>
        <p:txBody>
          <a:bodyPr wrap="square" rtlCol="0">
            <a:spAutoFit/>
          </a:bodyPr>
          <a:lstStyle/>
          <a:p>
            <a:r>
              <a:rPr lang="it-IT" dirty="0" smtClean="0">
                <a:solidFill>
                  <a:schemeClr val="bg1"/>
                </a:solidFill>
                <a:latin typeface="Verdana" pitchFamily="34" charset="0"/>
              </a:rPr>
              <a:t>Terra</a:t>
            </a:r>
            <a:endParaRPr lang="it-IT"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691680" y="908720"/>
            <a:ext cx="5405434" cy="5405434"/>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Oggetti </a:t>
            </a:r>
            <a:r>
              <a:rPr lang="it-IT" sz="3200" dirty="0" err="1" smtClean="0">
                <a:solidFill>
                  <a:schemeClr val="bg1"/>
                </a:solidFill>
                <a:latin typeface="Verdana" pitchFamily="34" charset="0"/>
              </a:rPr>
              <a:t>transnettuniani</a:t>
            </a:r>
            <a:r>
              <a:rPr lang="it-IT" sz="3200" dirty="0" smtClean="0">
                <a:solidFill>
                  <a:schemeClr val="bg1"/>
                </a:solidFill>
                <a:latin typeface="Verdana" pitchFamily="34" charset="0"/>
              </a:rPr>
              <a:t> (</a:t>
            </a:r>
            <a:r>
              <a:rPr lang="it-IT" sz="3200" i="1" dirty="0" err="1" smtClean="0">
                <a:solidFill>
                  <a:schemeClr val="bg1"/>
                </a:solidFill>
                <a:latin typeface="Verdana" pitchFamily="34" charset="0"/>
              </a:rPr>
              <a:t>Kuiper</a:t>
            </a:r>
            <a:r>
              <a:rPr lang="it-IT" sz="3200" i="1" dirty="0" smtClean="0">
                <a:solidFill>
                  <a:schemeClr val="bg1"/>
                </a:solidFill>
                <a:latin typeface="Verdana" pitchFamily="34" charset="0"/>
              </a:rPr>
              <a:t> </a:t>
            </a:r>
            <a:r>
              <a:rPr lang="it-IT" sz="3200" i="1" dirty="0" err="1" smtClean="0">
                <a:solidFill>
                  <a:schemeClr val="bg1"/>
                </a:solidFill>
                <a:latin typeface="Verdana" pitchFamily="34" charset="0"/>
              </a:rPr>
              <a:t>belt</a:t>
            </a:r>
            <a:r>
              <a:rPr lang="it-IT" sz="3200" dirty="0" smtClean="0">
                <a:solidFill>
                  <a:schemeClr val="bg1"/>
                </a:solidFill>
                <a:latin typeface="Verdana" pitchFamily="34" charset="0"/>
              </a:rPr>
              <a:t>)</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1052736"/>
            <a:ext cx="9144000" cy="3477875"/>
          </a:xfrm>
          <a:prstGeom prst="rect">
            <a:avLst/>
          </a:prstGeom>
          <a:noFill/>
          <a:ln w="9525">
            <a:noFill/>
            <a:miter lim="800000"/>
            <a:headEnd/>
            <a:tailEnd/>
          </a:ln>
        </p:spPr>
        <p:txBody>
          <a:bodyPr wrap="square">
            <a:spAutoFit/>
          </a:bodyPr>
          <a:lstStyle/>
          <a:p>
            <a:pPr algn="ctr"/>
            <a:r>
              <a:rPr lang="it-IT" sz="8800" dirty="0" smtClean="0">
                <a:latin typeface="Verdana" pitchFamily="34" charset="0"/>
              </a:rPr>
              <a:t>2</a:t>
            </a:r>
          </a:p>
          <a:p>
            <a:pPr algn="ctr"/>
            <a:endParaRPr lang="it-IT" sz="4400" dirty="0">
              <a:latin typeface="Verdana" pitchFamily="34" charset="0"/>
            </a:endParaRPr>
          </a:p>
          <a:p>
            <a:pPr algn="ctr"/>
            <a:r>
              <a:rPr lang="it-IT" sz="4400" dirty="0" smtClean="0">
                <a:latin typeface="Verdana" pitchFamily="34" charset="0"/>
              </a:rPr>
              <a:t>La formazione</a:t>
            </a:r>
          </a:p>
          <a:p>
            <a:pPr algn="ctr"/>
            <a:r>
              <a:rPr lang="it-IT" sz="4400" dirty="0" smtClean="0">
                <a:latin typeface="Verdana" pitchFamily="34" charset="0"/>
              </a:rPr>
              <a:t>del Sistema Solare</a:t>
            </a:r>
            <a:endParaRPr lang="it-IT" sz="44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latin typeface="Verdana" pitchFamily="34" charset="0"/>
              </a:rPr>
              <a:t>Mario Carpino, 30 ottobre 2013</a:t>
            </a:r>
            <a:endParaRPr lang="it-IT" sz="1100" dirty="0">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latin typeface="Verdana" pitchFamily="34" charset="0"/>
              </a:rPr>
              <a:t>Il Sistema Solare</a:t>
            </a:r>
            <a:endParaRPr lang="it-IT" sz="1100" dirty="0">
              <a:latin typeface="Verdana" pitchFamily="34"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0" y="0"/>
            <a:ext cx="9180000" cy="6884999"/>
          </a:xfrm>
          <a:prstGeom prst="rect">
            <a:avLst/>
          </a:prstGeom>
        </p:spPr>
      </p:pic>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0" y="-531440"/>
            <a:ext cx="9180000" cy="6695384"/>
          </a:xfrm>
          <a:prstGeom prst="rect">
            <a:avLst/>
          </a:prstGeom>
        </p:spPr>
      </p:pic>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043608" y="1268760"/>
            <a:ext cx="7200000" cy="4787233"/>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Nubi molecolari giganti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323528" y="1412776"/>
            <a:ext cx="3873103" cy="4320000"/>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Nubi molecolari giganti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horsehead_nebula_big.jpg"/>
          <p:cNvPicPr>
            <a:picLocks noChangeAspect="1"/>
          </p:cNvPicPr>
          <p:nvPr/>
        </p:nvPicPr>
        <p:blipFill>
          <a:blip r:embed="rId4" cstate="print"/>
          <a:stretch>
            <a:fillRect/>
          </a:stretch>
        </p:blipFill>
        <p:spPr>
          <a:xfrm>
            <a:off x="4644008" y="1340768"/>
            <a:ext cx="4197040" cy="4320000"/>
          </a:xfrm>
          <a:prstGeom prst="rect">
            <a:avLst/>
          </a:prstGeom>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251520" y="1412776"/>
            <a:ext cx="4241304" cy="4320000"/>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Nubi molecolari giganti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horsehead_nebula_big.jpg"/>
          <p:cNvPicPr>
            <a:picLocks noChangeAspect="1"/>
          </p:cNvPicPr>
          <p:nvPr/>
        </p:nvPicPr>
        <p:blipFill>
          <a:blip r:embed="rId4" cstate="print"/>
          <a:stretch>
            <a:fillRect/>
          </a:stretch>
        </p:blipFill>
        <p:spPr>
          <a:xfrm>
            <a:off x="4716016" y="2060848"/>
            <a:ext cx="4197040" cy="3117002"/>
          </a:xfrm>
          <a:prstGeom prst="rect">
            <a:avLst/>
          </a:prstGeom>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Abbondanza cosmica di elementi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a:t>
            </a:r>
            <a:r>
              <a:rPr lang="it-IT" sz="1100" dirty="0" smtClean="0">
                <a:solidFill>
                  <a:schemeClr val="bg1"/>
                </a:solidFill>
                <a:latin typeface="Verdana" pitchFamily="34" charset="0"/>
              </a:rPr>
              <a:t>30</a:t>
            </a:r>
            <a:r>
              <a:rPr lang="it-IT" sz="1100" dirty="0" smtClean="0">
                <a:solidFill>
                  <a:schemeClr val="bg1"/>
                </a:solidFill>
                <a:latin typeface="Verdana" pitchFamily="34" charset="0"/>
              </a:rPr>
              <a:t>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8" name="CasellaDiTesto 7"/>
          <p:cNvSpPr txBox="1"/>
          <p:nvPr/>
        </p:nvSpPr>
        <p:spPr>
          <a:xfrm>
            <a:off x="2267744" y="2420888"/>
            <a:ext cx="3906839" cy="2031325"/>
          </a:xfrm>
          <a:prstGeom prst="rect">
            <a:avLst/>
          </a:prstGeom>
          <a:noFill/>
        </p:spPr>
        <p:txBody>
          <a:bodyPr wrap="none" rtlCol="0">
            <a:spAutoFit/>
          </a:bodyPr>
          <a:lstStyle/>
          <a:p>
            <a:pPr>
              <a:lnSpc>
                <a:spcPct val="150000"/>
              </a:lnSpc>
            </a:pPr>
            <a:r>
              <a:rPr lang="it-IT" sz="2800" dirty="0" smtClean="0">
                <a:solidFill>
                  <a:schemeClr val="bg1"/>
                </a:solidFill>
                <a:latin typeface="Verdana" pitchFamily="34" charset="0"/>
              </a:rPr>
              <a:t>Idrogeno (H):  74 %</a:t>
            </a:r>
          </a:p>
          <a:p>
            <a:pPr>
              <a:lnSpc>
                <a:spcPct val="150000"/>
              </a:lnSpc>
            </a:pPr>
            <a:r>
              <a:rPr lang="it-IT" sz="2800" dirty="0" smtClean="0">
                <a:solidFill>
                  <a:schemeClr val="bg1"/>
                </a:solidFill>
                <a:latin typeface="Verdana" pitchFamily="34" charset="0"/>
              </a:rPr>
              <a:t>Elio (</a:t>
            </a:r>
            <a:r>
              <a:rPr lang="it-IT" sz="2800" dirty="0" err="1" smtClean="0">
                <a:solidFill>
                  <a:schemeClr val="bg1"/>
                </a:solidFill>
                <a:latin typeface="Verdana" pitchFamily="34" charset="0"/>
              </a:rPr>
              <a:t>He</a:t>
            </a:r>
            <a:r>
              <a:rPr lang="it-IT" sz="2800" dirty="0" smtClean="0">
                <a:solidFill>
                  <a:schemeClr val="bg1"/>
                </a:solidFill>
                <a:latin typeface="Verdana" pitchFamily="34" charset="0"/>
              </a:rPr>
              <a:t>):        24 %</a:t>
            </a:r>
          </a:p>
          <a:p>
            <a:pPr>
              <a:lnSpc>
                <a:spcPct val="150000"/>
              </a:lnSpc>
            </a:pPr>
            <a:r>
              <a:rPr lang="it-IT" sz="2800" dirty="0" smtClean="0">
                <a:solidFill>
                  <a:schemeClr val="bg1"/>
                </a:solidFill>
                <a:latin typeface="Verdana" pitchFamily="34" charset="0"/>
              </a:rPr>
              <a:t>altri elementi:   2 %</a:t>
            </a:r>
            <a:endParaRPr lang="it-IT" sz="28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Abbondanza cosmica di elementi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8" name="CasellaDiTesto 7"/>
          <p:cNvSpPr txBox="1"/>
          <p:nvPr/>
        </p:nvSpPr>
        <p:spPr>
          <a:xfrm>
            <a:off x="2267744" y="2420888"/>
            <a:ext cx="3906839" cy="2031325"/>
          </a:xfrm>
          <a:prstGeom prst="rect">
            <a:avLst/>
          </a:prstGeom>
          <a:noFill/>
        </p:spPr>
        <p:txBody>
          <a:bodyPr wrap="none" rtlCol="0">
            <a:spAutoFit/>
          </a:bodyPr>
          <a:lstStyle/>
          <a:p>
            <a:pPr>
              <a:lnSpc>
                <a:spcPct val="150000"/>
              </a:lnSpc>
            </a:pPr>
            <a:r>
              <a:rPr lang="it-IT" sz="2800" dirty="0" smtClean="0">
                <a:solidFill>
                  <a:schemeClr val="bg1"/>
                </a:solidFill>
                <a:latin typeface="Verdana" pitchFamily="34" charset="0"/>
              </a:rPr>
              <a:t>Idrogeno (H):  74 %</a:t>
            </a:r>
          </a:p>
          <a:p>
            <a:pPr>
              <a:lnSpc>
                <a:spcPct val="150000"/>
              </a:lnSpc>
            </a:pPr>
            <a:r>
              <a:rPr lang="it-IT" sz="2800" dirty="0" smtClean="0">
                <a:solidFill>
                  <a:schemeClr val="bg1"/>
                </a:solidFill>
                <a:latin typeface="Verdana" pitchFamily="34" charset="0"/>
              </a:rPr>
              <a:t>Elio (</a:t>
            </a:r>
            <a:r>
              <a:rPr lang="it-IT" sz="2800" dirty="0" err="1" smtClean="0">
                <a:solidFill>
                  <a:schemeClr val="bg1"/>
                </a:solidFill>
                <a:latin typeface="Verdana" pitchFamily="34" charset="0"/>
              </a:rPr>
              <a:t>He</a:t>
            </a:r>
            <a:r>
              <a:rPr lang="it-IT" sz="2800" dirty="0" smtClean="0">
                <a:solidFill>
                  <a:schemeClr val="bg1"/>
                </a:solidFill>
                <a:latin typeface="Verdana" pitchFamily="34" charset="0"/>
              </a:rPr>
              <a:t>):        24 %</a:t>
            </a:r>
          </a:p>
          <a:p>
            <a:pPr>
              <a:lnSpc>
                <a:spcPct val="150000"/>
              </a:lnSpc>
            </a:pPr>
            <a:r>
              <a:rPr lang="it-IT" sz="2800" dirty="0" smtClean="0">
                <a:solidFill>
                  <a:schemeClr val="bg1"/>
                </a:solidFill>
                <a:latin typeface="Verdana" pitchFamily="34" charset="0"/>
              </a:rPr>
              <a:t>altri elementi:   2 %</a:t>
            </a:r>
            <a:endParaRPr lang="it-IT" sz="28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251520" y="1844824"/>
            <a:ext cx="8640000" cy="362435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908720"/>
            <a:ext cx="9144000" cy="769441"/>
          </a:xfrm>
          <a:prstGeom prst="rect">
            <a:avLst/>
          </a:prstGeom>
          <a:noFill/>
          <a:ln w="9525">
            <a:noFill/>
            <a:miter lim="800000"/>
            <a:headEnd/>
            <a:tailEnd/>
          </a:ln>
        </p:spPr>
        <p:txBody>
          <a:bodyPr wrap="square">
            <a:spAutoFit/>
          </a:bodyPr>
          <a:lstStyle/>
          <a:p>
            <a:pPr algn="ctr"/>
            <a:r>
              <a:rPr lang="it-IT" sz="4400" dirty="0" smtClean="0">
                <a:solidFill>
                  <a:schemeClr val="bg1"/>
                </a:solidFill>
                <a:latin typeface="Verdana" pitchFamily="34" charset="0"/>
              </a:rPr>
              <a:t>Sommario</a:t>
            </a:r>
            <a:endParaRPr lang="it-IT" sz="44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8" name="CasellaDiTesto 7"/>
          <p:cNvSpPr txBox="1"/>
          <p:nvPr/>
        </p:nvSpPr>
        <p:spPr>
          <a:xfrm>
            <a:off x="899592" y="2564904"/>
            <a:ext cx="7272808" cy="2677656"/>
          </a:xfrm>
          <a:prstGeom prst="rect">
            <a:avLst/>
          </a:prstGeom>
          <a:noFill/>
        </p:spPr>
        <p:txBody>
          <a:bodyPr wrap="square" rtlCol="0">
            <a:spAutoFit/>
          </a:bodyPr>
          <a:lstStyle/>
          <a:p>
            <a:pPr marL="457200" indent="-457200">
              <a:lnSpc>
                <a:spcPct val="150000"/>
              </a:lnSpc>
              <a:buFont typeface="+mj-lt"/>
              <a:buAutoNum type="arabicPeriod"/>
            </a:pPr>
            <a:r>
              <a:rPr lang="it-IT" sz="2800" dirty="0" smtClean="0">
                <a:solidFill>
                  <a:schemeClr val="bg1"/>
                </a:solidFill>
                <a:latin typeface="Verdana" pitchFamily="34" charset="0"/>
              </a:rPr>
              <a:t>Struttura del Sistema Solare odierno</a:t>
            </a:r>
          </a:p>
          <a:p>
            <a:pPr marL="457200" indent="-457200">
              <a:lnSpc>
                <a:spcPct val="150000"/>
              </a:lnSpc>
              <a:buFont typeface="+mj-lt"/>
              <a:buAutoNum type="arabicPeriod"/>
            </a:pPr>
            <a:r>
              <a:rPr lang="it-IT" sz="2800" dirty="0" smtClean="0">
                <a:solidFill>
                  <a:schemeClr val="bg1"/>
                </a:solidFill>
                <a:latin typeface="Verdana" pitchFamily="34" charset="0"/>
              </a:rPr>
              <a:t>La formazione del Sistema Solare</a:t>
            </a:r>
          </a:p>
          <a:p>
            <a:pPr marL="457200" indent="-457200">
              <a:lnSpc>
                <a:spcPct val="150000"/>
              </a:lnSpc>
              <a:buFont typeface="+mj-lt"/>
              <a:buAutoNum type="arabicPeriod"/>
            </a:pPr>
            <a:r>
              <a:rPr lang="it-IT" sz="2800" dirty="0" smtClean="0">
                <a:solidFill>
                  <a:schemeClr val="bg1"/>
                </a:solidFill>
                <a:latin typeface="Verdana" pitchFamily="34" charset="0"/>
              </a:rPr>
              <a:t>Cenni di spettroscopia</a:t>
            </a:r>
          </a:p>
          <a:p>
            <a:pPr marL="457200" indent="-457200">
              <a:lnSpc>
                <a:spcPct val="150000"/>
              </a:lnSpc>
              <a:buFont typeface="+mj-lt"/>
              <a:buAutoNum type="arabicPeriod"/>
            </a:pPr>
            <a:r>
              <a:rPr lang="it-IT" sz="2800" dirty="0" smtClean="0">
                <a:solidFill>
                  <a:schemeClr val="bg1"/>
                </a:solidFill>
                <a:latin typeface="Verdana" pitchFamily="34" charset="0"/>
              </a:rPr>
              <a:t>I pianeti extrasolari</a:t>
            </a:r>
            <a:endParaRPr lang="it-IT" sz="2800" dirty="0">
              <a:solidFill>
                <a:schemeClr val="bg1"/>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Contrazione della </a:t>
            </a:r>
            <a:r>
              <a:rPr lang="it-IT" sz="3200" dirty="0" err="1" smtClean="0">
                <a:solidFill>
                  <a:schemeClr val="bg1"/>
                </a:solidFill>
                <a:latin typeface="Verdana" pitchFamily="34" charset="0"/>
              </a:rPr>
              <a:t>protonebulosa</a:t>
            </a:r>
            <a:r>
              <a:rPr lang="it-IT" sz="3200" dirty="0" smtClean="0">
                <a:solidFill>
                  <a:schemeClr val="bg1"/>
                </a:solidFill>
                <a:latin typeface="Verdana" pitchFamily="34" charset="0"/>
              </a:rPr>
              <a:t> solare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2627784" y="1196752"/>
            <a:ext cx="3739679" cy="5040000"/>
          </a:xfrm>
          <a:prstGeom prst="rect">
            <a:avLst/>
          </a:prstGeom>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547664" y="1340768"/>
            <a:ext cx="5760000" cy="46080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Contrazione della </a:t>
            </a:r>
            <a:r>
              <a:rPr lang="it-IT" sz="3200" dirty="0" err="1" smtClean="0">
                <a:solidFill>
                  <a:schemeClr val="bg1"/>
                </a:solidFill>
                <a:latin typeface="Verdana" pitchFamily="34" charset="0"/>
              </a:rPr>
              <a:t>protonebulosa</a:t>
            </a:r>
            <a:r>
              <a:rPr lang="it-IT" sz="3200" dirty="0" smtClean="0">
                <a:solidFill>
                  <a:schemeClr val="bg1"/>
                </a:solidFill>
                <a:latin typeface="Verdana" pitchFamily="34" charset="0"/>
              </a:rPr>
              <a:t> solare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683568" y="1340768"/>
            <a:ext cx="7920000" cy="447247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Dischi </a:t>
            </a:r>
            <a:r>
              <a:rPr lang="it-IT" sz="3200" dirty="0" err="1" smtClean="0">
                <a:solidFill>
                  <a:schemeClr val="bg1"/>
                </a:solidFill>
                <a:latin typeface="Verdana" pitchFamily="34" charset="0"/>
              </a:rPr>
              <a:t>protoplanetari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187624" y="1340768"/>
            <a:ext cx="6480000" cy="45927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Dischi </a:t>
            </a:r>
            <a:r>
              <a:rPr lang="it-IT" sz="3200" dirty="0" err="1" smtClean="0">
                <a:solidFill>
                  <a:schemeClr val="bg1"/>
                </a:solidFill>
                <a:latin typeface="Verdana" pitchFamily="34" charset="0"/>
              </a:rPr>
              <a:t>protoplanetari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611560" y="764704"/>
            <a:ext cx="7920000" cy="59400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Dischi </a:t>
            </a:r>
            <a:r>
              <a:rPr lang="it-IT" sz="3200" dirty="0" err="1" smtClean="0">
                <a:solidFill>
                  <a:schemeClr val="bg1"/>
                </a:solidFill>
                <a:latin typeface="Verdana" pitchFamily="34" charset="0"/>
              </a:rPr>
              <a:t>protoplanetari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259632" y="1412776"/>
            <a:ext cx="6480000" cy="43173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Il proto-Sole: una stella T </a:t>
            </a:r>
            <a:r>
              <a:rPr lang="it-IT" sz="3200" dirty="0" err="1" smtClean="0">
                <a:solidFill>
                  <a:schemeClr val="bg1"/>
                </a:solidFill>
                <a:latin typeface="Verdana" pitchFamily="34" charset="0"/>
              </a:rPr>
              <a:t>Tauri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259632" y="1124744"/>
            <a:ext cx="6480000" cy="51840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Stelle T </a:t>
            </a:r>
            <a:r>
              <a:rPr lang="it-IT" sz="3200" dirty="0" err="1" smtClean="0">
                <a:solidFill>
                  <a:schemeClr val="bg1"/>
                </a:solidFill>
                <a:latin typeface="Verdana" pitchFamily="34" charset="0"/>
              </a:rPr>
              <a:t>Tauri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1259632" y="1196752"/>
            <a:ext cx="6480000" cy="4895604"/>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Campi magnetici nelle stelle T </a:t>
            </a:r>
            <a:r>
              <a:rPr lang="it-IT" sz="3200" dirty="0" err="1" smtClean="0">
                <a:solidFill>
                  <a:schemeClr val="bg1"/>
                </a:solidFill>
                <a:latin typeface="Verdana" pitchFamily="34" charset="0"/>
              </a:rPr>
              <a:t>Tauri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0" y="0"/>
            <a:ext cx="9180000" cy="6885000"/>
          </a:xfrm>
          <a:prstGeom prst="rect">
            <a:avLst/>
          </a:prstGeom>
          <a:effectLst/>
        </p:spPr>
      </p:pic>
      <p:sp>
        <p:nvSpPr>
          <p:cNvPr id="3074" name="Text Box 9"/>
          <p:cNvSpPr txBox="1">
            <a:spLocks noChangeArrowheads="1"/>
          </p:cNvSpPr>
          <p:nvPr/>
        </p:nvSpPr>
        <p:spPr bwMode="auto">
          <a:xfrm>
            <a:off x="0" y="332656"/>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Accrezione dei </a:t>
            </a:r>
            <a:r>
              <a:rPr lang="it-IT" sz="2800" dirty="0" err="1" smtClean="0">
                <a:solidFill>
                  <a:schemeClr val="bg1"/>
                </a:solidFill>
                <a:latin typeface="Verdana" pitchFamily="34" charset="0"/>
              </a:rPr>
              <a:t>protopianeti</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620688"/>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Accrezione nel Sistema Solare interno</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971600" y="2492896"/>
            <a:ext cx="7416823" cy="1323439"/>
          </a:xfrm>
          <a:prstGeom prst="rect">
            <a:avLst/>
          </a:prstGeom>
          <a:noFill/>
        </p:spPr>
        <p:txBody>
          <a:bodyPr wrap="square" rtlCol="0">
            <a:spAutoFit/>
          </a:bodyPr>
          <a:lstStyle/>
          <a:p>
            <a:pPr marL="457200" indent="-457200">
              <a:buFont typeface="+mj-lt"/>
              <a:buAutoNum type="arabicPeriod"/>
            </a:pPr>
            <a:r>
              <a:rPr lang="it-IT" dirty="0" smtClean="0">
                <a:solidFill>
                  <a:schemeClr val="bg1"/>
                </a:solidFill>
                <a:latin typeface="Verdana" pitchFamily="34" charset="0"/>
              </a:rPr>
              <a:t> coagulazione delle polveri in </a:t>
            </a:r>
            <a:r>
              <a:rPr lang="it-IT" i="1" dirty="0" err="1" smtClean="0">
                <a:solidFill>
                  <a:schemeClr val="bg1"/>
                </a:solidFill>
                <a:latin typeface="Verdana" pitchFamily="34" charset="0"/>
              </a:rPr>
              <a:t>planetesimi</a:t>
            </a:r>
            <a:r>
              <a:rPr lang="it-IT" dirty="0" smtClean="0">
                <a:solidFill>
                  <a:schemeClr val="bg1"/>
                </a:solidFill>
                <a:latin typeface="Verdana" pitchFamily="34" charset="0"/>
              </a:rPr>
              <a:t> (1-10 km)</a:t>
            </a:r>
          </a:p>
          <a:p>
            <a:pPr marL="457200" indent="-457200">
              <a:buFont typeface="+mj-lt"/>
              <a:buAutoNum type="arabicPeriod"/>
            </a:pPr>
            <a:r>
              <a:rPr lang="it-IT" dirty="0" smtClean="0">
                <a:solidFill>
                  <a:schemeClr val="bg1"/>
                </a:solidFill>
                <a:latin typeface="Verdana" pitchFamily="34" charset="0"/>
              </a:rPr>
              <a:t> </a:t>
            </a:r>
            <a:r>
              <a:rPr lang="it-IT" i="1" dirty="0" err="1" smtClean="0">
                <a:solidFill>
                  <a:schemeClr val="bg1"/>
                </a:solidFill>
                <a:latin typeface="Verdana" pitchFamily="34" charset="0"/>
              </a:rPr>
              <a:t>runaway</a:t>
            </a:r>
            <a:r>
              <a:rPr lang="it-IT" i="1" dirty="0" smtClean="0">
                <a:solidFill>
                  <a:schemeClr val="bg1"/>
                </a:solidFill>
                <a:latin typeface="Verdana" pitchFamily="34" charset="0"/>
              </a:rPr>
              <a:t> </a:t>
            </a:r>
            <a:r>
              <a:rPr lang="it-IT" i="1" dirty="0" err="1" smtClean="0">
                <a:solidFill>
                  <a:schemeClr val="bg1"/>
                </a:solidFill>
                <a:latin typeface="Verdana" pitchFamily="34" charset="0"/>
              </a:rPr>
              <a:t>growth</a:t>
            </a:r>
            <a:r>
              <a:rPr lang="it-IT" dirty="0" smtClean="0">
                <a:solidFill>
                  <a:schemeClr val="bg1"/>
                </a:solidFill>
                <a:latin typeface="Verdana" pitchFamily="34" charset="0"/>
              </a:rPr>
              <a:t>: formazione di embrioni planetari (0,01-0,1 M</a:t>
            </a:r>
            <a:r>
              <a:rPr lang="it-IT" baseline="-25000" dirty="0" smtClean="0">
                <a:solidFill>
                  <a:schemeClr val="bg1"/>
                </a:solidFill>
                <a:latin typeface="Verdana" pitchFamily="34" charset="0"/>
                <a:sym typeface="Symbol"/>
              </a:rPr>
              <a:t></a:t>
            </a:r>
            <a:r>
              <a:rPr lang="it-IT" dirty="0" smtClean="0">
                <a:solidFill>
                  <a:schemeClr val="bg1"/>
                </a:solidFill>
                <a:latin typeface="Verdana" pitchFamily="34" charset="0"/>
                <a:sym typeface="Symbol"/>
              </a:rPr>
              <a:t>)</a:t>
            </a:r>
          </a:p>
          <a:p>
            <a:pPr marL="457200" indent="-457200">
              <a:buFont typeface="+mj-lt"/>
              <a:buAutoNum type="arabicPeriod"/>
            </a:pPr>
            <a:r>
              <a:rPr lang="it-IT" dirty="0" smtClean="0">
                <a:solidFill>
                  <a:schemeClr val="bg1"/>
                </a:solidFill>
                <a:latin typeface="Verdana" pitchFamily="34" charset="0"/>
                <a:sym typeface="Symbol"/>
              </a:rPr>
              <a:t> fusione degli embrioni in un </a:t>
            </a:r>
            <a:r>
              <a:rPr lang="it-IT" dirty="0" err="1" smtClean="0">
                <a:solidFill>
                  <a:schemeClr val="bg1"/>
                </a:solidFill>
                <a:latin typeface="Verdana" pitchFamily="34" charset="0"/>
                <a:sym typeface="Symbol"/>
              </a:rPr>
              <a:t>protopianeta</a:t>
            </a:r>
            <a:endParaRPr lang="it-IT" dirty="0">
              <a:solidFill>
                <a:schemeClr val="bg1"/>
              </a:solidFill>
              <a:latin typeface="Verdana" pitchFamily="34" charset="0"/>
            </a:endParaRPr>
          </a:p>
        </p:txBody>
      </p:sp>
      <p:pic>
        <p:nvPicPr>
          <p:cNvPr id="8" name="Immagine 7" descr="crosssection.gif"/>
          <p:cNvPicPr>
            <a:picLocks noChangeAspect="1"/>
          </p:cNvPicPr>
          <p:nvPr/>
        </p:nvPicPr>
        <p:blipFill>
          <a:blip r:embed="rId3" cstate="print"/>
          <a:stretch>
            <a:fillRect/>
          </a:stretch>
        </p:blipFill>
        <p:spPr>
          <a:xfrm>
            <a:off x="899592" y="1988840"/>
            <a:ext cx="7560000" cy="278619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1052736"/>
            <a:ext cx="9144000" cy="2800767"/>
          </a:xfrm>
          <a:prstGeom prst="rect">
            <a:avLst/>
          </a:prstGeom>
          <a:noFill/>
          <a:ln w="9525">
            <a:noFill/>
            <a:miter lim="800000"/>
            <a:headEnd/>
            <a:tailEnd/>
          </a:ln>
        </p:spPr>
        <p:txBody>
          <a:bodyPr wrap="square">
            <a:spAutoFit/>
          </a:bodyPr>
          <a:lstStyle/>
          <a:p>
            <a:pPr algn="ctr"/>
            <a:r>
              <a:rPr lang="it-IT" sz="8800" dirty="0" smtClean="0">
                <a:latin typeface="Verdana" pitchFamily="34" charset="0"/>
              </a:rPr>
              <a:t>1</a:t>
            </a:r>
          </a:p>
          <a:p>
            <a:pPr algn="ctr"/>
            <a:endParaRPr lang="it-IT" sz="4400" dirty="0">
              <a:latin typeface="Verdana" pitchFamily="34" charset="0"/>
            </a:endParaRPr>
          </a:p>
          <a:p>
            <a:pPr algn="ctr"/>
            <a:r>
              <a:rPr lang="it-IT" sz="4400" dirty="0" smtClean="0">
                <a:latin typeface="Verdana" pitchFamily="34" charset="0"/>
              </a:rPr>
              <a:t>Struttura del Sistema Solare</a:t>
            </a:r>
            <a:endParaRPr lang="it-IT" sz="44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latin typeface="Verdana" pitchFamily="34" charset="0"/>
              </a:rPr>
              <a:t>Mario Carpino, 30 ottobre 2013</a:t>
            </a:r>
            <a:endParaRPr lang="it-IT" sz="1100" dirty="0">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latin typeface="Verdana" pitchFamily="34" charset="0"/>
              </a:rPr>
              <a:t>Il Sistema Solare</a:t>
            </a:r>
            <a:endParaRPr lang="it-IT" sz="1100" dirty="0">
              <a:latin typeface="Verdana" pitchFamily="34"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620688"/>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Accrezione nel Sistema Solare esterno</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1187624" y="2996952"/>
            <a:ext cx="6768752" cy="1631216"/>
          </a:xfrm>
          <a:prstGeom prst="rect">
            <a:avLst/>
          </a:prstGeom>
          <a:noFill/>
        </p:spPr>
        <p:txBody>
          <a:bodyPr wrap="square" rtlCol="0">
            <a:spAutoFit/>
          </a:bodyPr>
          <a:lstStyle/>
          <a:p>
            <a:pPr marL="457200" indent="-457200">
              <a:buFont typeface="+mj-lt"/>
              <a:buAutoNum type="arabicPeriod"/>
            </a:pPr>
            <a:r>
              <a:rPr lang="it-IT" dirty="0" smtClean="0">
                <a:solidFill>
                  <a:schemeClr val="bg1"/>
                </a:solidFill>
                <a:latin typeface="Verdana" pitchFamily="34" charset="0"/>
              </a:rPr>
              <a:t>minore densità di materiale (maggiore spessore del disco)</a:t>
            </a:r>
          </a:p>
          <a:p>
            <a:pPr marL="457200" indent="-457200">
              <a:buFont typeface="+mj-lt"/>
              <a:buAutoNum type="arabicPeriod"/>
            </a:pPr>
            <a:r>
              <a:rPr lang="it-IT" dirty="0" smtClean="0">
                <a:solidFill>
                  <a:schemeClr val="bg1"/>
                </a:solidFill>
                <a:latin typeface="Verdana" pitchFamily="34" charset="0"/>
                <a:sym typeface="Symbol"/>
              </a:rPr>
              <a:t>più lunga permanenza del materiale (minore intensità del vento solare)</a:t>
            </a:r>
          </a:p>
          <a:p>
            <a:pPr marL="457200" indent="-457200">
              <a:buFont typeface="+mj-lt"/>
              <a:buAutoNum type="arabicPeriod"/>
            </a:pPr>
            <a:r>
              <a:rPr lang="it-IT" dirty="0" smtClean="0">
                <a:solidFill>
                  <a:schemeClr val="bg1"/>
                </a:solidFill>
                <a:latin typeface="Verdana" pitchFamily="34" charset="0"/>
                <a:sym typeface="Symbol"/>
              </a:rPr>
              <a:t>periodi orbitali più lunghi</a:t>
            </a:r>
          </a:p>
        </p:txBody>
      </p:sp>
      <p:sp>
        <p:nvSpPr>
          <p:cNvPr id="7" name="CasellaDiTesto 6"/>
          <p:cNvSpPr txBox="1"/>
          <p:nvPr/>
        </p:nvSpPr>
        <p:spPr>
          <a:xfrm>
            <a:off x="467544" y="1844824"/>
            <a:ext cx="7887480" cy="400110"/>
          </a:xfrm>
          <a:prstGeom prst="rect">
            <a:avLst/>
          </a:prstGeom>
          <a:noFill/>
        </p:spPr>
        <p:txBody>
          <a:bodyPr wrap="none" rtlCol="0">
            <a:spAutoFit/>
          </a:bodyPr>
          <a:lstStyle/>
          <a:p>
            <a:r>
              <a:rPr lang="it-IT" dirty="0" smtClean="0">
                <a:solidFill>
                  <a:schemeClr val="bg1"/>
                </a:solidFill>
                <a:latin typeface="Verdana" pitchFamily="34" charset="0"/>
              </a:rPr>
              <a:t>Più lenta che nel Sistema Solare interno, per diversi motivi:</a:t>
            </a:r>
            <a:endParaRPr lang="it-IT" dirty="0">
              <a:solidFill>
                <a:schemeClr val="bg1"/>
              </a:solidFill>
              <a:latin typeface="Verdana" pitchFamily="34" charset="0"/>
            </a:endParaRPr>
          </a:p>
        </p:txBody>
      </p:sp>
      <p:pic>
        <p:nvPicPr>
          <p:cNvPr id="9" name="Immagine 8" descr="protoplanetary_disk1.jpg"/>
          <p:cNvPicPr>
            <a:picLocks noChangeAspect="1"/>
          </p:cNvPicPr>
          <p:nvPr/>
        </p:nvPicPr>
        <p:blipFill>
          <a:blip r:embed="rId3" cstate="print"/>
          <a:stretch>
            <a:fillRect/>
          </a:stretch>
        </p:blipFill>
        <p:spPr>
          <a:xfrm>
            <a:off x="0" y="1340768"/>
            <a:ext cx="9144000" cy="4572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611560" y="1412776"/>
            <a:ext cx="7920000" cy="4425300"/>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Gradiente di temperatura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251520" y="1124744"/>
            <a:ext cx="6840000" cy="5200173"/>
          </a:xfrm>
          <a:prstGeom prst="rect">
            <a:avLst/>
          </a:prstGeom>
          <a:effectLst/>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Differenze di composizione interna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7380312" y="2132856"/>
            <a:ext cx="1512168" cy="1015663"/>
          </a:xfrm>
          <a:prstGeom prst="rect">
            <a:avLst/>
          </a:prstGeom>
          <a:noFill/>
        </p:spPr>
        <p:txBody>
          <a:bodyPr wrap="square" rtlCol="0">
            <a:spAutoFit/>
          </a:bodyPr>
          <a:lstStyle/>
          <a:p>
            <a:pPr algn="ctr"/>
            <a:r>
              <a:rPr lang="it-IT" dirty="0" smtClean="0">
                <a:solidFill>
                  <a:schemeClr val="bg1"/>
                </a:solidFill>
                <a:latin typeface="Verdana" pitchFamily="34" charset="0"/>
              </a:rPr>
              <a:t>pianeti “terrestri”</a:t>
            </a:r>
          </a:p>
          <a:p>
            <a:pPr algn="ctr"/>
            <a:r>
              <a:rPr lang="it-IT" dirty="0" smtClean="0">
                <a:solidFill>
                  <a:schemeClr val="bg1"/>
                </a:solidFill>
                <a:latin typeface="Verdana" pitchFamily="34" charset="0"/>
              </a:rPr>
              <a:t>(interni)</a:t>
            </a:r>
            <a:endParaRPr lang="it-IT" dirty="0">
              <a:solidFill>
                <a:schemeClr val="bg1"/>
              </a:solidFill>
              <a:latin typeface="Verdana" pitchFamily="34" charset="0"/>
            </a:endParaRPr>
          </a:p>
        </p:txBody>
      </p:sp>
      <p:sp>
        <p:nvSpPr>
          <p:cNvPr id="8" name="CasellaDiTesto 7"/>
          <p:cNvSpPr txBox="1"/>
          <p:nvPr/>
        </p:nvSpPr>
        <p:spPr>
          <a:xfrm>
            <a:off x="7308304" y="4221088"/>
            <a:ext cx="1512168" cy="1015663"/>
          </a:xfrm>
          <a:prstGeom prst="rect">
            <a:avLst/>
          </a:prstGeom>
          <a:noFill/>
        </p:spPr>
        <p:txBody>
          <a:bodyPr wrap="square" rtlCol="0">
            <a:spAutoFit/>
          </a:bodyPr>
          <a:lstStyle/>
          <a:p>
            <a:pPr algn="ctr"/>
            <a:r>
              <a:rPr lang="it-IT" dirty="0" smtClean="0">
                <a:solidFill>
                  <a:schemeClr val="bg1"/>
                </a:solidFill>
                <a:latin typeface="Verdana" pitchFamily="34" charset="0"/>
              </a:rPr>
              <a:t>pianeti “giganti”</a:t>
            </a:r>
          </a:p>
          <a:p>
            <a:pPr algn="ctr"/>
            <a:r>
              <a:rPr lang="it-IT" dirty="0" smtClean="0">
                <a:solidFill>
                  <a:schemeClr val="bg1"/>
                </a:solidFill>
                <a:latin typeface="Verdana" pitchFamily="34" charset="0"/>
              </a:rPr>
              <a:t>(esterni)</a:t>
            </a:r>
            <a:endParaRPr lang="it-IT"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1052736"/>
            <a:ext cx="9144000" cy="2800767"/>
          </a:xfrm>
          <a:prstGeom prst="rect">
            <a:avLst/>
          </a:prstGeom>
          <a:noFill/>
          <a:ln w="9525">
            <a:noFill/>
            <a:miter lim="800000"/>
            <a:headEnd/>
            <a:tailEnd/>
          </a:ln>
        </p:spPr>
        <p:txBody>
          <a:bodyPr wrap="square">
            <a:spAutoFit/>
          </a:bodyPr>
          <a:lstStyle/>
          <a:p>
            <a:pPr algn="ctr"/>
            <a:r>
              <a:rPr lang="it-IT" sz="8800" dirty="0" smtClean="0">
                <a:latin typeface="Verdana" pitchFamily="34" charset="0"/>
              </a:rPr>
              <a:t>3</a:t>
            </a:r>
          </a:p>
          <a:p>
            <a:pPr algn="ctr"/>
            <a:endParaRPr lang="it-IT" sz="4400" dirty="0">
              <a:latin typeface="Verdana" pitchFamily="34" charset="0"/>
            </a:endParaRPr>
          </a:p>
          <a:p>
            <a:pPr algn="ctr"/>
            <a:r>
              <a:rPr lang="it-IT" sz="4400" dirty="0" smtClean="0">
                <a:latin typeface="Verdana" pitchFamily="34" charset="0"/>
              </a:rPr>
              <a:t>Cenni di spettroscopia</a:t>
            </a:r>
            <a:endParaRPr lang="it-IT" sz="44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latin typeface="Verdana" pitchFamily="34" charset="0"/>
              </a:rPr>
              <a:t>Mario Carpino, 30 ottobre 2013</a:t>
            </a:r>
            <a:endParaRPr lang="it-IT" sz="1100" dirty="0">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latin typeface="Verdana" pitchFamily="34" charset="0"/>
              </a:rPr>
              <a:t>Il Sistema Solare</a:t>
            </a:r>
            <a:endParaRPr lang="it-IT" sz="1100" dirty="0">
              <a:latin typeface="Verdana" pitchFamily="34"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Radiazione elettromagnetica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Visible%20spectrum.jpeg"/>
          <p:cNvPicPr>
            <a:picLocks noChangeAspect="1"/>
          </p:cNvPicPr>
          <p:nvPr/>
        </p:nvPicPr>
        <p:blipFill>
          <a:blip r:embed="rId3" cstate="print"/>
          <a:stretch>
            <a:fillRect/>
          </a:stretch>
        </p:blipFill>
        <p:spPr>
          <a:xfrm>
            <a:off x="0" y="1556792"/>
            <a:ext cx="9144000" cy="4364678"/>
          </a:xfrm>
          <a:prstGeom prst="rect">
            <a:avLst/>
          </a:prstGeom>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Decomposizione spettrale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Visible%20spectrum.jpeg"/>
          <p:cNvPicPr>
            <a:picLocks noChangeAspect="1"/>
          </p:cNvPicPr>
          <p:nvPr/>
        </p:nvPicPr>
        <p:blipFill>
          <a:blip r:embed="rId3" cstate="print"/>
          <a:stretch>
            <a:fillRect/>
          </a:stretch>
        </p:blipFill>
        <p:spPr>
          <a:xfrm>
            <a:off x="1619672" y="1340768"/>
            <a:ext cx="5969924" cy="4364678"/>
          </a:xfrm>
          <a:prstGeom prst="rect">
            <a:avLst/>
          </a:prstGeom>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827584" y="1052736"/>
            <a:ext cx="7416824" cy="4176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Spettro continuo (di corpo nero)</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7" name="CasellaDiTesto 6"/>
          <p:cNvSpPr txBox="1"/>
          <p:nvPr/>
        </p:nvSpPr>
        <p:spPr>
          <a:xfrm>
            <a:off x="683568" y="5301208"/>
            <a:ext cx="7632848" cy="830997"/>
          </a:xfrm>
          <a:prstGeom prst="rect">
            <a:avLst/>
          </a:prstGeom>
          <a:noFill/>
        </p:spPr>
        <p:txBody>
          <a:bodyPr wrap="square" rtlCol="0">
            <a:spAutoFit/>
          </a:bodyPr>
          <a:lstStyle/>
          <a:p>
            <a:pPr marL="457200" indent="-457200">
              <a:buFont typeface="+mj-lt"/>
              <a:buAutoNum type="arabicPeriod"/>
            </a:pPr>
            <a:r>
              <a:rPr lang="it-IT" sz="1600" dirty="0" smtClean="0">
                <a:solidFill>
                  <a:schemeClr val="bg1"/>
                </a:solidFill>
                <a:latin typeface="Verdana" pitchFamily="34" charset="0"/>
              </a:rPr>
              <a:t>È prodotto dall’agitazione termica degli atomi</a:t>
            </a:r>
          </a:p>
          <a:p>
            <a:pPr marL="457200" indent="-457200">
              <a:buFont typeface="+mj-lt"/>
              <a:buAutoNum type="arabicPeriod"/>
            </a:pPr>
            <a:r>
              <a:rPr lang="it-IT" sz="1600" dirty="0" smtClean="0">
                <a:solidFill>
                  <a:schemeClr val="bg1"/>
                </a:solidFill>
                <a:latin typeface="Verdana" pitchFamily="34" charset="0"/>
              </a:rPr>
              <a:t>Tutte le lunghezze d’onda sono presenti (con diversa intensità)</a:t>
            </a:r>
          </a:p>
          <a:p>
            <a:pPr marL="457200" indent="-457200">
              <a:buFont typeface="+mj-lt"/>
              <a:buAutoNum type="arabicPeriod"/>
            </a:pPr>
            <a:r>
              <a:rPr lang="it-IT" sz="1600" dirty="0" smtClean="0">
                <a:solidFill>
                  <a:schemeClr val="bg1"/>
                </a:solidFill>
                <a:latin typeface="Verdana" pitchFamily="34" charset="0"/>
              </a:rPr>
              <a:t>Il picco dello spettro dipende dalla temperatura</a:t>
            </a:r>
            <a:endParaRPr lang="it-IT" sz="1600" dirty="0">
              <a:solidFill>
                <a:schemeClr val="bg1"/>
              </a:solidFill>
              <a:latin typeface="Verdana" pitchFamily="34" charset="0"/>
            </a:endParaRPr>
          </a:p>
        </p:txBody>
      </p:sp>
      <p:pic>
        <p:nvPicPr>
          <p:cNvPr id="8" name="Immagine 7" descr="planck_black-body_radiation.png"/>
          <p:cNvPicPr>
            <a:picLocks noChangeAspect="1"/>
          </p:cNvPicPr>
          <p:nvPr/>
        </p:nvPicPr>
        <p:blipFill>
          <a:blip r:embed="rId3" cstate="print"/>
          <a:stretch>
            <a:fillRect/>
          </a:stretch>
        </p:blipFill>
        <p:spPr>
          <a:xfrm>
            <a:off x="899592" y="1124744"/>
            <a:ext cx="7200000" cy="394632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Righe spettrali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Visible%20spectrum.jpeg"/>
          <p:cNvPicPr>
            <a:picLocks noChangeAspect="1"/>
          </p:cNvPicPr>
          <p:nvPr/>
        </p:nvPicPr>
        <p:blipFill>
          <a:blip r:embed="rId3" cstate="print"/>
          <a:stretch>
            <a:fillRect/>
          </a:stretch>
        </p:blipFill>
        <p:spPr>
          <a:xfrm>
            <a:off x="611560" y="1196752"/>
            <a:ext cx="7920000" cy="4841100"/>
          </a:xfrm>
          <a:prstGeom prst="rect">
            <a:avLst/>
          </a:prstGeom>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Spettro di una stella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Visible%20spectrum.jpeg"/>
          <p:cNvPicPr>
            <a:picLocks noChangeAspect="1"/>
          </p:cNvPicPr>
          <p:nvPr/>
        </p:nvPicPr>
        <p:blipFill>
          <a:blip r:embed="rId3" cstate="print"/>
          <a:stretch>
            <a:fillRect/>
          </a:stretch>
        </p:blipFill>
        <p:spPr>
          <a:xfrm>
            <a:off x="1043608" y="1124744"/>
            <a:ext cx="7200000" cy="5088412"/>
          </a:xfrm>
          <a:prstGeom prst="rect">
            <a:avLst/>
          </a:prstGeom>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Effetto Doppler</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180px-Redshift.png"/>
          <p:cNvPicPr>
            <a:picLocks noChangeAspect="1"/>
          </p:cNvPicPr>
          <p:nvPr/>
        </p:nvPicPr>
        <p:blipFill>
          <a:blip r:embed="rId3" cstate="print"/>
          <a:stretch>
            <a:fillRect/>
          </a:stretch>
        </p:blipFill>
        <p:spPr bwMode="auto">
          <a:xfrm>
            <a:off x="0" y="1556792"/>
            <a:ext cx="9144000" cy="426839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Struttura del Sistema Solare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0" y="1080000"/>
            <a:ext cx="9180000" cy="5166792"/>
          </a:xfrm>
          <a:prstGeom prst="rect">
            <a:avLst/>
          </a:prstGeom>
        </p:spPr>
      </p:pic>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Effetto Doppler</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180px-Redshift.png"/>
          <p:cNvPicPr>
            <a:picLocks noChangeAspect="1"/>
          </p:cNvPicPr>
          <p:nvPr/>
        </p:nvPicPr>
        <p:blipFill>
          <a:blip r:embed="rId3" cstate="print"/>
          <a:srcRect/>
          <a:stretch>
            <a:fillRect/>
          </a:stretch>
        </p:blipFill>
        <p:spPr bwMode="auto">
          <a:xfrm>
            <a:off x="3203848" y="1412776"/>
            <a:ext cx="2722457" cy="480664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Spettroscopia: concetti fondamentali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467544" y="2636912"/>
            <a:ext cx="8431219" cy="2308324"/>
          </a:xfrm>
          <a:prstGeom prst="rect">
            <a:avLst/>
          </a:prstGeom>
          <a:noFill/>
        </p:spPr>
        <p:txBody>
          <a:bodyPr wrap="none" rtlCol="0">
            <a:spAutoFit/>
          </a:bodyPr>
          <a:lstStyle/>
          <a:p>
            <a:pPr marL="457200" indent="-457200"/>
            <a:r>
              <a:rPr lang="it-IT" sz="2400" dirty="0" smtClean="0">
                <a:solidFill>
                  <a:schemeClr val="bg1"/>
                </a:solidFill>
                <a:latin typeface="Verdana" pitchFamily="34" charset="0"/>
              </a:rPr>
              <a:t>Dallo spettro di una stella è possibile determinare:</a:t>
            </a:r>
          </a:p>
          <a:p>
            <a:pPr marL="457200" indent="-457200"/>
            <a:endParaRPr lang="it-IT" sz="2400" dirty="0" smtClean="0">
              <a:solidFill>
                <a:schemeClr val="bg1"/>
              </a:solidFill>
              <a:latin typeface="Verdana" pitchFamily="34" charset="0"/>
            </a:endParaRPr>
          </a:p>
          <a:p>
            <a:pPr marL="457200" indent="-457200">
              <a:buFont typeface="+mj-lt"/>
              <a:buAutoNum type="arabicPeriod"/>
            </a:pPr>
            <a:r>
              <a:rPr lang="it-IT" sz="2400" dirty="0" smtClean="0">
                <a:solidFill>
                  <a:schemeClr val="bg1"/>
                </a:solidFill>
                <a:latin typeface="Verdana" pitchFamily="34" charset="0"/>
              </a:rPr>
              <a:t>temperatura </a:t>
            </a:r>
            <a:r>
              <a:rPr lang="it-IT" sz="2400" dirty="0" smtClean="0">
                <a:solidFill>
                  <a:schemeClr val="bg1"/>
                </a:solidFill>
                <a:latin typeface="Verdana" pitchFamily="34" charset="0"/>
              </a:rPr>
              <a:t>superficiale</a:t>
            </a:r>
          </a:p>
          <a:p>
            <a:pPr marL="457200" indent="-457200">
              <a:buFont typeface="+mj-lt"/>
              <a:buAutoNum type="arabicPeriod"/>
            </a:pPr>
            <a:r>
              <a:rPr lang="it-IT" sz="2400" dirty="0" smtClean="0">
                <a:solidFill>
                  <a:schemeClr val="bg1"/>
                </a:solidFill>
                <a:latin typeface="Verdana" pitchFamily="34" charset="0"/>
              </a:rPr>
              <a:t>massa</a:t>
            </a:r>
            <a:endParaRPr lang="it-IT" sz="2400" dirty="0" smtClean="0">
              <a:solidFill>
                <a:schemeClr val="bg1"/>
              </a:solidFill>
              <a:latin typeface="Verdana" pitchFamily="34" charset="0"/>
            </a:endParaRPr>
          </a:p>
          <a:p>
            <a:pPr marL="457200" indent="-457200">
              <a:buFont typeface="+mj-lt"/>
              <a:buAutoNum type="arabicPeriod"/>
            </a:pPr>
            <a:r>
              <a:rPr lang="it-IT" sz="2400" dirty="0" smtClean="0">
                <a:solidFill>
                  <a:schemeClr val="bg1"/>
                </a:solidFill>
                <a:latin typeface="Verdana" pitchFamily="34" charset="0"/>
              </a:rPr>
              <a:t>composizione chimica</a:t>
            </a:r>
          </a:p>
          <a:p>
            <a:pPr marL="457200" indent="-457200">
              <a:buFont typeface="+mj-lt"/>
              <a:buAutoNum type="arabicPeriod"/>
            </a:pPr>
            <a:r>
              <a:rPr lang="it-IT" sz="2400" dirty="0" smtClean="0">
                <a:solidFill>
                  <a:schemeClr val="bg1"/>
                </a:solidFill>
                <a:latin typeface="Verdana" pitchFamily="34" charset="0"/>
              </a:rPr>
              <a:t>velocità radiale (avvicinamento o allontanamento)</a:t>
            </a:r>
            <a:endParaRPr lang="it-IT" sz="2400" dirty="0">
              <a:solidFill>
                <a:schemeClr val="bg1"/>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1052736"/>
            <a:ext cx="9144000" cy="2800767"/>
          </a:xfrm>
          <a:prstGeom prst="rect">
            <a:avLst/>
          </a:prstGeom>
          <a:noFill/>
          <a:ln w="9525">
            <a:noFill/>
            <a:miter lim="800000"/>
            <a:headEnd/>
            <a:tailEnd/>
          </a:ln>
        </p:spPr>
        <p:txBody>
          <a:bodyPr wrap="square">
            <a:spAutoFit/>
          </a:bodyPr>
          <a:lstStyle/>
          <a:p>
            <a:pPr algn="ctr"/>
            <a:r>
              <a:rPr lang="it-IT" sz="8800" dirty="0" smtClean="0">
                <a:latin typeface="Verdana" pitchFamily="34" charset="0"/>
              </a:rPr>
              <a:t>4</a:t>
            </a:r>
          </a:p>
          <a:p>
            <a:pPr algn="ctr"/>
            <a:endParaRPr lang="it-IT" sz="4400" dirty="0">
              <a:latin typeface="Verdana" pitchFamily="34" charset="0"/>
            </a:endParaRPr>
          </a:p>
          <a:p>
            <a:pPr algn="ctr"/>
            <a:r>
              <a:rPr lang="it-IT" sz="4400" dirty="0" smtClean="0">
                <a:latin typeface="Verdana" pitchFamily="34" charset="0"/>
              </a:rPr>
              <a:t>I pianeti extrasolari</a:t>
            </a:r>
            <a:endParaRPr lang="it-IT" sz="44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latin typeface="Verdana" pitchFamily="34" charset="0"/>
              </a:rPr>
              <a:t>Mario Carpino, 30 ottobre 2013</a:t>
            </a:r>
            <a:endParaRPr lang="it-IT" sz="1100" dirty="0">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latin typeface="Verdana" pitchFamily="34" charset="0"/>
              </a:rPr>
              <a:t>Il Sistema Solare</a:t>
            </a:r>
            <a:endParaRPr lang="it-IT" sz="1100" dirty="0">
              <a:latin typeface="Verdana" pitchFamily="34"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764704"/>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I pianeti extrasolari sono (quasi) invisibili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3" descr="planete_cachee.jpg"/>
          <p:cNvPicPr>
            <a:picLocks noChangeAspect="1"/>
          </p:cNvPicPr>
          <p:nvPr/>
        </p:nvPicPr>
        <p:blipFill>
          <a:blip r:embed="rId3" cstate="print"/>
          <a:srcRect/>
          <a:stretch>
            <a:fillRect/>
          </a:stretch>
        </p:blipFill>
        <p:spPr bwMode="auto">
          <a:xfrm>
            <a:off x="2699792" y="2420888"/>
            <a:ext cx="3810000" cy="3149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764704"/>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Effetti della turbolenza atmosferica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seeing.gif"/>
          <p:cNvPicPr>
            <a:picLocks noChangeAspect="1"/>
          </p:cNvPicPr>
          <p:nvPr/>
        </p:nvPicPr>
        <p:blipFill>
          <a:blip r:embed="rId3" cstate="print"/>
          <a:stretch>
            <a:fillRect/>
          </a:stretch>
        </p:blipFill>
        <p:spPr>
          <a:xfrm>
            <a:off x="1547664" y="2996952"/>
            <a:ext cx="6480000" cy="1102041"/>
          </a:xfrm>
          <a:prstGeom prst="rect">
            <a:avLst/>
          </a:prstGeom>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764704"/>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Metodi di </a:t>
            </a:r>
            <a:r>
              <a:rPr lang="it-IT" sz="3200" dirty="0" err="1" smtClean="0">
                <a:solidFill>
                  <a:schemeClr val="bg1"/>
                </a:solidFill>
                <a:latin typeface="Verdana" pitchFamily="34" charset="0"/>
              </a:rPr>
              <a:t>detezione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6" name="CasellaDiTesto 5"/>
          <p:cNvSpPr txBox="1"/>
          <p:nvPr/>
        </p:nvSpPr>
        <p:spPr>
          <a:xfrm>
            <a:off x="971600" y="2132856"/>
            <a:ext cx="7064037" cy="3416253"/>
          </a:xfrm>
          <a:prstGeom prst="rect">
            <a:avLst/>
          </a:prstGeom>
          <a:noFill/>
        </p:spPr>
        <p:txBody>
          <a:bodyPr wrap="none" lIns="91370" tIns="45687" rIns="91370" bIns="45687" rtlCol="0">
            <a:spAutoFit/>
          </a:bodyPr>
          <a:lstStyle/>
          <a:p>
            <a:pPr>
              <a:buFont typeface="Wingdings" pitchFamily="2" charset="2"/>
              <a:buChar char="§"/>
            </a:pPr>
            <a:r>
              <a:rPr lang="it-IT" sz="2400" dirty="0" smtClean="0">
                <a:solidFill>
                  <a:schemeClr val="bg1"/>
                </a:solidFill>
                <a:latin typeface="Verdana" pitchFamily="34" charset="0"/>
                <a:cs typeface="Arial" pitchFamily="34" charset="0"/>
              </a:rPr>
              <a:t> spettroscopia (velocità radiale)</a:t>
            </a:r>
          </a:p>
          <a:p>
            <a:pPr>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fotometria (occultazioni)</a:t>
            </a:r>
          </a:p>
          <a:p>
            <a:pPr>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ritardi nei segnali di </a:t>
            </a:r>
            <a:r>
              <a:rPr lang="it-IT" sz="2400" i="1" dirty="0" smtClean="0">
                <a:solidFill>
                  <a:schemeClr val="bg1"/>
                </a:solidFill>
                <a:latin typeface="Verdana" pitchFamily="34" charset="0"/>
                <a:cs typeface="Arial" pitchFamily="34" charset="0"/>
              </a:rPr>
              <a:t>pulsar</a:t>
            </a:r>
          </a:p>
          <a:p>
            <a:pPr>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astrometria di precisione</a:t>
            </a:r>
          </a:p>
          <a:p>
            <a:pPr>
              <a:buFont typeface="Wingdings" pitchFamily="2" charset="2"/>
              <a:buChar char="§"/>
            </a:pPr>
            <a:r>
              <a:rPr lang="it-IT" sz="2400" dirty="0">
                <a:solidFill>
                  <a:schemeClr val="bg1"/>
                </a:solidFill>
                <a:latin typeface="Verdana" pitchFamily="34" charset="0"/>
                <a:cs typeface="Arial" pitchFamily="34" charset="0"/>
              </a:rPr>
              <a:t> </a:t>
            </a:r>
            <a:r>
              <a:rPr lang="it-IT" sz="2400" i="1" dirty="0" err="1" smtClean="0">
                <a:solidFill>
                  <a:schemeClr val="bg1"/>
                </a:solidFill>
                <a:latin typeface="Verdana" pitchFamily="34" charset="0"/>
                <a:cs typeface="Arial" pitchFamily="34" charset="0"/>
              </a:rPr>
              <a:t>microlensing</a:t>
            </a:r>
            <a:r>
              <a:rPr lang="it-IT" sz="2400" dirty="0" smtClean="0">
                <a:solidFill>
                  <a:schemeClr val="bg1"/>
                </a:solidFill>
                <a:latin typeface="Verdana" pitchFamily="34" charset="0"/>
                <a:cs typeface="Arial" pitchFamily="34" charset="0"/>
              </a:rPr>
              <a:t> gravitazionale</a:t>
            </a:r>
          </a:p>
          <a:p>
            <a:pPr>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immagini dirette:</a:t>
            </a:r>
          </a:p>
          <a:p>
            <a:pPr lvl="1">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ottiche adattive</a:t>
            </a:r>
          </a:p>
          <a:p>
            <a:pPr lvl="1">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interferometria (da terra e dallo spazio)</a:t>
            </a:r>
          </a:p>
          <a:p>
            <a:pPr lvl="1">
              <a:buFont typeface="Wingdings" pitchFamily="2" charset="2"/>
              <a:buChar char="§"/>
            </a:pPr>
            <a:r>
              <a:rPr lang="it-IT" sz="2400" dirty="0">
                <a:solidFill>
                  <a:schemeClr val="bg1"/>
                </a:solidFill>
                <a:latin typeface="Verdana" pitchFamily="34" charset="0"/>
                <a:cs typeface="Arial" pitchFamily="34" charset="0"/>
              </a:rPr>
              <a:t> </a:t>
            </a:r>
            <a:r>
              <a:rPr lang="it-IT" sz="2400" dirty="0" smtClean="0">
                <a:solidFill>
                  <a:schemeClr val="bg1"/>
                </a:solidFill>
                <a:latin typeface="Verdana" pitchFamily="34" charset="0"/>
                <a:cs typeface="Arial" pitchFamily="34" charset="0"/>
              </a:rPr>
              <a:t>immagini nell’infrarosso termico</a:t>
            </a:r>
            <a:endParaRPr lang="it-IT" sz="2400" dirty="0">
              <a:solidFill>
                <a:schemeClr val="bg1"/>
              </a:solidFill>
              <a:latin typeface="Verdana"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764704"/>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I pianeti si muovono attorno al Sole?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8" name="Immagine 3" descr="20214.jpg"/>
          <p:cNvPicPr>
            <a:picLocks noChangeAspect="1"/>
          </p:cNvPicPr>
          <p:nvPr/>
        </p:nvPicPr>
        <p:blipFill>
          <a:blip r:embed="rId3" cstate="print"/>
          <a:srcRect/>
          <a:stretch>
            <a:fillRect/>
          </a:stretch>
        </p:blipFill>
        <p:spPr bwMode="auto">
          <a:xfrm>
            <a:off x="683568" y="2060848"/>
            <a:ext cx="7663214" cy="323898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2" descr="Orbit5.gif"/>
          <p:cNvPicPr>
            <a:picLocks noChangeAspect="1"/>
          </p:cNvPicPr>
          <p:nvPr/>
        </p:nvPicPr>
        <p:blipFill>
          <a:blip r:embed="rId3" cstate="print"/>
          <a:srcRect/>
          <a:stretch>
            <a:fillRect/>
          </a:stretch>
        </p:blipFill>
        <p:spPr bwMode="auto">
          <a:xfrm>
            <a:off x="1285852" y="1714488"/>
            <a:ext cx="6914178" cy="34549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9" name="Immagine 8" descr="Orbit2.gif"/>
          <p:cNvPicPr>
            <a:picLocks noChangeAspect="1"/>
          </p:cNvPicPr>
          <p:nvPr/>
        </p:nvPicPr>
        <p:blipFill>
          <a:blip r:embed="rId3" cstate="print"/>
          <a:srcRect/>
          <a:stretch>
            <a:fillRect/>
          </a:stretch>
        </p:blipFill>
        <p:spPr bwMode="auto">
          <a:xfrm>
            <a:off x="1979712" y="692696"/>
            <a:ext cx="5185633" cy="518236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5" name="Picture 3"/>
          <p:cNvPicPr>
            <a:picLocks noChangeAspect="1" noChangeArrowheads="1"/>
          </p:cNvPicPr>
          <p:nvPr/>
        </p:nvPicPr>
        <p:blipFill>
          <a:blip r:embed="rId3" cstate="print"/>
          <a:srcRect/>
          <a:stretch>
            <a:fillRect/>
          </a:stretch>
        </p:blipFill>
        <p:spPr bwMode="auto">
          <a:xfrm>
            <a:off x="1440000" y="1440000"/>
            <a:ext cx="6480000" cy="426588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Struttura del Sistema Solare</a:t>
            </a:r>
            <a:endParaRPr lang="it-IT" sz="32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2051720" y="1340768"/>
            <a:ext cx="4680000" cy="4680000"/>
          </a:xfrm>
          <a:prstGeom prst="rect">
            <a:avLst/>
          </a:prstGeom>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4" name="Immagine 4" descr="astrometry2.gif"/>
          <p:cNvPicPr>
            <a:picLocks noChangeAspect="1"/>
          </p:cNvPicPr>
          <p:nvPr/>
        </p:nvPicPr>
        <p:blipFill>
          <a:blip r:embed="rId3" cstate="print"/>
          <a:srcRect/>
          <a:stretch>
            <a:fillRect/>
          </a:stretch>
        </p:blipFill>
        <p:spPr bwMode="auto">
          <a:xfrm>
            <a:off x="1440000" y="1440000"/>
            <a:ext cx="6480000" cy="427439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per effetto Doppler</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4" descr="Stellar_Wobble1.gif"/>
          <p:cNvPicPr>
            <a:picLocks noChangeAspect="1"/>
          </p:cNvPicPr>
          <p:nvPr/>
        </p:nvPicPr>
        <p:blipFill>
          <a:blip r:embed="rId3" cstate="print"/>
          <a:srcRect/>
          <a:stretch>
            <a:fillRect/>
          </a:stretch>
        </p:blipFill>
        <p:spPr bwMode="auto">
          <a:xfrm>
            <a:off x="1043608" y="1196752"/>
            <a:ext cx="6870964" cy="512910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Curva di velocità radiale (HD187123)</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907704" y="1484784"/>
            <a:ext cx="5529910" cy="3780000"/>
          </a:xfrm>
          <a:prstGeom prst="rect">
            <a:avLst/>
          </a:prstGeom>
          <a:noFill/>
          <a:ln w="9525">
            <a:noFill/>
            <a:miter lim="800000"/>
            <a:headEnd/>
            <a:tailEnd/>
          </a:ln>
        </p:spPr>
      </p:pic>
      <p:sp>
        <p:nvSpPr>
          <p:cNvPr id="8" name="Text Box 4"/>
          <p:cNvSpPr txBox="1">
            <a:spLocks noChangeArrowheads="1"/>
          </p:cNvSpPr>
          <p:nvPr/>
        </p:nvSpPr>
        <p:spPr bwMode="auto">
          <a:xfrm>
            <a:off x="509576" y="5625406"/>
            <a:ext cx="8131200" cy="307777"/>
          </a:xfrm>
          <a:prstGeom prst="rect">
            <a:avLst/>
          </a:prstGeom>
          <a:noFill/>
          <a:ln w="9525">
            <a:noFill/>
            <a:miter lim="800000"/>
            <a:headEnd/>
            <a:tailEnd/>
          </a:ln>
        </p:spPr>
        <p:txBody>
          <a:bodyPr wrap="none" lIns="0" tIns="0" rIns="0" bIns="0" anchor="ctr">
            <a:spAutoFit/>
          </a:bodyPr>
          <a:lstStyle/>
          <a:p>
            <a:pPr algn="ctr">
              <a:buSzPct val="45000"/>
              <a:tabLst>
                <a:tab pos="655638" algn="l"/>
                <a:tab pos="1311275" algn="l"/>
                <a:tab pos="1968500" algn="l"/>
                <a:tab pos="2624138" algn="l"/>
                <a:tab pos="3281363" algn="l"/>
                <a:tab pos="3937000" algn="l"/>
                <a:tab pos="4594225" algn="l"/>
                <a:tab pos="5249863" algn="l"/>
                <a:tab pos="5907088" algn="l"/>
                <a:tab pos="6562725" algn="l"/>
                <a:tab pos="7219950" algn="l"/>
              </a:tabLst>
            </a:pPr>
            <a:r>
              <a:rPr lang="en-GB" i="1" dirty="0" smtClean="0">
                <a:solidFill>
                  <a:schemeClr val="bg1"/>
                </a:solidFill>
                <a:latin typeface="Verdana" pitchFamily="34" charset="0"/>
              </a:rPr>
              <a:t>M</a:t>
            </a:r>
            <a:r>
              <a:rPr lang="en-GB" dirty="0" smtClean="0">
                <a:solidFill>
                  <a:schemeClr val="bg1"/>
                </a:solidFill>
                <a:latin typeface="Verdana" pitchFamily="34" charset="0"/>
              </a:rPr>
              <a:t> </a:t>
            </a:r>
            <a:r>
              <a:rPr lang="en-GB" dirty="0" smtClean="0">
                <a:solidFill>
                  <a:schemeClr val="bg1"/>
                </a:solidFill>
                <a:latin typeface="Verdana" pitchFamily="34" charset="0"/>
                <a:sym typeface="Symbol"/>
              </a:rPr>
              <a:t></a:t>
            </a:r>
            <a:r>
              <a:rPr lang="en-GB" dirty="0" smtClean="0">
                <a:solidFill>
                  <a:schemeClr val="bg1"/>
                </a:solidFill>
                <a:latin typeface="Verdana" pitchFamily="34" charset="0"/>
              </a:rPr>
              <a:t> 0,52 </a:t>
            </a:r>
            <a:r>
              <a:rPr lang="en-GB" i="1" dirty="0" err="1" smtClean="0">
                <a:solidFill>
                  <a:schemeClr val="bg1"/>
                </a:solidFill>
                <a:latin typeface="Verdana" pitchFamily="34" charset="0"/>
              </a:rPr>
              <a:t>M</a:t>
            </a:r>
            <a:r>
              <a:rPr lang="en-GB" baseline="-25000" dirty="0" err="1" smtClean="0">
                <a:solidFill>
                  <a:schemeClr val="bg1"/>
                </a:solidFill>
                <a:latin typeface="Verdana" pitchFamily="34" charset="0"/>
              </a:rPr>
              <a:t>Giove</a:t>
            </a:r>
            <a:r>
              <a:rPr lang="en-GB" dirty="0" smtClean="0">
                <a:solidFill>
                  <a:schemeClr val="bg1"/>
                </a:solidFill>
                <a:latin typeface="Verdana" pitchFamily="34" charset="0"/>
              </a:rPr>
              <a:t>     </a:t>
            </a:r>
            <a:r>
              <a:rPr lang="en-GB" i="1" dirty="0">
                <a:solidFill>
                  <a:schemeClr val="bg1"/>
                </a:solidFill>
                <a:latin typeface="Verdana" pitchFamily="34" charset="0"/>
              </a:rPr>
              <a:t>a</a:t>
            </a:r>
            <a:r>
              <a:rPr lang="en-GB" dirty="0">
                <a:solidFill>
                  <a:schemeClr val="bg1"/>
                </a:solidFill>
                <a:latin typeface="Verdana" pitchFamily="34" charset="0"/>
              </a:rPr>
              <a:t> = </a:t>
            </a:r>
            <a:r>
              <a:rPr lang="en-GB" dirty="0" smtClean="0">
                <a:solidFill>
                  <a:schemeClr val="bg1"/>
                </a:solidFill>
                <a:latin typeface="Verdana" pitchFamily="34" charset="0"/>
              </a:rPr>
              <a:t>0,042 </a:t>
            </a:r>
            <a:r>
              <a:rPr lang="en-GB" dirty="0">
                <a:solidFill>
                  <a:schemeClr val="bg1"/>
                </a:solidFill>
                <a:latin typeface="Verdana" pitchFamily="34" charset="0"/>
              </a:rPr>
              <a:t>AU    </a:t>
            </a:r>
            <a:r>
              <a:rPr lang="en-GB" dirty="0" err="1">
                <a:solidFill>
                  <a:schemeClr val="bg1"/>
                </a:solidFill>
                <a:latin typeface="Verdana" pitchFamily="34" charset="0"/>
              </a:rPr>
              <a:t>periodo</a:t>
            </a:r>
            <a:r>
              <a:rPr lang="en-GB" dirty="0">
                <a:solidFill>
                  <a:schemeClr val="bg1"/>
                </a:solidFill>
                <a:latin typeface="Verdana" pitchFamily="34" charset="0"/>
              </a:rPr>
              <a:t> = </a:t>
            </a:r>
            <a:r>
              <a:rPr lang="en-GB" dirty="0" smtClean="0">
                <a:solidFill>
                  <a:schemeClr val="bg1"/>
                </a:solidFill>
                <a:latin typeface="Verdana" pitchFamily="34" charset="0"/>
              </a:rPr>
              <a:t>3,09 </a:t>
            </a:r>
            <a:r>
              <a:rPr lang="en-GB" dirty="0">
                <a:solidFill>
                  <a:schemeClr val="bg1"/>
                </a:solidFill>
                <a:latin typeface="Verdana" pitchFamily="34" charset="0"/>
              </a:rPr>
              <a:t>d    </a:t>
            </a:r>
            <a:r>
              <a:rPr lang="en-GB" i="1" dirty="0">
                <a:solidFill>
                  <a:schemeClr val="bg1"/>
                </a:solidFill>
                <a:latin typeface="Verdana" pitchFamily="34" charset="0"/>
              </a:rPr>
              <a:t>e =</a:t>
            </a:r>
            <a:r>
              <a:rPr lang="en-GB" dirty="0">
                <a:solidFill>
                  <a:schemeClr val="bg1"/>
                </a:solidFill>
                <a:latin typeface="Verdana" pitchFamily="34" charset="0"/>
              </a:rPr>
              <a:t> </a:t>
            </a:r>
            <a:r>
              <a:rPr lang="en-GB" dirty="0" smtClean="0">
                <a:solidFill>
                  <a:schemeClr val="bg1"/>
                </a:solidFill>
                <a:latin typeface="Verdana" pitchFamily="34" charset="0"/>
              </a:rPr>
              <a:t>0,03</a:t>
            </a:r>
            <a:endParaRPr lang="en-GB"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Curva di velocità radiale (16 </a:t>
            </a:r>
            <a:r>
              <a:rPr lang="it-IT" sz="3200" i="1" dirty="0" err="1" smtClean="0">
                <a:solidFill>
                  <a:schemeClr val="bg1"/>
                </a:solidFill>
                <a:latin typeface="Verdana" pitchFamily="34" charset="0"/>
              </a:rPr>
              <a:t>Cyg</a:t>
            </a:r>
            <a:r>
              <a:rPr lang="it-IT" sz="3200" dirty="0" smtClean="0">
                <a:solidFill>
                  <a:schemeClr val="bg1"/>
                </a:solidFill>
                <a:latin typeface="Verdana" pitchFamily="34" charset="0"/>
              </a:rPr>
              <a:t> B)</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8" name="Text Box 4"/>
          <p:cNvSpPr txBox="1">
            <a:spLocks noChangeArrowheads="1"/>
          </p:cNvSpPr>
          <p:nvPr/>
        </p:nvSpPr>
        <p:spPr bwMode="auto">
          <a:xfrm>
            <a:off x="719571" y="5625406"/>
            <a:ext cx="7711214" cy="307777"/>
          </a:xfrm>
          <a:prstGeom prst="rect">
            <a:avLst/>
          </a:prstGeom>
          <a:noFill/>
          <a:ln w="9525">
            <a:noFill/>
            <a:miter lim="800000"/>
            <a:headEnd/>
            <a:tailEnd/>
          </a:ln>
        </p:spPr>
        <p:txBody>
          <a:bodyPr wrap="none" lIns="0" tIns="0" rIns="0" bIns="0" anchor="ctr">
            <a:spAutoFit/>
          </a:bodyPr>
          <a:lstStyle/>
          <a:p>
            <a:pPr algn="ctr">
              <a:buSzPct val="45000"/>
              <a:tabLst>
                <a:tab pos="655638" algn="l"/>
                <a:tab pos="1311275" algn="l"/>
                <a:tab pos="1968500" algn="l"/>
                <a:tab pos="2624138" algn="l"/>
                <a:tab pos="3281363" algn="l"/>
                <a:tab pos="3937000" algn="l"/>
                <a:tab pos="4594225" algn="l"/>
                <a:tab pos="5249863" algn="l"/>
                <a:tab pos="5907088" algn="l"/>
                <a:tab pos="6562725" algn="l"/>
                <a:tab pos="7219950" algn="l"/>
              </a:tabLst>
            </a:pPr>
            <a:r>
              <a:rPr lang="en-GB" i="1" dirty="0" smtClean="0">
                <a:solidFill>
                  <a:schemeClr val="bg1"/>
                </a:solidFill>
                <a:latin typeface="Verdana" pitchFamily="34" charset="0"/>
              </a:rPr>
              <a:t>M</a:t>
            </a:r>
            <a:r>
              <a:rPr lang="en-GB" dirty="0" smtClean="0">
                <a:solidFill>
                  <a:schemeClr val="bg1"/>
                </a:solidFill>
                <a:latin typeface="Verdana" pitchFamily="34" charset="0"/>
              </a:rPr>
              <a:t> </a:t>
            </a:r>
            <a:r>
              <a:rPr lang="en-GB" dirty="0" smtClean="0">
                <a:solidFill>
                  <a:schemeClr val="bg1"/>
                </a:solidFill>
                <a:latin typeface="Verdana" pitchFamily="34" charset="0"/>
                <a:sym typeface="Symbol"/>
              </a:rPr>
              <a:t></a:t>
            </a:r>
            <a:r>
              <a:rPr lang="en-GB" dirty="0" smtClean="0">
                <a:solidFill>
                  <a:schemeClr val="bg1"/>
                </a:solidFill>
                <a:latin typeface="Verdana" pitchFamily="34" charset="0"/>
              </a:rPr>
              <a:t> 1,5 </a:t>
            </a:r>
            <a:r>
              <a:rPr lang="en-GB" i="1" dirty="0" err="1" smtClean="0">
                <a:solidFill>
                  <a:schemeClr val="bg1"/>
                </a:solidFill>
                <a:latin typeface="Verdana" pitchFamily="34" charset="0"/>
              </a:rPr>
              <a:t>M</a:t>
            </a:r>
            <a:r>
              <a:rPr lang="en-GB" baseline="-25000" dirty="0" err="1" smtClean="0">
                <a:solidFill>
                  <a:schemeClr val="bg1"/>
                </a:solidFill>
                <a:latin typeface="Verdana" pitchFamily="34" charset="0"/>
              </a:rPr>
              <a:t>Giove</a:t>
            </a:r>
            <a:r>
              <a:rPr lang="en-GB" dirty="0" smtClean="0">
                <a:solidFill>
                  <a:schemeClr val="bg1"/>
                </a:solidFill>
                <a:latin typeface="Verdana" pitchFamily="34" charset="0"/>
              </a:rPr>
              <a:t>     </a:t>
            </a:r>
            <a:r>
              <a:rPr lang="en-GB" i="1" dirty="0">
                <a:solidFill>
                  <a:schemeClr val="bg1"/>
                </a:solidFill>
                <a:latin typeface="Verdana" pitchFamily="34" charset="0"/>
              </a:rPr>
              <a:t>a</a:t>
            </a:r>
            <a:r>
              <a:rPr lang="en-GB" dirty="0">
                <a:solidFill>
                  <a:schemeClr val="bg1"/>
                </a:solidFill>
                <a:latin typeface="Verdana" pitchFamily="34" charset="0"/>
              </a:rPr>
              <a:t> = </a:t>
            </a:r>
            <a:r>
              <a:rPr lang="en-GB" dirty="0" smtClean="0">
                <a:solidFill>
                  <a:schemeClr val="bg1"/>
                </a:solidFill>
                <a:latin typeface="Verdana" pitchFamily="34" charset="0"/>
              </a:rPr>
              <a:t>1,72 </a:t>
            </a:r>
            <a:r>
              <a:rPr lang="en-GB" dirty="0">
                <a:solidFill>
                  <a:schemeClr val="bg1"/>
                </a:solidFill>
                <a:latin typeface="Verdana" pitchFamily="34" charset="0"/>
              </a:rPr>
              <a:t>AU    </a:t>
            </a:r>
            <a:r>
              <a:rPr lang="en-GB" dirty="0" err="1">
                <a:solidFill>
                  <a:schemeClr val="bg1"/>
                </a:solidFill>
                <a:latin typeface="Verdana" pitchFamily="34" charset="0"/>
              </a:rPr>
              <a:t>periodo</a:t>
            </a:r>
            <a:r>
              <a:rPr lang="en-GB" dirty="0">
                <a:solidFill>
                  <a:schemeClr val="bg1"/>
                </a:solidFill>
                <a:latin typeface="Verdana" pitchFamily="34" charset="0"/>
              </a:rPr>
              <a:t> = </a:t>
            </a:r>
            <a:r>
              <a:rPr lang="en-GB" dirty="0" smtClean="0">
                <a:solidFill>
                  <a:schemeClr val="bg1"/>
                </a:solidFill>
                <a:latin typeface="Verdana" pitchFamily="34" charset="0"/>
              </a:rPr>
              <a:t>804 </a:t>
            </a:r>
            <a:r>
              <a:rPr lang="en-GB" dirty="0">
                <a:solidFill>
                  <a:schemeClr val="bg1"/>
                </a:solidFill>
                <a:latin typeface="Verdana" pitchFamily="34" charset="0"/>
              </a:rPr>
              <a:t>d    </a:t>
            </a:r>
            <a:r>
              <a:rPr lang="en-GB" i="1" dirty="0">
                <a:solidFill>
                  <a:schemeClr val="bg1"/>
                </a:solidFill>
                <a:latin typeface="Verdana" pitchFamily="34" charset="0"/>
              </a:rPr>
              <a:t>e =</a:t>
            </a:r>
            <a:r>
              <a:rPr lang="en-GB" dirty="0">
                <a:solidFill>
                  <a:schemeClr val="bg1"/>
                </a:solidFill>
                <a:latin typeface="Verdana" pitchFamily="34" charset="0"/>
              </a:rPr>
              <a:t> </a:t>
            </a:r>
            <a:r>
              <a:rPr lang="en-GB" dirty="0" smtClean="0">
                <a:solidFill>
                  <a:schemeClr val="bg1"/>
                </a:solidFill>
                <a:latin typeface="Verdana" pitchFamily="34" charset="0"/>
              </a:rPr>
              <a:t>0,63</a:t>
            </a:r>
            <a:endParaRPr lang="en-GB" dirty="0">
              <a:solidFill>
                <a:schemeClr val="bg1"/>
              </a:solidFill>
              <a:latin typeface="Verdana" pitchFamily="34" charset="0"/>
            </a:endParaRPr>
          </a:p>
        </p:txBody>
      </p:sp>
      <p:pic>
        <p:nvPicPr>
          <p:cNvPr id="9" name="Picture 4"/>
          <p:cNvPicPr>
            <a:picLocks noChangeAspect="1" noChangeArrowheads="1"/>
          </p:cNvPicPr>
          <p:nvPr/>
        </p:nvPicPr>
        <p:blipFill>
          <a:blip r:embed="rId3" cstate="print"/>
          <a:srcRect/>
          <a:stretch>
            <a:fillRect/>
          </a:stretch>
        </p:blipFill>
        <p:spPr bwMode="auto">
          <a:xfrm>
            <a:off x="1835696" y="1340768"/>
            <a:ext cx="5356661" cy="396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620688"/>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Seconda legge di Keplero</a:t>
            </a:r>
            <a:endParaRPr lang="it-IT" sz="32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26 ottobre 2011</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207125"/>
            <a:ext cx="1789272"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Geografia astronomica</a:t>
            </a:r>
            <a:endParaRPr lang="it-IT" sz="1100" dirty="0">
              <a:solidFill>
                <a:schemeClr val="bg1"/>
              </a:solidFill>
              <a:latin typeface="Verdana" pitchFamily="34" charset="0"/>
            </a:endParaRPr>
          </a:p>
        </p:txBody>
      </p:sp>
      <p:pic>
        <p:nvPicPr>
          <p:cNvPr id="10" name="Immagine 3" descr="Keplero_ellisse.jpg"/>
          <p:cNvPicPr>
            <a:picLocks noChangeAspect="1"/>
          </p:cNvPicPr>
          <p:nvPr/>
        </p:nvPicPr>
        <p:blipFill>
          <a:blip r:embed="rId3" cstate="print"/>
          <a:srcRect/>
          <a:stretch>
            <a:fillRect/>
          </a:stretch>
        </p:blipFill>
        <p:spPr bwMode="auto">
          <a:xfrm>
            <a:off x="539552" y="1628800"/>
            <a:ext cx="4844909" cy="3960000"/>
          </a:xfrm>
          <a:prstGeom prst="rect">
            <a:avLst/>
          </a:prstGeom>
          <a:noFill/>
          <a:ln w="9525">
            <a:noFill/>
            <a:miter lim="800000"/>
            <a:headEnd/>
            <a:tailEnd/>
          </a:ln>
        </p:spPr>
      </p:pic>
      <p:sp>
        <p:nvSpPr>
          <p:cNvPr id="11" name="Text Box 1026"/>
          <p:cNvSpPr txBox="1">
            <a:spLocks noChangeArrowheads="1"/>
          </p:cNvSpPr>
          <p:nvPr/>
        </p:nvSpPr>
        <p:spPr bwMode="auto">
          <a:xfrm>
            <a:off x="5652120" y="2852936"/>
            <a:ext cx="3225800" cy="1025108"/>
          </a:xfrm>
          <a:prstGeom prst="rect">
            <a:avLst/>
          </a:prstGeom>
          <a:noFill/>
          <a:ln w="9525">
            <a:noFill/>
            <a:miter lim="800000"/>
            <a:headEnd/>
            <a:tailEnd/>
          </a:ln>
        </p:spPr>
        <p:txBody>
          <a:bodyPr lIns="100794" tIns="50397" rIns="100794" bIns="50397" anchor="ctr">
            <a:spAutoFit/>
          </a:bodyPr>
          <a:lstStyle/>
          <a:p>
            <a:pPr algn="l"/>
            <a:r>
              <a:rPr lang="it-IT" dirty="0">
                <a:solidFill>
                  <a:schemeClr val="bg1"/>
                </a:solidFill>
                <a:latin typeface="Verdana" pitchFamily="34" charset="0"/>
                <a:cs typeface="Arial" pitchFamily="34" charset="0"/>
              </a:rPr>
              <a:t>Il </a:t>
            </a:r>
            <a:r>
              <a:rPr lang="it-IT" i="1" dirty="0">
                <a:solidFill>
                  <a:schemeClr val="bg1"/>
                </a:solidFill>
                <a:latin typeface="Verdana" pitchFamily="34" charset="0"/>
                <a:cs typeface="Arial" pitchFamily="34" charset="0"/>
              </a:rPr>
              <a:t>raggio vettore </a:t>
            </a:r>
            <a:r>
              <a:rPr lang="it-IT" dirty="0">
                <a:solidFill>
                  <a:schemeClr val="bg1"/>
                </a:solidFill>
                <a:latin typeface="Verdana" pitchFamily="34" charset="0"/>
                <a:cs typeface="Arial" pitchFamily="34" charset="0"/>
              </a:rPr>
              <a:t>del pianeta descrive aree uguali in tempi uguali</a:t>
            </a: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Curva di velocità radiale (</a:t>
            </a:r>
            <a:r>
              <a:rPr lang="it-IT" sz="3200" dirty="0" smtClean="0">
                <a:solidFill>
                  <a:schemeClr val="bg1"/>
                </a:solidFill>
                <a:latin typeface="Verdana" pitchFamily="34" charset="0"/>
                <a:sym typeface="Symbol"/>
              </a:rPr>
              <a:t> And</a:t>
            </a:r>
            <a:r>
              <a:rPr lang="it-IT" sz="3200" dirty="0" smtClean="0">
                <a:solidFill>
                  <a:schemeClr val="bg1"/>
                </a:solidFill>
                <a:latin typeface="Verdana" pitchFamily="34" charset="0"/>
              </a:rPr>
              <a:t>)</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331640" y="1412776"/>
            <a:ext cx="6060108" cy="468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Metodo della velocità radiale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7" name="CasellaDiTesto 6"/>
          <p:cNvSpPr txBox="1"/>
          <p:nvPr/>
        </p:nvSpPr>
        <p:spPr>
          <a:xfrm>
            <a:off x="1403648" y="2132856"/>
            <a:ext cx="5112297" cy="2308324"/>
          </a:xfrm>
          <a:prstGeom prst="rect">
            <a:avLst/>
          </a:prstGeom>
          <a:noFill/>
        </p:spPr>
        <p:txBody>
          <a:bodyPr wrap="none" rtlCol="0">
            <a:spAutoFit/>
          </a:bodyPr>
          <a:lstStyle/>
          <a:p>
            <a:r>
              <a:rPr lang="it-IT" sz="2400" dirty="0" smtClean="0">
                <a:solidFill>
                  <a:schemeClr val="bg1"/>
                </a:solidFill>
                <a:latin typeface="Verdana" pitchFamily="34" charset="0"/>
              </a:rPr>
              <a:t>Permette di determinare:</a:t>
            </a:r>
          </a:p>
          <a:p>
            <a:endParaRPr lang="it-IT" sz="2400" dirty="0" smtClean="0">
              <a:solidFill>
                <a:schemeClr val="bg1"/>
              </a:solidFill>
              <a:latin typeface="Verdana" pitchFamily="34" charset="0"/>
            </a:endParaRPr>
          </a:p>
          <a:p>
            <a:pPr>
              <a:buFont typeface="Arial" pitchFamily="34" charset="0"/>
              <a:buChar char="•"/>
            </a:pPr>
            <a:r>
              <a:rPr lang="it-IT" sz="2400" dirty="0" smtClean="0">
                <a:solidFill>
                  <a:schemeClr val="bg1"/>
                </a:solidFill>
                <a:latin typeface="Verdana" pitchFamily="34" charset="0"/>
              </a:rPr>
              <a:t> periodo orbitale</a:t>
            </a:r>
          </a:p>
          <a:p>
            <a:pPr>
              <a:buFont typeface="Arial" pitchFamily="34" charset="0"/>
              <a:buChar char="•"/>
            </a:pPr>
            <a:r>
              <a:rPr lang="it-IT" sz="2400" dirty="0" smtClean="0">
                <a:solidFill>
                  <a:schemeClr val="bg1"/>
                </a:solidFill>
                <a:latin typeface="Verdana" pitchFamily="34" charset="0"/>
              </a:rPr>
              <a:t> semiasse maggiore dell’orbita</a:t>
            </a:r>
          </a:p>
          <a:p>
            <a:pPr>
              <a:buFont typeface="Arial" pitchFamily="34" charset="0"/>
              <a:buChar char="•"/>
            </a:pPr>
            <a:r>
              <a:rPr lang="it-IT" sz="2400" dirty="0" smtClean="0">
                <a:solidFill>
                  <a:schemeClr val="bg1"/>
                </a:solidFill>
                <a:latin typeface="Verdana" pitchFamily="34" charset="0"/>
              </a:rPr>
              <a:t> massa (limite inferiore)</a:t>
            </a:r>
          </a:p>
          <a:p>
            <a:pPr>
              <a:buFont typeface="Arial" pitchFamily="34" charset="0"/>
              <a:buChar char="•"/>
            </a:pPr>
            <a:r>
              <a:rPr lang="it-IT" sz="2400" dirty="0" smtClean="0">
                <a:solidFill>
                  <a:schemeClr val="bg1"/>
                </a:solidFill>
                <a:latin typeface="Verdana" pitchFamily="34" charset="0"/>
              </a:rPr>
              <a:t> forma dell’orbita (eccentricità)</a:t>
            </a:r>
            <a:endParaRPr lang="it-IT" sz="2400" dirty="0">
              <a:solidFill>
                <a:schemeClr val="bg1"/>
              </a:solidFill>
              <a:latin typeface="Verdan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OSNanimkurz.mpeg">
            <a:hlinkClick r:id="" action="ppaction://media"/>
          </p:cNvPr>
          <p:cNvPicPr>
            <a:picLocks noRot="1" noChangeAspect="1"/>
          </p:cNvPicPr>
          <p:nvPr>
            <a:videoFile r:link="rId1"/>
          </p:nvPr>
        </p:nvPicPr>
        <p:blipFill>
          <a:blip r:embed="rId4" cstate="print"/>
          <a:stretch>
            <a:fillRect/>
          </a:stretch>
        </p:blipFill>
        <p:spPr>
          <a:xfrm>
            <a:off x="755576" y="2420888"/>
            <a:ext cx="7920000" cy="2182869"/>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Transito di Venere sul Sole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a:t>
            </a:r>
            <a:r>
              <a:rPr lang="it-IT" sz="1100" dirty="0" smtClean="0">
                <a:solidFill>
                  <a:schemeClr val="bg1"/>
                </a:solidFill>
                <a:latin typeface="Verdana" pitchFamily="34" charset="0"/>
              </a:rPr>
              <a:t>30</a:t>
            </a:r>
            <a:r>
              <a:rPr lang="it-IT" sz="1100" dirty="0" smtClean="0">
                <a:solidFill>
                  <a:schemeClr val="bg1"/>
                </a:solidFill>
                <a:latin typeface="Verdana" pitchFamily="34" charset="0"/>
              </a:rPr>
              <a:t>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OSNanimkurz.mpeg">
            <a:hlinkClick r:id="" action="ppaction://media"/>
          </p:cNvPr>
          <p:cNvPicPr>
            <a:picLocks noRot="1" noChangeAspect="1"/>
          </p:cNvPicPr>
          <p:nvPr>
            <a:videoFile r:link="rId1"/>
          </p:nvPr>
        </p:nvPicPr>
        <p:blipFill>
          <a:blip r:embed="rId4" cstate="print"/>
          <a:stretch>
            <a:fillRect/>
          </a:stretch>
        </p:blipFill>
        <p:spPr>
          <a:xfrm>
            <a:off x="1547664" y="1484784"/>
            <a:ext cx="5760000" cy="4320000"/>
          </a:xfrm>
          <a:prstGeom prst="rect">
            <a:avLst/>
          </a:prstGeom>
        </p:spPr>
      </p:pic>
      <p:sp>
        <p:nvSpPr>
          <p:cNvPr id="6" name="Text Box 11"/>
          <p:cNvSpPr txBox="1">
            <a:spLocks noChangeArrowheads="1"/>
          </p:cNvSpPr>
          <p:nvPr/>
        </p:nvSpPr>
        <p:spPr bwMode="auto">
          <a:xfrm>
            <a:off x="6660232" y="4725144"/>
            <a:ext cx="1869423" cy="369332"/>
          </a:xfrm>
          <a:prstGeom prst="rect">
            <a:avLst/>
          </a:prstGeom>
          <a:noFill/>
          <a:ln w="9525">
            <a:noFill/>
            <a:miter lim="800000"/>
            <a:headEnd/>
            <a:tailEnd/>
          </a:ln>
        </p:spPr>
        <p:txBody>
          <a:bodyPr wrap="none">
            <a:spAutoFit/>
          </a:bodyPr>
          <a:lstStyle/>
          <a:p>
            <a:r>
              <a:rPr lang="it-IT" sz="1800" dirty="0" smtClean="0">
                <a:solidFill>
                  <a:schemeClr val="bg1"/>
                </a:solidFill>
                <a:latin typeface="Verdana" pitchFamily="34" charset="0"/>
              </a:rPr>
              <a:t>8 giugno 2004</a:t>
            </a:r>
            <a:endParaRPr lang="it-IT" sz="1800" dirty="0">
              <a:solidFill>
                <a:schemeClr val="bg1"/>
              </a:solidFill>
              <a:latin typeface="Verdana" pitchFamily="34" charset="0"/>
            </a:endParaRPr>
          </a:p>
        </p:txBody>
      </p:sp>
    </p:spTree>
  </p:cSld>
  <p:clrMapOvr>
    <a:masterClrMapping/>
  </p:clrMapOvr>
  <p:transition spd="slow"/>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OSNanimkurz.mpeg">
            <a:hlinkClick r:id="" action="ppaction://media"/>
          </p:cNvPr>
          <p:cNvPicPr>
            <a:picLocks noRot="1" noChangeAspect="1"/>
          </p:cNvPicPr>
          <p:nvPr>
            <a:videoFile r:link="rId1"/>
          </p:nvPr>
        </p:nvPicPr>
        <p:blipFill>
          <a:blip r:embed="rId4" cstate="print"/>
          <a:stretch>
            <a:fillRect/>
          </a:stretch>
        </p:blipFill>
        <p:spPr>
          <a:xfrm>
            <a:off x="1619672" y="1628800"/>
            <a:ext cx="5791200" cy="4000500"/>
          </a:xfrm>
          <a:prstGeom prst="rect">
            <a:avLst/>
          </a:prstGeom>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Il Sistema Solare interno</a:t>
            </a:r>
            <a:endParaRPr lang="it-IT" sz="32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2051720" y="1353215"/>
            <a:ext cx="4680000" cy="4655106"/>
          </a:xfrm>
          <a:prstGeom prst="rect">
            <a:avLst/>
          </a:prstGeom>
        </p:spPr>
      </p:pic>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4" y="1412776"/>
            <a:ext cx="6552728" cy="4586910"/>
          </a:xfrm>
          <a:prstGeom prst="rect">
            <a:avLst/>
          </a:prstGeom>
        </p:spPr>
      </p:pic>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4" y="1412776"/>
            <a:ext cx="6552728" cy="4586909"/>
          </a:xfrm>
          <a:prstGeom prst="rect">
            <a:avLst/>
          </a:prstGeom>
        </p:spPr>
      </p:pic>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4" y="1412776"/>
            <a:ext cx="6552727" cy="4586909"/>
          </a:xfrm>
          <a:prstGeom prst="rect">
            <a:avLst/>
          </a:prstGeom>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4" y="1412776"/>
            <a:ext cx="6552727" cy="4586908"/>
          </a:xfrm>
          <a:prstGeom prst="rect">
            <a:avLst/>
          </a:prstGeom>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5" y="1412776"/>
            <a:ext cx="6552725" cy="4586908"/>
          </a:xfrm>
          <a:prstGeom prst="rect">
            <a:avLst/>
          </a:prstGeom>
        </p:spPr>
      </p:pic>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5" y="1412776"/>
            <a:ext cx="6552725" cy="4586907"/>
          </a:xfrm>
          <a:prstGeom prst="rect">
            <a:avLst/>
          </a:prstGeom>
        </p:spPr>
      </p:pic>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5" y="1412776"/>
            <a:ext cx="6552724" cy="4586907"/>
          </a:xfrm>
          <a:prstGeom prst="rect">
            <a:avLst/>
          </a:prstGeom>
        </p:spPr>
      </p:pic>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err="1" smtClean="0">
                <a:solidFill>
                  <a:schemeClr val="bg1"/>
                </a:solidFill>
                <a:latin typeface="Verdana" pitchFamily="34" charset="0"/>
              </a:rPr>
              <a:t>Detezione</a:t>
            </a:r>
            <a:r>
              <a:rPr lang="it-IT" sz="3200" dirty="0" smtClean="0">
                <a:solidFill>
                  <a:schemeClr val="bg1"/>
                </a:solidFill>
                <a:latin typeface="Verdana" pitchFamily="34" charset="0"/>
              </a:rPr>
              <a:t> fotometrica (occultazione)</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A1.gif"/>
          <p:cNvPicPr>
            <a:picLocks noChangeAspect="1"/>
          </p:cNvPicPr>
          <p:nvPr/>
        </p:nvPicPr>
        <p:blipFill>
          <a:blip r:embed="rId3" cstate="print"/>
          <a:stretch>
            <a:fillRect/>
          </a:stretch>
        </p:blipFill>
        <p:spPr>
          <a:xfrm>
            <a:off x="1187625" y="1412776"/>
            <a:ext cx="6552724" cy="4586906"/>
          </a:xfrm>
          <a:prstGeom prst="rect">
            <a:avLst/>
          </a:prstGeom>
        </p:spPr>
      </p:pic>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Metodo fotometrico</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7" name="CasellaDiTesto 6"/>
          <p:cNvSpPr txBox="1"/>
          <p:nvPr/>
        </p:nvSpPr>
        <p:spPr>
          <a:xfrm>
            <a:off x="1835696" y="2276872"/>
            <a:ext cx="5020926" cy="2308324"/>
          </a:xfrm>
          <a:prstGeom prst="rect">
            <a:avLst/>
          </a:prstGeom>
          <a:noFill/>
        </p:spPr>
        <p:txBody>
          <a:bodyPr wrap="none" rtlCol="0">
            <a:spAutoFit/>
          </a:bodyPr>
          <a:lstStyle/>
          <a:p>
            <a:r>
              <a:rPr lang="it-IT" sz="2400" dirty="0" smtClean="0">
                <a:solidFill>
                  <a:schemeClr val="bg1"/>
                </a:solidFill>
                <a:latin typeface="Verdana" pitchFamily="34" charset="0"/>
              </a:rPr>
              <a:t>Permette di determinare:</a:t>
            </a:r>
          </a:p>
          <a:p>
            <a:endParaRPr lang="it-IT" sz="2400" dirty="0" smtClean="0">
              <a:solidFill>
                <a:schemeClr val="bg1"/>
              </a:solidFill>
              <a:latin typeface="Verdana" pitchFamily="34" charset="0"/>
            </a:endParaRPr>
          </a:p>
          <a:p>
            <a:pPr>
              <a:buFont typeface="Arial" pitchFamily="34" charset="0"/>
              <a:buChar char="•"/>
            </a:pPr>
            <a:r>
              <a:rPr lang="it-IT" sz="2400" dirty="0" smtClean="0">
                <a:solidFill>
                  <a:schemeClr val="bg1"/>
                </a:solidFill>
                <a:latin typeface="Verdana" pitchFamily="34" charset="0"/>
              </a:rPr>
              <a:t> periodo orbitale</a:t>
            </a:r>
          </a:p>
          <a:p>
            <a:pPr>
              <a:buFont typeface="Arial" pitchFamily="34" charset="0"/>
              <a:buChar char="•"/>
            </a:pPr>
            <a:r>
              <a:rPr lang="it-IT" sz="2400" dirty="0" smtClean="0">
                <a:solidFill>
                  <a:schemeClr val="bg1"/>
                </a:solidFill>
                <a:latin typeface="Verdana" pitchFamily="34" charset="0"/>
              </a:rPr>
              <a:t> semiasse maggiore dell’orbita</a:t>
            </a:r>
          </a:p>
          <a:p>
            <a:pPr>
              <a:buFont typeface="Arial" pitchFamily="34" charset="0"/>
              <a:buChar char="•"/>
            </a:pPr>
            <a:r>
              <a:rPr lang="it-IT" sz="2400" dirty="0" smtClean="0">
                <a:solidFill>
                  <a:schemeClr val="bg1"/>
                </a:solidFill>
                <a:latin typeface="Verdana" pitchFamily="34" charset="0"/>
              </a:rPr>
              <a:t> diametro del pianeta</a:t>
            </a:r>
          </a:p>
          <a:p>
            <a:pPr>
              <a:buFont typeface="Arial" pitchFamily="34" charset="0"/>
              <a:buChar char="•"/>
            </a:pPr>
            <a:r>
              <a:rPr lang="it-IT" sz="2400" dirty="0" smtClean="0">
                <a:solidFill>
                  <a:schemeClr val="bg1"/>
                </a:solidFill>
                <a:latin typeface="Verdana" pitchFamily="34" charset="0"/>
              </a:rPr>
              <a:t> orientazione dell’orbita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Fotometria dallo spazio</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8" name="Text Box 1026"/>
          <p:cNvSpPr txBox="1">
            <a:spLocks noChangeArrowheads="1"/>
          </p:cNvSpPr>
          <p:nvPr/>
        </p:nvSpPr>
        <p:spPr bwMode="auto">
          <a:xfrm>
            <a:off x="5364088" y="2701002"/>
            <a:ext cx="3240360" cy="1455995"/>
          </a:xfrm>
          <a:prstGeom prst="rect">
            <a:avLst/>
          </a:prstGeom>
          <a:noFill/>
          <a:ln w="9525">
            <a:noFill/>
            <a:miter lim="800000"/>
            <a:headEnd/>
            <a:tailEnd/>
          </a:ln>
        </p:spPr>
        <p:txBody>
          <a:bodyPr wrap="square" lIns="100794" tIns="50397" rIns="100794" bIns="50397" anchor="ctr">
            <a:spAutoFit/>
          </a:bodyPr>
          <a:lstStyle/>
          <a:p>
            <a:pPr algn="l"/>
            <a:r>
              <a:rPr lang="it-IT" sz="2800" dirty="0" smtClean="0">
                <a:solidFill>
                  <a:schemeClr val="bg1"/>
                </a:solidFill>
                <a:latin typeface="Verdana" pitchFamily="34" charset="0"/>
                <a:cs typeface="Arial" pitchFamily="34" charset="0"/>
              </a:rPr>
              <a:t>COROT</a:t>
            </a:r>
          </a:p>
          <a:p>
            <a:pPr algn="l"/>
            <a:r>
              <a:rPr lang="it-IT" dirty="0" smtClean="0">
                <a:solidFill>
                  <a:schemeClr val="bg1"/>
                </a:solidFill>
                <a:latin typeface="Verdana" pitchFamily="34" charset="0"/>
                <a:cs typeface="Arial" pitchFamily="34" charset="0"/>
              </a:rPr>
              <a:t>(Europa, Brasile)</a:t>
            </a:r>
          </a:p>
          <a:p>
            <a:pPr algn="l"/>
            <a:endParaRPr lang="it-IT" dirty="0" smtClean="0">
              <a:solidFill>
                <a:schemeClr val="bg1"/>
              </a:solidFill>
              <a:latin typeface="Verdana" pitchFamily="34" charset="0"/>
              <a:cs typeface="Arial" pitchFamily="34" charset="0"/>
            </a:endParaRPr>
          </a:p>
          <a:p>
            <a:pPr algn="l"/>
            <a:r>
              <a:rPr lang="it-IT" dirty="0" smtClean="0">
                <a:solidFill>
                  <a:schemeClr val="bg1"/>
                </a:solidFill>
                <a:latin typeface="Verdana" pitchFamily="34" charset="0"/>
                <a:cs typeface="Arial" pitchFamily="34" charset="0"/>
              </a:rPr>
              <a:t>Lancio: dicembre 2006</a:t>
            </a:r>
          </a:p>
        </p:txBody>
      </p:sp>
      <p:pic>
        <p:nvPicPr>
          <p:cNvPr id="9" name="Immagine 2" descr="Corot.jpg"/>
          <p:cNvPicPr>
            <a:picLocks noChangeAspect="1"/>
          </p:cNvPicPr>
          <p:nvPr/>
        </p:nvPicPr>
        <p:blipFill>
          <a:blip r:embed="rId3" cstate="print"/>
          <a:srcRect/>
          <a:stretch>
            <a:fillRect/>
          </a:stretch>
        </p:blipFill>
        <p:spPr bwMode="auto">
          <a:xfrm>
            <a:off x="467544" y="1916832"/>
            <a:ext cx="4759739" cy="3240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Struttura del Sistema Solare</a:t>
            </a:r>
            <a:endParaRPr lang="it-IT" sz="3200" dirty="0">
              <a:latin typeface="Verdana" pitchFamily="34" charset="0"/>
            </a:endParaRPr>
          </a:p>
        </p:txBody>
      </p:sp>
      <p:sp>
        <p:nvSpPr>
          <p:cNvPr id="3075" name="Text Box 11"/>
          <p:cNvSpPr txBox="1">
            <a:spLocks noChangeArrowheads="1"/>
          </p:cNvSpPr>
          <p:nvPr/>
        </p:nvSpPr>
        <p:spPr bwMode="auto">
          <a:xfrm>
            <a:off x="6444208" y="6237312"/>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207125"/>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0" y="1620000"/>
            <a:ext cx="9180000" cy="3662016"/>
          </a:xfrm>
          <a:prstGeom prst="rect">
            <a:avLst/>
          </a:prstGeom>
        </p:spPr>
      </p:pic>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Fotometria dallo spazio</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4" descr="Kepler.jpeg"/>
          <p:cNvPicPr>
            <a:picLocks noChangeAspect="1"/>
          </p:cNvPicPr>
          <p:nvPr/>
        </p:nvPicPr>
        <p:blipFill>
          <a:blip r:embed="rId3" cstate="print"/>
          <a:srcRect/>
          <a:stretch>
            <a:fillRect/>
          </a:stretch>
        </p:blipFill>
        <p:spPr bwMode="auto">
          <a:xfrm>
            <a:off x="755576" y="1412776"/>
            <a:ext cx="3104833" cy="4680000"/>
          </a:xfrm>
          <a:prstGeom prst="rect">
            <a:avLst/>
          </a:prstGeom>
          <a:noFill/>
          <a:ln w="9525">
            <a:noFill/>
            <a:miter lim="800000"/>
            <a:headEnd/>
            <a:tailEnd/>
          </a:ln>
        </p:spPr>
      </p:pic>
      <p:sp>
        <p:nvSpPr>
          <p:cNvPr id="8" name="Text Box 1026"/>
          <p:cNvSpPr txBox="1">
            <a:spLocks noChangeArrowheads="1"/>
          </p:cNvSpPr>
          <p:nvPr/>
        </p:nvSpPr>
        <p:spPr bwMode="auto">
          <a:xfrm>
            <a:off x="4716016" y="2729245"/>
            <a:ext cx="3225800" cy="1148219"/>
          </a:xfrm>
          <a:prstGeom prst="rect">
            <a:avLst/>
          </a:prstGeom>
          <a:noFill/>
          <a:ln w="9525">
            <a:noFill/>
            <a:miter lim="800000"/>
            <a:headEnd/>
            <a:tailEnd/>
          </a:ln>
        </p:spPr>
        <p:txBody>
          <a:bodyPr lIns="100794" tIns="50397" rIns="100794" bIns="50397" anchor="ctr">
            <a:spAutoFit/>
          </a:bodyPr>
          <a:lstStyle/>
          <a:p>
            <a:pPr algn="l"/>
            <a:r>
              <a:rPr lang="it-IT" sz="2800" dirty="0" smtClean="0">
                <a:solidFill>
                  <a:schemeClr val="bg1"/>
                </a:solidFill>
                <a:latin typeface="Verdana" pitchFamily="34" charset="0"/>
                <a:cs typeface="Arial" pitchFamily="34" charset="0"/>
              </a:rPr>
              <a:t>KEPLER (NASA)</a:t>
            </a:r>
          </a:p>
          <a:p>
            <a:pPr algn="l"/>
            <a:endParaRPr lang="it-IT" dirty="0" smtClean="0">
              <a:solidFill>
                <a:schemeClr val="bg1"/>
              </a:solidFill>
              <a:latin typeface="Verdana" pitchFamily="34" charset="0"/>
              <a:cs typeface="Arial" pitchFamily="34" charset="0"/>
            </a:endParaRPr>
          </a:p>
          <a:p>
            <a:pPr algn="l"/>
            <a:r>
              <a:rPr lang="it-IT" dirty="0" smtClean="0">
                <a:solidFill>
                  <a:schemeClr val="bg1"/>
                </a:solidFill>
                <a:latin typeface="Verdana" pitchFamily="34" charset="0"/>
                <a:cs typeface="Arial" pitchFamily="34" charset="0"/>
              </a:rPr>
              <a:t>Lancio: marzo 2009</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Spettroscopia di sistemi fotometrici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1190625" y="1314450"/>
            <a:ext cx="6638925" cy="49672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Nuovi metodi per ottenere immagini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Picture 7"/>
          <p:cNvPicPr>
            <a:picLocks noChangeAspect="1" noChangeArrowheads="1"/>
          </p:cNvPicPr>
          <p:nvPr/>
        </p:nvPicPr>
        <p:blipFill>
          <a:blip r:embed="rId3" cstate="print"/>
          <a:srcRect/>
          <a:stretch>
            <a:fillRect/>
          </a:stretch>
        </p:blipFill>
        <p:spPr bwMode="auto">
          <a:xfrm>
            <a:off x="1691680" y="1484784"/>
            <a:ext cx="5807075" cy="43608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652120" y="1125905"/>
            <a:ext cx="2920671" cy="430887"/>
          </a:xfrm>
          <a:prstGeom prst="rect">
            <a:avLst/>
          </a:prstGeom>
          <a:noFill/>
          <a:ln w="9525" algn="ctr">
            <a:noFill/>
            <a:miter lim="800000"/>
            <a:headEnd/>
            <a:tailEnd/>
          </a:ln>
        </p:spPr>
        <p:txBody>
          <a:bodyPr wrap="none" lIns="0" tIns="0" rIns="0" bIns="0">
            <a:spAutoFit/>
          </a:bodyPr>
          <a:lstStyle/>
          <a:p>
            <a:pPr algn="ctr" defTabSz="827088">
              <a:tabLst>
                <a:tab pos="655638" algn="l"/>
                <a:tab pos="1311275" algn="l"/>
                <a:tab pos="1968500" algn="l"/>
                <a:tab pos="2624138" algn="l"/>
                <a:tab pos="3279775" algn="l"/>
                <a:tab pos="3937000" algn="l"/>
                <a:tab pos="4591050" algn="l"/>
                <a:tab pos="5249863" algn="l"/>
                <a:tab pos="5905500" algn="l"/>
                <a:tab pos="6557963" algn="l"/>
                <a:tab pos="7215188" algn="l"/>
              </a:tabLst>
            </a:pPr>
            <a:r>
              <a:rPr lang="it-IT" sz="2800" dirty="0" smtClean="0">
                <a:solidFill>
                  <a:schemeClr val="bg1"/>
                </a:solidFill>
              </a:rPr>
              <a:t>Pianeta 2M1207 b</a:t>
            </a:r>
            <a:endParaRPr lang="it-IT" sz="2800" dirty="0">
              <a:solidFill>
                <a:schemeClr val="bg1"/>
              </a:solidFill>
            </a:endParaRPr>
          </a:p>
        </p:txBody>
      </p:sp>
      <p:sp>
        <p:nvSpPr>
          <p:cNvPr id="4" name="CasellaDiTesto 3"/>
          <p:cNvSpPr txBox="1"/>
          <p:nvPr/>
        </p:nvSpPr>
        <p:spPr>
          <a:xfrm>
            <a:off x="5724128" y="2865710"/>
            <a:ext cx="3168352" cy="2246769"/>
          </a:xfrm>
          <a:prstGeom prst="rect">
            <a:avLst/>
          </a:prstGeom>
          <a:noFill/>
        </p:spPr>
        <p:txBody>
          <a:bodyPr wrap="square" rtlCol="0">
            <a:spAutoFit/>
          </a:bodyPr>
          <a:lstStyle/>
          <a:p>
            <a:r>
              <a:rPr lang="it-IT" dirty="0" smtClean="0">
                <a:solidFill>
                  <a:schemeClr val="bg1"/>
                </a:solidFill>
              </a:rPr>
              <a:t>Distanza: 170 anni luce</a:t>
            </a:r>
          </a:p>
          <a:p>
            <a:endParaRPr lang="it-IT" dirty="0" smtClean="0">
              <a:solidFill>
                <a:schemeClr val="bg1"/>
              </a:solidFill>
            </a:endParaRPr>
          </a:p>
          <a:p>
            <a:r>
              <a:rPr lang="it-IT" dirty="0" smtClean="0">
                <a:solidFill>
                  <a:schemeClr val="bg1"/>
                </a:solidFill>
              </a:rPr>
              <a:t>Scoperta: </a:t>
            </a:r>
            <a:r>
              <a:rPr lang="it-IT" dirty="0" smtClean="0">
                <a:solidFill>
                  <a:schemeClr val="bg1"/>
                </a:solidFill>
              </a:rPr>
              <a:t>2004</a:t>
            </a:r>
          </a:p>
          <a:p>
            <a:endParaRPr lang="it-IT" dirty="0" smtClean="0">
              <a:solidFill>
                <a:schemeClr val="bg1"/>
              </a:solidFill>
            </a:endParaRPr>
          </a:p>
          <a:p>
            <a:r>
              <a:rPr lang="it-IT" dirty="0" smtClean="0">
                <a:solidFill>
                  <a:schemeClr val="bg1"/>
                </a:solidFill>
              </a:rPr>
              <a:t>Massa: 4 </a:t>
            </a:r>
            <a:r>
              <a:rPr lang="it-IT" dirty="0" err="1" smtClean="0">
                <a:solidFill>
                  <a:schemeClr val="bg1"/>
                </a:solidFill>
              </a:rPr>
              <a:t>M</a:t>
            </a:r>
            <a:r>
              <a:rPr lang="it-IT" baseline="-25000" dirty="0" err="1" smtClean="0">
                <a:solidFill>
                  <a:schemeClr val="bg1"/>
                </a:solidFill>
              </a:rPr>
              <a:t>Giove</a:t>
            </a:r>
            <a:endParaRPr lang="it-IT" dirty="0" smtClean="0">
              <a:solidFill>
                <a:schemeClr val="bg1"/>
              </a:solidFill>
            </a:endParaRPr>
          </a:p>
          <a:p>
            <a:endParaRPr lang="it-IT" dirty="0" smtClean="0">
              <a:solidFill>
                <a:schemeClr val="bg1"/>
              </a:solidFill>
            </a:endParaRPr>
          </a:p>
          <a:p>
            <a:r>
              <a:rPr lang="it-IT" dirty="0" smtClean="0">
                <a:solidFill>
                  <a:schemeClr val="bg1"/>
                </a:solidFill>
              </a:rPr>
              <a:t>Raggio orbita: 45-50 AU</a:t>
            </a:r>
          </a:p>
        </p:txBody>
      </p:sp>
      <p:pic>
        <p:nvPicPr>
          <p:cNvPr id="5" name="Immagine 4" descr="intro_2M1207-39_normal.jpg"/>
          <p:cNvPicPr>
            <a:picLocks noChangeAspect="1"/>
          </p:cNvPicPr>
          <p:nvPr/>
        </p:nvPicPr>
        <p:blipFill>
          <a:blip r:embed="rId2" cstate="print"/>
          <a:stretch>
            <a:fillRect/>
          </a:stretch>
        </p:blipFill>
        <p:spPr>
          <a:xfrm>
            <a:off x="323528" y="692696"/>
            <a:ext cx="4680520" cy="5505462"/>
          </a:xfrm>
          <a:prstGeom prst="rect">
            <a:avLst/>
          </a:prstGeom>
        </p:spPr>
      </p:pic>
      <p:sp>
        <p:nvSpPr>
          <p:cNvPr id="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7"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476672"/>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Nuovi metodi per ottenere immagini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exoplanet_gemini_big.jpg"/>
          <p:cNvPicPr>
            <a:picLocks noChangeAspect="1"/>
          </p:cNvPicPr>
          <p:nvPr/>
        </p:nvPicPr>
        <p:blipFill>
          <a:blip r:embed="rId3" cstate="print"/>
          <a:stretch>
            <a:fillRect/>
          </a:stretch>
        </p:blipFill>
        <p:spPr>
          <a:xfrm>
            <a:off x="827584" y="1628800"/>
            <a:ext cx="4119428" cy="4320000"/>
          </a:xfrm>
          <a:prstGeom prst="rect">
            <a:avLst/>
          </a:prstGeom>
        </p:spPr>
      </p:pic>
      <p:sp>
        <p:nvSpPr>
          <p:cNvPr id="8" name="Text Box 5"/>
          <p:cNvSpPr txBox="1">
            <a:spLocks noChangeArrowheads="1"/>
          </p:cNvSpPr>
          <p:nvPr/>
        </p:nvSpPr>
        <p:spPr bwMode="auto">
          <a:xfrm>
            <a:off x="5580112" y="2924944"/>
            <a:ext cx="3024336" cy="738664"/>
          </a:xfrm>
          <a:prstGeom prst="rect">
            <a:avLst/>
          </a:prstGeom>
          <a:noFill/>
          <a:ln w="9525" algn="ctr">
            <a:noFill/>
            <a:miter lim="800000"/>
            <a:headEnd/>
            <a:tailEnd/>
          </a:ln>
        </p:spPr>
        <p:txBody>
          <a:bodyPr wrap="square" lIns="0" tIns="0" rIns="0" bIns="0">
            <a:spAutoFit/>
          </a:bodyPr>
          <a:lstStyle/>
          <a:p>
            <a:pPr algn="ctr" defTabSz="827088">
              <a:tabLst>
                <a:tab pos="655638" algn="l"/>
                <a:tab pos="1311275" algn="l"/>
                <a:tab pos="1968500" algn="l"/>
                <a:tab pos="2624138" algn="l"/>
                <a:tab pos="3279775" algn="l"/>
                <a:tab pos="3937000" algn="l"/>
                <a:tab pos="4591050" algn="l"/>
                <a:tab pos="5249863" algn="l"/>
                <a:tab pos="5905500" algn="l"/>
                <a:tab pos="6557963" algn="l"/>
                <a:tab pos="7215188" algn="l"/>
              </a:tabLst>
            </a:pPr>
            <a:r>
              <a:rPr lang="it-IT" sz="2400" dirty="0" smtClean="0">
                <a:solidFill>
                  <a:schemeClr val="bg1"/>
                </a:solidFill>
                <a:latin typeface="Verdana" pitchFamily="34" charset="0"/>
              </a:rPr>
              <a:t>Sistema planetario di HR 8799</a:t>
            </a:r>
            <a:endParaRPr lang="it-IT" sz="24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FomalhautSystem2012-717874main_p1301aw-orig_full.jpg"/>
          <p:cNvPicPr>
            <a:picLocks noChangeAspect="1"/>
          </p:cNvPicPr>
          <p:nvPr/>
        </p:nvPicPr>
        <p:blipFill>
          <a:blip r:embed="rId2" cstate="print"/>
          <a:stretch>
            <a:fillRect/>
          </a:stretch>
        </p:blipFill>
        <p:spPr>
          <a:xfrm>
            <a:off x="349093" y="0"/>
            <a:ext cx="8445813" cy="6858000"/>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69269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Un po’ di statistica</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
        <p:nvSpPr>
          <p:cNvPr id="7" name="CasellaDiTesto 6"/>
          <p:cNvSpPr txBox="1"/>
          <p:nvPr/>
        </p:nvSpPr>
        <p:spPr>
          <a:xfrm>
            <a:off x="1115616" y="2780928"/>
            <a:ext cx="5985100" cy="1569660"/>
          </a:xfrm>
          <a:prstGeom prst="rect">
            <a:avLst/>
          </a:prstGeom>
          <a:noFill/>
        </p:spPr>
        <p:txBody>
          <a:bodyPr wrap="none" rtlCol="0">
            <a:spAutoFit/>
          </a:bodyPr>
          <a:lstStyle/>
          <a:p>
            <a:r>
              <a:rPr lang="it-IT" sz="2400" dirty="0" smtClean="0">
                <a:solidFill>
                  <a:schemeClr val="bg1"/>
                </a:solidFill>
                <a:latin typeface="Verdana" pitchFamily="34" charset="0"/>
              </a:rPr>
              <a:t>Sistemi trovati finora </a:t>
            </a:r>
            <a:r>
              <a:rPr lang="it-IT" sz="2400" dirty="0" smtClean="0">
                <a:solidFill>
                  <a:schemeClr val="bg1"/>
                </a:solidFill>
                <a:latin typeface="Verdana" pitchFamily="34" charset="0"/>
              </a:rPr>
              <a:t>(ottobre 2013):</a:t>
            </a:r>
            <a:endParaRPr lang="it-IT" sz="2400" dirty="0" smtClean="0">
              <a:solidFill>
                <a:schemeClr val="bg1"/>
              </a:solidFill>
              <a:latin typeface="Verdana" pitchFamily="34" charset="0"/>
            </a:endParaRPr>
          </a:p>
          <a:p>
            <a:endParaRPr lang="it-IT" sz="2400" dirty="0" smtClean="0">
              <a:solidFill>
                <a:schemeClr val="bg1"/>
              </a:solidFill>
              <a:latin typeface="Verdana" pitchFamily="34" charset="0"/>
            </a:endParaRPr>
          </a:p>
          <a:p>
            <a:pPr>
              <a:buFont typeface="Arial" pitchFamily="34" charset="0"/>
              <a:buChar char="•"/>
            </a:pPr>
            <a:r>
              <a:rPr lang="it-IT" sz="2400" dirty="0" smtClean="0">
                <a:solidFill>
                  <a:schemeClr val="bg1"/>
                </a:solidFill>
                <a:latin typeface="Verdana" pitchFamily="34" charset="0"/>
              </a:rPr>
              <a:t> </a:t>
            </a:r>
            <a:r>
              <a:rPr lang="it-IT" sz="2400" dirty="0" smtClean="0">
                <a:solidFill>
                  <a:schemeClr val="bg1"/>
                </a:solidFill>
                <a:latin typeface="Verdana" pitchFamily="34" charset="0"/>
              </a:rPr>
              <a:t>1030</a:t>
            </a:r>
            <a:r>
              <a:rPr lang="it-IT" sz="2400" dirty="0" smtClean="0">
                <a:solidFill>
                  <a:schemeClr val="bg1"/>
                </a:solidFill>
                <a:latin typeface="Verdana" pitchFamily="34" charset="0"/>
              </a:rPr>
              <a:t> </a:t>
            </a:r>
            <a:r>
              <a:rPr lang="it-IT" sz="2400" dirty="0" smtClean="0">
                <a:solidFill>
                  <a:schemeClr val="bg1"/>
                </a:solidFill>
                <a:latin typeface="Verdana" pitchFamily="34" charset="0"/>
              </a:rPr>
              <a:t>pianeti</a:t>
            </a:r>
          </a:p>
          <a:p>
            <a:pPr>
              <a:buFont typeface="Arial" pitchFamily="34" charset="0"/>
              <a:buChar char="•"/>
            </a:pPr>
            <a:r>
              <a:rPr lang="it-IT" sz="2400" dirty="0" smtClean="0">
                <a:solidFill>
                  <a:schemeClr val="bg1"/>
                </a:solidFill>
                <a:latin typeface="Verdana" pitchFamily="34" charset="0"/>
              </a:rPr>
              <a:t> </a:t>
            </a:r>
            <a:r>
              <a:rPr lang="it-IT" sz="2400" dirty="0" smtClean="0">
                <a:solidFill>
                  <a:schemeClr val="bg1"/>
                </a:solidFill>
                <a:latin typeface="Verdana" pitchFamily="34" charset="0"/>
              </a:rPr>
              <a:t>784 </a:t>
            </a:r>
            <a:r>
              <a:rPr lang="it-IT" sz="2400" dirty="0" smtClean="0">
                <a:solidFill>
                  <a:schemeClr val="bg1"/>
                </a:solidFill>
                <a:latin typeface="Verdana" pitchFamily="34" charset="0"/>
              </a:rPr>
              <a:t>sistemi planetari </a:t>
            </a:r>
            <a:r>
              <a:rPr lang="it-IT" sz="2400" dirty="0" smtClean="0">
                <a:solidFill>
                  <a:schemeClr val="bg1"/>
                </a:solidFill>
                <a:latin typeface="Verdana" pitchFamily="34" charset="0"/>
              </a:rPr>
              <a:t>(</a:t>
            </a:r>
            <a:r>
              <a:rPr lang="it-IT" sz="2400" dirty="0" smtClean="0">
                <a:solidFill>
                  <a:schemeClr val="bg1"/>
                </a:solidFill>
                <a:latin typeface="Verdana" pitchFamily="34" charset="0"/>
              </a:rPr>
              <a:t>170</a:t>
            </a:r>
            <a:r>
              <a:rPr lang="it-IT" sz="2400" dirty="0" smtClean="0">
                <a:solidFill>
                  <a:schemeClr val="bg1"/>
                </a:solidFill>
                <a:latin typeface="Verdana" pitchFamily="34" charset="0"/>
              </a:rPr>
              <a:t> </a:t>
            </a:r>
            <a:r>
              <a:rPr lang="it-IT" sz="2400" dirty="0" smtClean="0">
                <a:solidFill>
                  <a:schemeClr val="bg1"/>
                </a:solidFill>
                <a:latin typeface="Verdana" pitchFamily="34" charset="0"/>
              </a:rPr>
              <a:t>multipli)</a:t>
            </a:r>
            <a:endParaRPr lang="it-IT" sz="24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Un po’ di statistica</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graph_a_m.png"/>
          <p:cNvPicPr>
            <a:picLocks noChangeAspect="1"/>
          </p:cNvPicPr>
          <p:nvPr/>
        </p:nvPicPr>
        <p:blipFill>
          <a:blip r:embed="rId3" cstate="print"/>
          <a:stretch>
            <a:fillRect/>
          </a:stretch>
        </p:blipFill>
        <p:spPr>
          <a:xfrm>
            <a:off x="1187624" y="1124744"/>
            <a:ext cx="6667500" cy="5000625"/>
          </a:xfrm>
          <a:prstGeom prst="rect">
            <a:avLst/>
          </a:prstGeom>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Un po’ di statistica</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graph_a_m.png"/>
          <p:cNvPicPr>
            <a:picLocks noChangeAspect="1"/>
          </p:cNvPicPr>
          <p:nvPr/>
        </p:nvPicPr>
        <p:blipFill>
          <a:blip r:embed="rId3" cstate="print"/>
          <a:stretch>
            <a:fillRect/>
          </a:stretch>
        </p:blipFill>
        <p:spPr>
          <a:xfrm>
            <a:off x="1187624" y="1124744"/>
            <a:ext cx="6667499" cy="5000625"/>
          </a:xfrm>
          <a:prstGeom prst="rect">
            <a:avLst/>
          </a:prstGeom>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Un po’ di statistica</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graph_a_m.png"/>
          <p:cNvPicPr>
            <a:picLocks noChangeAspect="1"/>
          </p:cNvPicPr>
          <p:nvPr/>
        </p:nvPicPr>
        <p:blipFill>
          <a:blip r:embed="rId3" cstate="print"/>
          <a:stretch>
            <a:fillRect/>
          </a:stretch>
        </p:blipFill>
        <p:spPr>
          <a:xfrm>
            <a:off x="1187624" y="1124744"/>
            <a:ext cx="6667500" cy="5000625"/>
          </a:xfrm>
          <a:prstGeom prst="rect">
            <a:avLst/>
          </a:prstGeom>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Asteroidi: fascia principale e Troiani</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7" name="Immagine 6" descr="planet_orbits.gif"/>
          <p:cNvPicPr>
            <a:picLocks noChangeAspect="1"/>
          </p:cNvPicPr>
          <p:nvPr/>
        </p:nvPicPr>
        <p:blipFill>
          <a:blip r:embed="rId3" cstate="print"/>
          <a:stretch>
            <a:fillRect/>
          </a:stretch>
        </p:blipFill>
        <p:spPr>
          <a:xfrm>
            <a:off x="2195736" y="1196752"/>
            <a:ext cx="4738462" cy="5040000"/>
          </a:xfrm>
          <a:prstGeom prst="rect">
            <a:avLst/>
          </a:prstGeom>
        </p:spPr>
      </p:pic>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9"/>
          <p:cNvSpPr txBox="1">
            <a:spLocks noChangeArrowheads="1"/>
          </p:cNvSpPr>
          <p:nvPr/>
        </p:nvSpPr>
        <p:spPr bwMode="auto">
          <a:xfrm>
            <a:off x="0" y="332656"/>
            <a:ext cx="9144000" cy="523220"/>
          </a:xfrm>
          <a:prstGeom prst="rect">
            <a:avLst/>
          </a:prstGeom>
          <a:noFill/>
          <a:ln w="9525">
            <a:noFill/>
            <a:miter lim="800000"/>
            <a:headEnd/>
            <a:tailEnd/>
          </a:ln>
        </p:spPr>
        <p:txBody>
          <a:bodyPr wrap="square">
            <a:spAutoFit/>
          </a:bodyPr>
          <a:lstStyle/>
          <a:p>
            <a:pPr algn="ctr"/>
            <a:r>
              <a:rPr lang="it-IT" sz="2800" dirty="0" smtClean="0">
                <a:solidFill>
                  <a:schemeClr val="bg1"/>
                </a:solidFill>
                <a:latin typeface="Verdana" pitchFamily="34" charset="0"/>
              </a:rPr>
              <a:t>Un po’ di statistica</a:t>
            </a:r>
            <a:endParaRPr lang="it-IT" sz="28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a:t>
            </a:r>
            <a:r>
              <a:rPr lang="it-IT" sz="1100" smtClean="0">
                <a:solidFill>
                  <a:schemeClr val="bg1"/>
                </a:solidFill>
                <a:latin typeface="Verdana" pitchFamily="34" charset="0"/>
              </a:rPr>
              <a:t>,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pic>
        <p:nvPicPr>
          <p:cNvPr id="6" name="Immagine 5" descr="graph_a_m.png"/>
          <p:cNvPicPr>
            <a:picLocks noChangeAspect="1"/>
          </p:cNvPicPr>
          <p:nvPr/>
        </p:nvPicPr>
        <p:blipFill>
          <a:blip r:embed="rId3" cstate="print"/>
          <a:stretch>
            <a:fillRect/>
          </a:stretch>
        </p:blipFill>
        <p:spPr>
          <a:xfrm>
            <a:off x="1187624" y="1124744"/>
            <a:ext cx="6667499" cy="5000625"/>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lanet_orbits.gif"/>
          <p:cNvPicPr>
            <a:picLocks noChangeAspect="1"/>
          </p:cNvPicPr>
          <p:nvPr/>
        </p:nvPicPr>
        <p:blipFill>
          <a:blip r:embed="rId3" cstate="print"/>
          <a:stretch>
            <a:fillRect/>
          </a:stretch>
        </p:blipFill>
        <p:spPr>
          <a:xfrm>
            <a:off x="395536" y="764704"/>
            <a:ext cx="8280000" cy="5405434"/>
          </a:xfrm>
          <a:prstGeom prst="rect">
            <a:avLst/>
          </a:prstGeom>
        </p:spPr>
      </p:pic>
      <p:sp>
        <p:nvSpPr>
          <p:cNvPr id="3074" name="Text Box 9"/>
          <p:cNvSpPr txBox="1">
            <a:spLocks noChangeArrowheads="1"/>
          </p:cNvSpPr>
          <p:nvPr/>
        </p:nvSpPr>
        <p:spPr bwMode="auto">
          <a:xfrm>
            <a:off x="0" y="332656"/>
            <a:ext cx="9144000" cy="584775"/>
          </a:xfrm>
          <a:prstGeom prst="rect">
            <a:avLst/>
          </a:prstGeom>
          <a:noFill/>
          <a:ln w="9525">
            <a:noFill/>
            <a:miter lim="800000"/>
            <a:headEnd/>
            <a:tailEnd/>
          </a:ln>
        </p:spPr>
        <p:txBody>
          <a:bodyPr wrap="square">
            <a:spAutoFit/>
          </a:bodyPr>
          <a:lstStyle/>
          <a:p>
            <a:pPr algn="ctr"/>
            <a:r>
              <a:rPr lang="it-IT" sz="3200" dirty="0" smtClean="0">
                <a:solidFill>
                  <a:schemeClr val="bg1"/>
                </a:solidFill>
                <a:latin typeface="Verdana" pitchFamily="34" charset="0"/>
              </a:rPr>
              <a:t>Oggetti </a:t>
            </a:r>
            <a:r>
              <a:rPr lang="it-IT" sz="3200" dirty="0" err="1" smtClean="0">
                <a:solidFill>
                  <a:schemeClr val="bg1"/>
                </a:solidFill>
                <a:latin typeface="Verdana" pitchFamily="34" charset="0"/>
              </a:rPr>
              <a:t>transnettuniani</a:t>
            </a:r>
            <a:r>
              <a:rPr lang="it-IT" sz="3200" dirty="0" smtClean="0">
                <a:solidFill>
                  <a:schemeClr val="bg1"/>
                </a:solidFill>
                <a:latin typeface="Verdana" pitchFamily="34" charset="0"/>
              </a:rPr>
              <a:t> (</a:t>
            </a:r>
            <a:r>
              <a:rPr lang="it-IT" sz="3200" i="1" dirty="0" err="1" smtClean="0">
                <a:solidFill>
                  <a:schemeClr val="bg1"/>
                </a:solidFill>
                <a:latin typeface="Verdana" pitchFamily="34" charset="0"/>
              </a:rPr>
              <a:t>Kuiper</a:t>
            </a:r>
            <a:r>
              <a:rPr lang="it-IT" sz="3200" i="1" dirty="0" smtClean="0">
                <a:solidFill>
                  <a:schemeClr val="bg1"/>
                </a:solidFill>
                <a:latin typeface="Verdana" pitchFamily="34" charset="0"/>
              </a:rPr>
              <a:t> </a:t>
            </a:r>
            <a:r>
              <a:rPr lang="it-IT" sz="3200" i="1" dirty="0" err="1" smtClean="0">
                <a:solidFill>
                  <a:schemeClr val="bg1"/>
                </a:solidFill>
                <a:latin typeface="Verdana" pitchFamily="34" charset="0"/>
              </a:rPr>
              <a:t>belt</a:t>
            </a:r>
            <a:r>
              <a:rPr lang="it-IT" sz="3200" dirty="0" smtClean="0">
                <a:solidFill>
                  <a:schemeClr val="bg1"/>
                </a:solidFill>
                <a:latin typeface="Verdana" pitchFamily="34" charset="0"/>
              </a:rPr>
              <a:t>)</a:t>
            </a:r>
            <a:endParaRPr lang="it-IT" sz="3200" dirty="0">
              <a:latin typeface="Verdana" pitchFamily="34" charset="0"/>
            </a:endParaRPr>
          </a:p>
        </p:txBody>
      </p:sp>
      <p:sp>
        <p:nvSpPr>
          <p:cNvPr id="3075" name="Text Box 11"/>
          <p:cNvSpPr txBox="1">
            <a:spLocks noChangeArrowheads="1"/>
          </p:cNvSpPr>
          <p:nvPr/>
        </p:nvSpPr>
        <p:spPr bwMode="auto">
          <a:xfrm>
            <a:off x="6444208" y="6372000"/>
            <a:ext cx="242085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Mario Carpino, 30 ottobre 2013</a:t>
            </a:r>
            <a:endParaRPr lang="it-IT" sz="1100" dirty="0">
              <a:solidFill>
                <a:schemeClr val="bg1"/>
              </a:solidFill>
              <a:latin typeface="Verdana" pitchFamily="34" charset="0"/>
            </a:endParaRPr>
          </a:p>
        </p:txBody>
      </p:sp>
      <p:sp>
        <p:nvSpPr>
          <p:cNvPr id="3076" name="Text Box 11"/>
          <p:cNvSpPr txBox="1">
            <a:spLocks noChangeArrowheads="1"/>
          </p:cNvSpPr>
          <p:nvPr/>
        </p:nvSpPr>
        <p:spPr bwMode="auto">
          <a:xfrm>
            <a:off x="323850" y="6372000"/>
            <a:ext cx="1401346" cy="261610"/>
          </a:xfrm>
          <a:prstGeom prst="rect">
            <a:avLst/>
          </a:prstGeom>
          <a:noFill/>
          <a:ln w="9525">
            <a:noFill/>
            <a:miter lim="800000"/>
            <a:headEnd/>
            <a:tailEnd/>
          </a:ln>
        </p:spPr>
        <p:txBody>
          <a:bodyPr wrap="none">
            <a:spAutoFit/>
          </a:bodyPr>
          <a:lstStyle/>
          <a:p>
            <a:r>
              <a:rPr lang="it-IT" sz="1100" dirty="0" smtClean="0">
                <a:solidFill>
                  <a:schemeClr val="bg1"/>
                </a:solidFill>
                <a:latin typeface="Verdana" pitchFamily="34" charset="0"/>
              </a:rPr>
              <a:t>Il Sistema Solare</a:t>
            </a:r>
            <a:endParaRPr lang="it-IT" sz="1100"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3518</TotalTime>
  <Words>1713</Words>
  <Application>Microsoft Office PowerPoint</Application>
  <PresentationFormat>Presentazione su schermo (4:3)</PresentationFormat>
  <Paragraphs>326</Paragraphs>
  <Slides>80</Slides>
  <Notes>78</Notes>
  <HiddenSlides>2</HiddenSlides>
  <MMClips>3</MMClips>
  <ScaleCrop>false</ScaleCrop>
  <HeadingPairs>
    <vt:vector size="4" baseType="variant">
      <vt:variant>
        <vt:lpstr>Tema</vt:lpstr>
      </vt:variant>
      <vt:variant>
        <vt:i4>1</vt:i4>
      </vt:variant>
      <vt:variant>
        <vt:lpstr>Titoli diapositive</vt:lpstr>
      </vt:variant>
      <vt:variant>
        <vt:i4>80</vt:i4>
      </vt:variant>
    </vt:vector>
  </HeadingPairs>
  <TitlesOfParts>
    <vt:vector size="81"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vector>
  </TitlesOfParts>
  <Company>inaf - osservatorio astronomico di brera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stefano sandrelli</dc:creator>
  <cp:lastModifiedBy>Valued Acer Customer</cp:lastModifiedBy>
  <cp:revision>231</cp:revision>
  <dcterms:created xsi:type="dcterms:W3CDTF">2010-09-30T11:27:46Z</dcterms:created>
  <dcterms:modified xsi:type="dcterms:W3CDTF">2013-10-30T14:34:20Z</dcterms:modified>
</cp:coreProperties>
</file>