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67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notesSlides/notesSlide68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6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0"/>
  </p:notesMasterIdLst>
  <p:sldIdLst>
    <p:sldId id="316" r:id="rId2"/>
    <p:sldId id="314" r:id="rId3"/>
    <p:sldId id="317" r:id="rId4"/>
    <p:sldId id="386" r:id="rId5"/>
    <p:sldId id="387" r:id="rId6"/>
    <p:sldId id="385" r:id="rId7"/>
    <p:sldId id="322" r:id="rId8"/>
    <p:sldId id="388" r:id="rId9"/>
    <p:sldId id="389" r:id="rId10"/>
    <p:sldId id="391" r:id="rId11"/>
    <p:sldId id="390" r:id="rId12"/>
    <p:sldId id="384" r:id="rId13"/>
    <p:sldId id="392" r:id="rId14"/>
    <p:sldId id="394" r:id="rId15"/>
    <p:sldId id="395" r:id="rId16"/>
    <p:sldId id="396" r:id="rId17"/>
    <p:sldId id="397" r:id="rId18"/>
    <p:sldId id="398" r:id="rId19"/>
    <p:sldId id="399" r:id="rId20"/>
    <p:sldId id="400" r:id="rId21"/>
    <p:sldId id="403" r:id="rId22"/>
    <p:sldId id="404" r:id="rId23"/>
    <p:sldId id="405" r:id="rId24"/>
    <p:sldId id="401" r:id="rId25"/>
    <p:sldId id="402" r:id="rId26"/>
    <p:sldId id="407" r:id="rId27"/>
    <p:sldId id="406" r:id="rId28"/>
    <p:sldId id="408" r:id="rId29"/>
    <p:sldId id="409" r:id="rId30"/>
    <p:sldId id="410" r:id="rId31"/>
    <p:sldId id="411" r:id="rId32"/>
    <p:sldId id="393" r:id="rId33"/>
    <p:sldId id="412" r:id="rId34"/>
    <p:sldId id="414" r:id="rId35"/>
    <p:sldId id="416" r:id="rId36"/>
    <p:sldId id="417" r:id="rId37"/>
    <p:sldId id="415" r:id="rId38"/>
    <p:sldId id="418" r:id="rId39"/>
    <p:sldId id="419" r:id="rId40"/>
    <p:sldId id="420" r:id="rId41"/>
    <p:sldId id="413" r:id="rId42"/>
    <p:sldId id="421" r:id="rId43"/>
    <p:sldId id="441" r:id="rId44"/>
    <p:sldId id="423" r:id="rId45"/>
    <p:sldId id="424" r:id="rId46"/>
    <p:sldId id="425" r:id="rId47"/>
    <p:sldId id="426" r:id="rId48"/>
    <p:sldId id="427" r:id="rId49"/>
    <p:sldId id="428" r:id="rId50"/>
    <p:sldId id="429" r:id="rId51"/>
    <p:sldId id="432" r:id="rId52"/>
    <p:sldId id="433" r:id="rId53"/>
    <p:sldId id="352" r:id="rId54"/>
    <p:sldId id="442" r:id="rId55"/>
    <p:sldId id="436" r:id="rId56"/>
    <p:sldId id="434" r:id="rId57"/>
    <p:sldId id="435" r:id="rId58"/>
    <p:sldId id="437" r:id="rId59"/>
    <p:sldId id="430" r:id="rId60"/>
    <p:sldId id="431" r:id="rId61"/>
    <p:sldId id="438" r:id="rId62"/>
    <p:sldId id="439" r:id="rId63"/>
    <p:sldId id="440" r:id="rId64"/>
    <p:sldId id="443" r:id="rId65"/>
    <p:sldId id="444" r:id="rId66"/>
    <p:sldId id="446" r:id="rId67"/>
    <p:sldId id="445" r:id="rId68"/>
    <p:sldId id="447" r:id="rId69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FFFF"/>
    <a:srgbClr val="66FF33"/>
    <a:srgbClr val="FF3300"/>
    <a:srgbClr val="FFFF00"/>
    <a:srgbClr val="33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413" autoAdjust="0"/>
    <p:restoredTop sz="88190" autoAdjust="0"/>
  </p:normalViewPr>
  <p:slideViewPr>
    <p:cSldViewPr>
      <p:cViewPr>
        <p:scale>
          <a:sx n="75" d="100"/>
          <a:sy n="75" d="100"/>
        </p:scale>
        <p:origin x="-336" y="-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EB72D35B-BBF9-4772-86DB-35EB19527BF2}" type="datetimeFigureOut">
              <a:rPr lang="it-IT"/>
              <a:pPr>
                <a:defRPr/>
              </a:pPr>
              <a:t>09/11/2011</a:t>
            </a:fld>
            <a:endParaRPr lang="it-IT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6B896C0B-1B11-422F-AD7C-E32D913C3C0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2E004D-4700-4C81-B633-CBB2E4D66979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2E7B77-A2CA-41BD-B598-B1F7840A9A13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4FB116-8477-4D69-B05C-B588ED6B4FF1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5A49B1-6DDE-4095-A702-6663C510945C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E5AB43-C308-4E97-88AC-3BCD395D8C98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A2E576-D22F-483E-8B49-66239E1D881C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1A75C0-416B-40EB-B947-6AF3A1121977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B7DA7B-E115-4702-969F-2020CA22C473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98C65C-FC40-4437-863B-171BFDAD7F71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0582CB-483C-4A47-8877-B9A3B8569800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37F4AB-4843-480E-B82D-EB1956B31B15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Verdana" pitchFamily="34" charset="0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Verdana" pitchFamily="34" charset="0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Verdana" pitchFamily="34" charset="0"/>
                <a:cs typeface="+mn-cs"/>
              </a:defRPr>
            </a:lvl1pPr>
          </a:lstStyle>
          <a:p>
            <a:pPr>
              <a:defRPr/>
            </a:pPr>
            <a:fld id="{2E3C1DD0-A033-4791-9A56-7E1D3F9E662C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Verdana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Verdana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Verdana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Verdana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Verdana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Mario\Documenti\Papers\Astronomia%202\img\pianeti%20extrasolari\OSNanimkurz.mpeg" TargetMode="External"/><Relationship Id="rId4" Type="http://schemas.openxmlformats.org/officeDocument/2006/relationships/image" Target="../media/image51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Mario\Documenti\Papers\Astronomia%202\img\pianeti%20extrasolari\OSNanimkurz.mpeg" TargetMode="External"/><Relationship Id="rId4" Type="http://schemas.openxmlformats.org/officeDocument/2006/relationships/image" Target="../media/image52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magine 12" descr="solarsys_sca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880000"/>
            <a:ext cx="9180000" cy="2999406"/>
          </a:xfrm>
          <a:prstGeom prst="rect">
            <a:avLst/>
          </a:prstGeom>
        </p:spPr>
      </p:pic>
      <p:sp>
        <p:nvSpPr>
          <p:cNvPr id="2050" name="Text Box 8"/>
          <p:cNvSpPr txBox="1">
            <a:spLocks noChangeArrowheads="1"/>
          </p:cNvSpPr>
          <p:nvPr/>
        </p:nvSpPr>
        <p:spPr bwMode="auto">
          <a:xfrm>
            <a:off x="2411413" y="188913"/>
            <a:ext cx="42481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600" b="1">
                <a:latin typeface="Verdana" pitchFamily="34" charset="0"/>
              </a:rPr>
              <a:t>Istituto Nazionale di Astrofisica</a:t>
            </a:r>
          </a:p>
        </p:txBody>
      </p:sp>
      <p:sp>
        <p:nvSpPr>
          <p:cNvPr id="2051" name="Text Box 9"/>
          <p:cNvSpPr txBox="1">
            <a:spLocks noChangeArrowheads="1"/>
          </p:cNvSpPr>
          <p:nvPr/>
        </p:nvSpPr>
        <p:spPr bwMode="auto">
          <a:xfrm>
            <a:off x="2244725" y="800100"/>
            <a:ext cx="46307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Verdana" pitchFamily="34" charset="0"/>
              </a:rPr>
              <a:t>Osservatorio astronomico di Brera</a:t>
            </a:r>
          </a:p>
        </p:txBody>
      </p:sp>
      <p:sp>
        <p:nvSpPr>
          <p:cNvPr id="2052" name="Text Box 10"/>
          <p:cNvSpPr txBox="1">
            <a:spLocks noChangeArrowheads="1"/>
          </p:cNvSpPr>
          <p:nvPr/>
        </p:nvSpPr>
        <p:spPr bwMode="auto">
          <a:xfrm>
            <a:off x="163513" y="1671638"/>
            <a:ext cx="22939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i="1">
                <a:solidFill>
                  <a:schemeClr val="bg1"/>
                </a:solidFill>
                <a:latin typeface="Verdana" pitchFamily="34" charset="0"/>
              </a:rPr>
              <a:t>Universo in fiore</a:t>
            </a:r>
          </a:p>
        </p:txBody>
      </p:sp>
      <p:sp>
        <p:nvSpPr>
          <p:cNvPr id="2053" name="Text Box 11"/>
          <p:cNvSpPr txBox="1">
            <a:spLocks noChangeArrowheads="1"/>
          </p:cNvSpPr>
          <p:nvPr/>
        </p:nvSpPr>
        <p:spPr bwMode="auto">
          <a:xfrm>
            <a:off x="7308304" y="6237312"/>
            <a:ext cx="144462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14" name="Text Box 41"/>
          <p:cNvSpPr txBox="1">
            <a:spLocks noChangeArrowheads="1"/>
          </p:cNvSpPr>
          <p:nvPr/>
        </p:nvSpPr>
        <p:spPr bwMode="auto">
          <a:xfrm>
            <a:off x="2825176" y="2420888"/>
            <a:ext cx="37257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it-IT" sz="3200" dirty="0" smtClean="0">
                <a:solidFill>
                  <a:schemeClr val="accent1">
                    <a:lumMod val="90000"/>
                  </a:schemeClr>
                </a:solidFill>
                <a:latin typeface="Verdana" pitchFamily="34" charset="0"/>
                <a:cs typeface="Calibri" pitchFamily="34" charset="0"/>
              </a:rPr>
              <a:t>Il Sistema Solare</a:t>
            </a:r>
          </a:p>
        </p:txBody>
      </p:sp>
      <p:sp>
        <p:nvSpPr>
          <p:cNvPr id="2056" name="Text Box 42"/>
          <p:cNvSpPr txBox="1">
            <a:spLocks noChangeArrowheads="1"/>
          </p:cNvSpPr>
          <p:nvPr/>
        </p:nvSpPr>
        <p:spPr bwMode="auto">
          <a:xfrm>
            <a:off x="2644775" y="5438775"/>
            <a:ext cx="3798888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it-IT" sz="1400" i="1" dirty="0">
                <a:solidFill>
                  <a:schemeClr val="bg1"/>
                </a:solidFill>
                <a:latin typeface="Verdana" pitchFamily="34" charset="0"/>
              </a:rPr>
              <a:t>M</a:t>
            </a:r>
            <a:r>
              <a:rPr lang="it-IT" sz="1400" i="1" dirty="0" smtClean="0">
                <a:solidFill>
                  <a:schemeClr val="bg1"/>
                </a:solidFill>
                <a:latin typeface="Verdana" pitchFamily="34" charset="0"/>
              </a:rPr>
              <a:t>ario Carpino</a:t>
            </a:r>
            <a:endParaRPr lang="it-IT" sz="1400" i="1" dirty="0">
              <a:solidFill>
                <a:schemeClr val="bg1"/>
              </a:solidFill>
              <a:latin typeface="Verdana" pitchFamily="34" charset="0"/>
            </a:endParaRPr>
          </a:p>
          <a:p>
            <a:pPr algn="ctr"/>
            <a:endParaRPr lang="it-IT" sz="1400" dirty="0">
              <a:solidFill>
                <a:schemeClr val="bg1"/>
              </a:solidFill>
              <a:latin typeface="Verdana" pitchFamily="34" charset="0"/>
            </a:endParaRPr>
          </a:p>
          <a:p>
            <a:pPr algn="ctr"/>
            <a:r>
              <a:rPr lang="it-IT" sz="1400" dirty="0" smtClean="0">
                <a:solidFill>
                  <a:schemeClr val="bg1"/>
                </a:solidFill>
                <a:latin typeface="Verdana" pitchFamily="34" charset="0"/>
              </a:rPr>
              <a:t>Mario.Carpino@brera.inaf.it</a:t>
            </a:r>
            <a:endParaRPr lang="it-IT" sz="1400" dirty="0">
              <a:solidFill>
                <a:schemeClr val="bg1"/>
              </a:solidFill>
              <a:latin typeface="Verdana" pitchFamily="34" charset="0"/>
            </a:endParaRPr>
          </a:p>
          <a:p>
            <a:pPr algn="ctr"/>
            <a:r>
              <a:rPr lang="it-IT" sz="1400" dirty="0">
                <a:solidFill>
                  <a:schemeClr val="bg1"/>
                </a:solidFill>
                <a:latin typeface="Verdana" pitchFamily="34" charset="0"/>
              </a:rPr>
              <a:t> </a:t>
            </a:r>
          </a:p>
          <a:p>
            <a:pPr algn="ctr"/>
            <a:r>
              <a:rPr lang="it-IT" sz="1400" dirty="0" err="1">
                <a:solidFill>
                  <a:schemeClr val="bg1"/>
                </a:solidFill>
                <a:latin typeface="Verdana" pitchFamily="34" charset="0"/>
              </a:rPr>
              <a:t>INAF-Osservatorio</a:t>
            </a:r>
            <a:r>
              <a:rPr lang="it-IT" sz="1400" dirty="0">
                <a:solidFill>
                  <a:schemeClr val="bg1"/>
                </a:solidFill>
                <a:latin typeface="Verdana" pitchFamily="34" charset="0"/>
              </a:rPr>
              <a:t> Astronomico di Brera</a:t>
            </a:r>
          </a:p>
        </p:txBody>
      </p:sp>
      <p:sp>
        <p:nvSpPr>
          <p:cNvPr id="4" name="Rettangolo 3"/>
          <p:cNvSpPr/>
          <p:nvPr/>
        </p:nvSpPr>
        <p:spPr>
          <a:xfrm>
            <a:off x="0" y="0"/>
            <a:ext cx="9144000" cy="165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18" name="Rettangolo 17"/>
          <p:cNvSpPr/>
          <p:nvPr/>
        </p:nvSpPr>
        <p:spPr>
          <a:xfrm>
            <a:off x="0" y="1412875"/>
            <a:ext cx="9144000" cy="165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pic>
        <p:nvPicPr>
          <p:cNvPr id="2059" name="Immagine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65100"/>
            <a:ext cx="9144000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planet_orbit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35696" y="1124744"/>
            <a:ext cx="5040000" cy="5040000"/>
          </a:xfrm>
          <a:prstGeom prst="rect">
            <a:avLst/>
          </a:prstGeom>
        </p:spPr>
      </p:pic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332656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i="1" dirty="0" err="1" smtClean="0">
                <a:solidFill>
                  <a:schemeClr val="bg1"/>
                </a:solidFill>
                <a:latin typeface="Verdana" pitchFamily="34" charset="0"/>
              </a:rPr>
              <a:t>Near</a:t>
            </a:r>
            <a:r>
              <a:rPr lang="it-IT" sz="3200" i="1" dirty="0" smtClean="0">
                <a:solidFill>
                  <a:schemeClr val="bg1"/>
                </a:solidFill>
                <a:latin typeface="Verdana" pitchFamily="34" charset="0"/>
              </a:rPr>
              <a:t> </a:t>
            </a:r>
            <a:r>
              <a:rPr lang="it-IT" sz="3200" i="1" dirty="0" err="1" smtClean="0">
                <a:solidFill>
                  <a:schemeClr val="bg1"/>
                </a:solidFill>
                <a:latin typeface="Verdana" pitchFamily="34" charset="0"/>
              </a:rPr>
              <a:t>Earth</a:t>
            </a:r>
            <a:r>
              <a:rPr lang="it-IT" sz="3200" i="1" dirty="0" smtClean="0">
                <a:solidFill>
                  <a:schemeClr val="bg1"/>
                </a:solidFill>
                <a:latin typeface="Verdana" pitchFamily="34" charset="0"/>
              </a:rPr>
              <a:t> </a:t>
            </a:r>
            <a:r>
              <a:rPr lang="it-IT" sz="3200" i="1" dirty="0" err="1" smtClean="0">
                <a:solidFill>
                  <a:schemeClr val="bg1"/>
                </a:solidFill>
                <a:latin typeface="Verdana" pitchFamily="34" charset="0"/>
              </a:rPr>
              <a:t>Asteroids</a:t>
            </a:r>
            <a:r>
              <a:rPr lang="it-IT" sz="3200" i="1" dirty="0" smtClean="0">
                <a:solidFill>
                  <a:schemeClr val="bg1"/>
                </a:solidFill>
                <a:latin typeface="Verdana" pitchFamily="34" charset="0"/>
              </a:rPr>
              <a:t> (NEA)</a:t>
            </a:r>
            <a:endParaRPr lang="it-IT" sz="3200" i="1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4067944" y="5229200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bg1"/>
                </a:solidFill>
                <a:latin typeface="Verdana" pitchFamily="34" charset="0"/>
              </a:rPr>
              <a:t>Marte</a:t>
            </a:r>
            <a:endParaRPr lang="it-IT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3995936" y="4725144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bg1"/>
                </a:solidFill>
                <a:latin typeface="Verdana" pitchFamily="34" charset="0"/>
              </a:rPr>
              <a:t>Terra</a:t>
            </a:r>
            <a:endParaRPr lang="it-IT" dirty="0">
              <a:solidFill>
                <a:schemeClr val="bg1"/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planet_orbit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91680" y="908720"/>
            <a:ext cx="5405434" cy="5405434"/>
          </a:xfrm>
          <a:prstGeom prst="rect">
            <a:avLst/>
          </a:prstGeom>
        </p:spPr>
      </p:pic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332656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Oggetti </a:t>
            </a:r>
            <a:r>
              <a:rPr lang="it-IT" sz="3200" dirty="0" err="1" smtClean="0">
                <a:solidFill>
                  <a:schemeClr val="bg1"/>
                </a:solidFill>
                <a:latin typeface="Verdana" pitchFamily="34" charset="0"/>
              </a:rPr>
              <a:t>transnettuniani</a:t>
            </a:r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 (</a:t>
            </a:r>
            <a:r>
              <a:rPr lang="it-IT" sz="3200" i="1" dirty="0" err="1" smtClean="0">
                <a:solidFill>
                  <a:schemeClr val="bg1"/>
                </a:solidFill>
                <a:latin typeface="Verdana" pitchFamily="34" charset="0"/>
              </a:rPr>
              <a:t>Kuiper</a:t>
            </a:r>
            <a:r>
              <a:rPr lang="it-IT" sz="3200" i="1" dirty="0" smtClean="0">
                <a:solidFill>
                  <a:schemeClr val="bg1"/>
                </a:solidFill>
                <a:latin typeface="Verdana" pitchFamily="34" charset="0"/>
              </a:rPr>
              <a:t> </a:t>
            </a:r>
            <a:r>
              <a:rPr lang="it-IT" sz="3200" i="1" dirty="0" err="1" smtClean="0">
                <a:solidFill>
                  <a:schemeClr val="bg1"/>
                </a:solidFill>
                <a:latin typeface="Verdana" pitchFamily="34" charset="0"/>
              </a:rPr>
              <a:t>belt</a:t>
            </a:r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)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1052736"/>
            <a:ext cx="91440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8800" dirty="0" smtClean="0">
                <a:latin typeface="Verdana" pitchFamily="34" charset="0"/>
              </a:rPr>
              <a:t>2</a:t>
            </a:r>
          </a:p>
          <a:p>
            <a:pPr algn="ctr"/>
            <a:endParaRPr lang="it-IT" sz="4400" dirty="0">
              <a:latin typeface="Verdana" pitchFamily="34" charset="0"/>
            </a:endParaRPr>
          </a:p>
          <a:p>
            <a:pPr algn="ctr"/>
            <a:r>
              <a:rPr lang="it-IT" sz="4400" dirty="0" smtClean="0">
                <a:latin typeface="Verdana" pitchFamily="34" charset="0"/>
              </a:rPr>
              <a:t>La formazione</a:t>
            </a:r>
          </a:p>
          <a:p>
            <a:pPr algn="ctr"/>
            <a:r>
              <a:rPr lang="it-IT" sz="4400" dirty="0" smtClean="0">
                <a:latin typeface="Verdana" pitchFamily="34" charset="0"/>
              </a:rPr>
              <a:t>del Sistema Solare</a:t>
            </a:r>
            <a:endParaRPr lang="it-IT" sz="44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237312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latin typeface="Verdana" pitchFamily="34" charset="0"/>
              </a:rPr>
              <a:t>Mario Carpino, 9 novembre 2011</a:t>
            </a:r>
            <a:endParaRPr lang="it-IT" sz="1100" dirty="0"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207125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latin typeface="Verdana" pitchFamily="34" charset="0"/>
              </a:rPr>
              <a:t>Il Sistema Solare</a:t>
            </a:r>
            <a:endParaRPr lang="it-IT" sz="1100" dirty="0">
              <a:latin typeface="Verdana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planet_orbit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80000" cy="6884999"/>
          </a:xfrm>
          <a:prstGeom prst="rect">
            <a:avLst/>
          </a:prstGeom>
        </p:spPr>
      </p:pic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planet_orbit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531440"/>
            <a:ext cx="9180000" cy="6695384"/>
          </a:xfrm>
          <a:prstGeom prst="rect">
            <a:avLst/>
          </a:prstGeom>
        </p:spPr>
      </p:pic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planet_orbit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1268760"/>
            <a:ext cx="7200000" cy="4787233"/>
          </a:xfrm>
          <a:prstGeom prst="rect">
            <a:avLst/>
          </a:prstGeom>
        </p:spPr>
      </p:pic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332656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Nubi molecolari giganti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planet_orbit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1412776"/>
            <a:ext cx="3873103" cy="4320000"/>
          </a:xfrm>
          <a:prstGeom prst="rect">
            <a:avLst/>
          </a:prstGeom>
        </p:spPr>
      </p:pic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332656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Nubi molecolari giganti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6" name="Immagine 5" descr="horsehead_nebula_bi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1340768"/>
            <a:ext cx="4197040" cy="43200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planet_orbit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412776"/>
            <a:ext cx="4241304" cy="4320000"/>
          </a:xfrm>
          <a:prstGeom prst="rect">
            <a:avLst/>
          </a:prstGeom>
        </p:spPr>
      </p:pic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332656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Nubi molecolari giganti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6" name="Immagine 5" descr="horsehead_nebula_bi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2060848"/>
            <a:ext cx="4197040" cy="3117002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332656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Abbondanza cosmica di elementi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2267744" y="2420888"/>
            <a:ext cx="3906839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t-IT" sz="2800" dirty="0" smtClean="0">
                <a:solidFill>
                  <a:schemeClr val="bg1"/>
                </a:solidFill>
                <a:latin typeface="Verdana" pitchFamily="34" charset="0"/>
              </a:rPr>
              <a:t>Idrogeno (H):  74 %</a:t>
            </a:r>
          </a:p>
          <a:p>
            <a:pPr>
              <a:lnSpc>
                <a:spcPct val="150000"/>
              </a:lnSpc>
            </a:pPr>
            <a:r>
              <a:rPr lang="it-IT" sz="2800" dirty="0" smtClean="0">
                <a:solidFill>
                  <a:schemeClr val="bg1"/>
                </a:solidFill>
                <a:latin typeface="Verdana" pitchFamily="34" charset="0"/>
              </a:rPr>
              <a:t>Elio (</a:t>
            </a:r>
            <a:r>
              <a:rPr lang="it-IT" sz="2800" dirty="0" err="1" smtClean="0">
                <a:solidFill>
                  <a:schemeClr val="bg1"/>
                </a:solidFill>
                <a:latin typeface="Verdana" pitchFamily="34" charset="0"/>
              </a:rPr>
              <a:t>He</a:t>
            </a:r>
            <a:r>
              <a:rPr lang="it-IT" sz="2800" dirty="0" smtClean="0">
                <a:solidFill>
                  <a:schemeClr val="bg1"/>
                </a:solidFill>
                <a:latin typeface="Verdana" pitchFamily="34" charset="0"/>
              </a:rPr>
              <a:t>):        24 %</a:t>
            </a:r>
          </a:p>
          <a:p>
            <a:pPr>
              <a:lnSpc>
                <a:spcPct val="150000"/>
              </a:lnSpc>
            </a:pPr>
            <a:r>
              <a:rPr lang="it-IT" sz="2800" dirty="0" smtClean="0">
                <a:solidFill>
                  <a:schemeClr val="bg1"/>
                </a:solidFill>
                <a:latin typeface="Verdana" pitchFamily="34" charset="0"/>
              </a:rPr>
              <a:t>altri elementi:   2 %</a:t>
            </a:r>
            <a:endParaRPr lang="it-IT" sz="2800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7" name="Immagine 6" descr="planet_orbit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844824"/>
            <a:ext cx="8640000" cy="3624357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332656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Contrazione della </a:t>
            </a:r>
            <a:r>
              <a:rPr lang="it-IT" sz="3200" dirty="0" err="1" smtClean="0">
                <a:solidFill>
                  <a:schemeClr val="bg1"/>
                </a:solidFill>
                <a:latin typeface="Verdana" pitchFamily="34" charset="0"/>
              </a:rPr>
              <a:t>protonebulosa</a:t>
            </a:r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 solare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7" name="Immagine 6" descr="planet_orbit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7784" y="1196752"/>
            <a:ext cx="3739679" cy="50400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908720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4400" dirty="0" smtClean="0">
                <a:solidFill>
                  <a:schemeClr val="bg1"/>
                </a:solidFill>
                <a:latin typeface="Verdana" pitchFamily="34" charset="0"/>
              </a:rPr>
              <a:t>Sommario</a:t>
            </a:r>
            <a:endParaRPr lang="it-IT" sz="44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237312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207125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899592" y="2564904"/>
            <a:ext cx="72728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it-IT" sz="2800" dirty="0" smtClean="0">
                <a:solidFill>
                  <a:schemeClr val="bg1"/>
                </a:solidFill>
                <a:latin typeface="Verdana" pitchFamily="34" charset="0"/>
              </a:rPr>
              <a:t>Struttura del Sistema Solare odierno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it-IT" sz="2800" dirty="0" smtClean="0">
                <a:solidFill>
                  <a:schemeClr val="bg1"/>
                </a:solidFill>
                <a:latin typeface="Verdana" pitchFamily="34" charset="0"/>
              </a:rPr>
              <a:t>La formazione del Sistema Solare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it-IT" sz="2800" dirty="0" smtClean="0">
                <a:solidFill>
                  <a:schemeClr val="bg1"/>
                </a:solidFill>
                <a:latin typeface="Verdana" pitchFamily="34" charset="0"/>
              </a:rPr>
              <a:t>Cenni di spettroscopia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it-IT" sz="2800" dirty="0" smtClean="0">
                <a:solidFill>
                  <a:schemeClr val="bg1"/>
                </a:solidFill>
                <a:latin typeface="Verdana" pitchFamily="34" charset="0"/>
              </a:rPr>
              <a:t>I pianeti extrasolari</a:t>
            </a:r>
            <a:endParaRPr lang="it-IT" sz="2800" dirty="0">
              <a:solidFill>
                <a:schemeClr val="bg1"/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planet_orbit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4" y="1340768"/>
            <a:ext cx="5760000" cy="4608000"/>
          </a:xfrm>
          <a:prstGeom prst="rect">
            <a:avLst/>
          </a:prstGeom>
          <a:effectLst/>
        </p:spPr>
      </p:pic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332656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Contrazione della </a:t>
            </a:r>
            <a:r>
              <a:rPr lang="it-IT" sz="3200" dirty="0" err="1" smtClean="0">
                <a:solidFill>
                  <a:schemeClr val="bg1"/>
                </a:solidFill>
                <a:latin typeface="Verdana" pitchFamily="34" charset="0"/>
              </a:rPr>
              <a:t>protonebulosa</a:t>
            </a:r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 solare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planet_orbit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1340768"/>
            <a:ext cx="7920000" cy="4472470"/>
          </a:xfrm>
          <a:prstGeom prst="rect">
            <a:avLst/>
          </a:prstGeom>
          <a:effectLst/>
        </p:spPr>
      </p:pic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332656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Dischi </a:t>
            </a:r>
            <a:r>
              <a:rPr lang="it-IT" sz="3200" dirty="0" err="1" smtClean="0">
                <a:solidFill>
                  <a:schemeClr val="bg1"/>
                </a:solidFill>
                <a:latin typeface="Verdana" pitchFamily="34" charset="0"/>
              </a:rPr>
              <a:t>protoplanetari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planet_orbit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1340768"/>
            <a:ext cx="6480000" cy="4592700"/>
          </a:xfrm>
          <a:prstGeom prst="rect">
            <a:avLst/>
          </a:prstGeom>
          <a:effectLst/>
        </p:spPr>
      </p:pic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332656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Dischi </a:t>
            </a:r>
            <a:r>
              <a:rPr lang="it-IT" sz="3200" dirty="0" err="1" smtClean="0">
                <a:solidFill>
                  <a:schemeClr val="bg1"/>
                </a:solidFill>
                <a:latin typeface="Verdana" pitchFamily="34" charset="0"/>
              </a:rPr>
              <a:t>protoplanetari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planet_orbit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764704"/>
            <a:ext cx="7920000" cy="5940000"/>
          </a:xfrm>
          <a:prstGeom prst="rect">
            <a:avLst/>
          </a:prstGeom>
          <a:effectLst/>
        </p:spPr>
      </p:pic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332656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Dischi </a:t>
            </a:r>
            <a:r>
              <a:rPr lang="it-IT" sz="3200" dirty="0" err="1" smtClean="0">
                <a:solidFill>
                  <a:schemeClr val="bg1"/>
                </a:solidFill>
                <a:latin typeface="Verdana" pitchFamily="34" charset="0"/>
              </a:rPr>
              <a:t>protoplanetari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planet_orbit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1412776"/>
            <a:ext cx="6480000" cy="4317300"/>
          </a:xfrm>
          <a:prstGeom prst="rect">
            <a:avLst/>
          </a:prstGeom>
          <a:effectLst/>
        </p:spPr>
      </p:pic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332656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Il proto-Sole: una stella T </a:t>
            </a:r>
            <a:r>
              <a:rPr lang="it-IT" sz="3200" dirty="0" err="1" smtClean="0">
                <a:solidFill>
                  <a:schemeClr val="bg1"/>
                </a:solidFill>
                <a:latin typeface="Verdana" pitchFamily="34" charset="0"/>
              </a:rPr>
              <a:t>Tauri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planet_orbit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1124744"/>
            <a:ext cx="6480000" cy="5184000"/>
          </a:xfrm>
          <a:prstGeom prst="rect">
            <a:avLst/>
          </a:prstGeom>
          <a:effectLst/>
        </p:spPr>
      </p:pic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332656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Stelle T </a:t>
            </a:r>
            <a:r>
              <a:rPr lang="it-IT" sz="3200" dirty="0" err="1" smtClean="0">
                <a:solidFill>
                  <a:schemeClr val="bg1"/>
                </a:solidFill>
                <a:latin typeface="Verdana" pitchFamily="34" charset="0"/>
              </a:rPr>
              <a:t>Tauri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planet_orbit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1196752"/>
            <a:ext cx="6480000" cy="4895604"/>
          </a:xfrm>
          <a:prstGeom prst="rect">
            <a:avLst/>
          </a:prstGeom>
          <a:effectLst/>
        </p:spPr>
      </p:pic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332656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Campi magnetici nelle stelle T </a:t>
            </a:r>
            <a:r>
              <a:rPr lang="it-IT" sz="3200" dirty="0" err="1" smtClean="0">
                <a:solidFill>
                  <a:schemeClr val="bg1"/>
                </a:solidFill>
                <a:latin typeface="Verdana" pitchFamily="34" charset="0"/>
              </a:rPr>
              <a:t>Tauri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planet_orbit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80000" cy="6885000"/>
          </a:xfrm>
          <a:prstGeom prst="rect">
            <a:avLst/>
          </a:prstGeom>
          <a:effectLst/>
        </p:spPr>
      </p:pic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332656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2800" dirty="0" smtClean="0">
                <a:solidFill>
                  <a:schemeClr val="bg1"/>
                </a:solidFill>
                <a:latin typeface="Verdana" pitchFamily="34" charset="0"/>
              </a:rPr>
              <a:t>Accrezione dei </a:t>
            </a:r>
            <a:r>
              <a:rPr lang="it-IT" sz="2800" dirty="0" err="1" smtClean="0">
                <a:solidFill>
                  <a:schemeClr val="bg1"/>
                </a:solidFill>
                <a:latin typeface="Verdana" pitchFamily="34" charset="0"/>
              </a:rPr>
              <a:t>protopianeti</a:t>
            </a:r>
            <a:endParaRPr lang="it-IT" sz="28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620688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2800" dirty="0" smtClean="0">
                <a:solidFill>
                  <a:schemeClr val="bg1"/>
                </a:solidFill>
                <a:latin typeface="Verdana" pitchFamily="34" charset="0"/>
              </a:rPr>
              <a:t>Accrezione nel Sistema Solare interno</a:t>
            </a:r>
            <a:endParaRPr lang="it-IT" sz="28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971600" y="2492896"/>
            <a:ext cx="74168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it-IT" dirty="0" smtClean="0">
                <a:solidFill>
                  <a:schemeClr val="bg1"/>
                </a:solidFill>
                <a:latin typeface="Verdana" pitchFamily="34" charset="0"/>
              </a:rPr>
              <a:t> coagulazione delle polveri in </a:t>
            </a:r>
            <a:r>
              <a:rPr lang="it-IT" i="1" dirty="0" err="1" smtClean="0">
                <a:solidFill>
                  <a:schemeClr val="bg1"/>
                </a:solidFill>
                <a:latin typeface="Verdana" pitchFamily="34" charset="0"/>
              </a:rPr>
              <a:t>planetesimi</a:t>
            </a:r>
            <a:r>
              <a:rPr lang="it-IT" dirty="0" smtClean="0">
                <a:solidFill>
                  <a:schemeClr val="bg1"/>
                </a:solidFill>
                <a:latin typeface="Verdana" pitchFamily="34" charset="0"/>
              </a:rPr>
              <a:t> (1-10 km)</a:t>
            </a:r>
          </a:p>
          <a:p>
            <a:pPr marL="457200" indent="-457200">
              <a:buFont typeface="+mj-lt"/>
              <a:buAutoNum type="arabicPeriod"/>
            </a:pPr>
            <a:r>
              <a:rPr lang="it-IT" dirty="0" smtClean="0">
                <a:solidFill>
                  <a:schemeClr val="bg1"/>
                </a:solidFill>
                <a:latin typeface="Verdana" pitchFamily="34" charset="0"/>
              </a:rPr>
              <a:t> </a:t>
            </a:r>
            <a:r>
              <a:rPr lang="it-IT" i="1" dirty="0" err="1" smtClean="0">
                <a:solidFill>
                  <a:schemeClr val="bg1"/>
                </a:solidFill>
                <a:latin typeface="Verdana" pitchFamily="34" charset="0"/>
              </a:rPr>
              <a:t>runaway</a:t>
            </a:r>
            <a:r>
              <a:rPr lang="it-IT" i="1" dirty="0" smtClean="0">
                <a:solidFill>
                  <a:schemeClr val="bg1"/>
                </a:solidFill>
                <a:latin typeface="Verdana" pitchFamily="34" charset="0"/>
              </a:rPr>
              <a:t> </a:t>
            </a:r>
            <a:r>
              <a:rPr lang="it-IT" i="1" dirty="0" err="1" smtClean="0">
                <a:solidFill>
                  <a:schemeClr val="bg1"/>
                </a:solidFill>
                <a:latin typeface="Verdana" pitchFamily="34" charset="0"/>
              </a:rPr>
              <a:t>growth</a:t>
            </a:r>
            <a:r>
              <a:rPr lang="it-IT" dirty="0" smtClean="0">
                <a:solidFill>
                  <a:schemeClr val="bg1"/>
                </a:solidFill>
                <a:latin typeface="Verdana" pitchFamily="34" charset="0"/>
              </a:rPr>
              <a:t>: formazione di embrioni planetari (0,01-0,1 M</a:t>
            </a:r>
            <a:r>
              <a:rPr lang="it-IT" baseline="-25000" dirty="0" smtClean="0">
                <a:solidFill>
                  <a:schemeClr val="bg1"/>
                </a:solidFill>
                <a:latin typeface="Verdana" pitchFamily="34" charset="0"/>
                <a:sym typeface="Symbol"/>
              </a:rPr>
              <a:t></a:t>
            </a:r>
            <a:r>
              <a:rPr lang="it-IT" dirty="0" smtClean="0">
                <a:solidFill>
                  <a:schemeClr val="bg1"/>
                </a:solidFill>
                <a:latin typeface="Verdana" pitchFamily="34" charset="0"/>
                <a:sym typeface="Symbol"/>
              </a:rPr>
              <a:t>)</a:t>
            </a:r>
          </a:p>
          <a:p>
            <a:pPr marL="457200" indent="-457200">
              <a:buFont typeface="+mj-lt"/>
              <a:buAutoNum type="arabicPeriod"/>
            </a:pPr>
            <a:r>
              <a:rPr lang="it-IT" dirty="0" smtClean="0">
                <a:solidFill>
                  <a:schemeClr val="bg1"/>
                </a:solidFill>
                <a:latin typeface="Verdana" pitchFamily="34" charset="0"/>
                <a:sym typeface="Symbol"/>
              </a:rPr>
              <a:t> fusione degli embrioni in un </a:t>
            </a:r>
            <a:r>
              <a:rPr lang="it-IT" dirty="0" err="1" smtClean="0">
                <a:solidFill>
                  <a:schemeClr val="bg1"/>
                </a:solidFill>
                <a:latin typeface="Verdana" pitchFamily="34" charset="0"/>
                <a:sym typeface="Symbol"/>
              </a:rPr>
              <a:t>protopianeta</a:t>
            </a:r>
            <a:endParaRPr lang="it-IT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8" name="Immagine 7" descr="crosssection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1988840"/>
            <a:ext cx="7560000" cy="2786197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620688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2800" dirty="0" smtClean="0">
                <a:solidFill>
                  <a:schemeClr val="bg1"/>
                </a:solidFill>
                <a:latin typeface="Verdana" pitchFamily="34" charset="0"/>
              </a:rPr>
              <a:t>Accrezione nel Sistema Solare esterno</a:t>
            </a:r>
            <a:endParaRPr lang="it-IT" sz="28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1187624" y="2996952"/>
            <a:ext cx="676875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it-IT" dirty="0" smtClean="0">
                <a:solidFill>
                  <a:schemeClr val="bg1"/>
                </a:solidFill>
                <a:latin typeface="Verdana" pitchFamily="34" charset="0"/>
              </a:rPr>
              <a:t>minore densità di </a:t>
            </a:r>
            <a:r>
              <a:rPr lang="it-IT" dirty="0" smtClean="0">
                <a:solidFill>
                  <a:schemeClr val="bg1"/>
                </a:solidFill>
                <a:latin typeface="Verdana" pitchFamily="34" charset="0"/>
              </a:rPr>
              <a:t>materiale (maggiore </a:t>
            </a:r>
            <a:r>
              <a:rPr lang="it-IT" dirty="0" smtClean="0">
                <a:solidFill>
                  <a:schemeClr val="bg1"/>
                </a:solidFill>
                <a:latin typeface="Verdana" pitchFamily="34" charset="0"/>
              </a:rPr>
              <a:t>spessore del </a:t>
            </a:r>
            <a:r>
              <a:rPr lang="it-IT" dirty="0" smtClean="0">
                <a:solidFill>
                  <a:schemeClr val="bg1"/>
                </a:solidFill>
                <a:latin typeface="Verdana" pitchFamily="34" charset="0"/>
              </a:rPr>
              <a:t>disco)</a:t>
            </a:r>
            <a:endParaRPr lang="it-IT" dirty="0" smtClean="0">
              <a:solidFill>
                <a:schemeClr val="bg1"/>
              </a:solidFill>
              <a:latin typeface="Verdana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it-IT" dirty="0" smtClean="0">
                <a:solidFill>
                  <a:schemeClr val="bg1"/>
                </a:solidFill>
                <a:latin typeface="Verdana" pitchFamily="34" charset="0"/>
                <a:sym typeface="Symbol"/>
              </a:rPr>
              <a:t>più lunga permanenza del materiale (minore intensità del vento solare)</a:t>
            </a:r>
          </a:p>
          <a:p>
            <a:pPr marL="457200" indent="-457200">
              <a:buFont typeface="+mj-lt"/>
              <a:buAutoNum type="arabicPeriod"/>
            </a:pPr>
            <a:r>
              <a:rPr lang="it-IT" dirty="0" smtClean="0">
                <a:solidFill>
                  <a:schemeClr val="bg1"/>
                </a:solidFill>
                <a:latin typeface="Verdana" pitchFamily="34" charset="0"/>
                <a:sym typeface="Symbol"/>
              </a:rPr>
              <a:t>periodi orbitali più lunghi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467544" y="1844824"/>
            <a:ext cx="78874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chemeClr val="bg1"/>
                </a:solidFill>
                <a:latin typeface="Verdana" pitchFamily="34" charset="0"/>
              </a:rPr>
              <a:t>Più lenta che nel Sistema Solare interno, per diversi motivi:</a:t>
            </a:r>
            <a:endParaRPr lang="it-IT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9" name="Immagine 8" descr="protoplanetary_disk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340768"/>
            <a:ext cx="9144000" cy="45720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1052736"/>
            <a:ext cx="914400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8800" dirty="0" smtClean="0">
                <a:latin typeface="Verdana" pitchFamily="34" charset="0"/>
              </a:rPr>
              <a:t>1</a:t>
            </a:r>
          </a:p>
          <a:p>
            <a:pPr algn="ctr"/>
            <a:endParaRPr lang="it-IT" sz="4400" dirty="0">
              <a:latin typeface="Verdana" pitchFamily="34" charset="0"/>
            </a:endParaRPr>
          </a:p>
          <a:p>
            <a:pPr algn="ctr"/>
            <a:r>
              <a:rPr lang="it-IT" sz="4400" dirty="0" smtClean="0">
                <a:latin typeface="Verdana" pitchFamily="34" charset="0"/>
              </a:rPr>
              <a:t>Struttura del Sistema Solare</a:t>
            </a:r>
            <a:endParaRPr lang="it-IT" sz="44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237312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latin typeface="Verdana" pitchFamily="34" charset="0"/>
              </a:rPr>
              <a:t>Mario Carpino, 9 novembre 2011</a:t>
            </a:r>
            <a:endParaRPr lang="it-IT" sz="1100" dirty="0"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207125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latin typeface="Verdana" pitchFamily="34" charset="0"/>
              </a:rPr>
              <a:t>Il Sistema Solare</a:t>
            </a:r>
            <a:endParaRPr lang="it-IT" sz="1100" dirty="0">
              <a:latin typeface="Verdana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planet_orbit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1412776"/>
            <a:ext cx="7920000" cy="4425300"/>
          </a:xfrm>
          <a:prstGeom prst="rect">
            <a:avLst/>
          </a:prstGeom>
          <a:effectLst/>
        </p:spPr>
      </p:pic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332656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Gradiente di temperatura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planet_orbit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124744"/>
            <a:ext cx="6840000" cy="5200173"/>
          </a:xfrm>
          <a:prstGeom prst="rect">
            <a:avLst/>
          </a:prstGeom>
          <a:effectLst/>
        </p:spPr>
      </p:pic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332656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Differenze di composizione interna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7380312" y="2132856"/>
            <a:ext cx="15121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solidFill>
                  <a:schemeClr val="bg1"/>
                </a:solidFill>
                <a:latin typeface="Verdana" pitchFamily="34" charset="0"/>
              </a:rPr>
              <a:t>pianeti “terrestri”</a:t>
            </a:r>
          </a:p>
          <a:p>
            <a:pPr algn="ctr"/>
            <a:r>
              <a:rPr lang="it-IT" dirty="0" smtClean="0">
                <a:solidFill>
                  <a:schemeClr val="bg1"/>
                </a:solidFill>
                <a:latin typeface="Verdana" pitchFamily="34" charset="0"/>
              </a:rPr>
              <a:t>(interni)</a:t>
            </a:r>
            <a:endParaRPr lang="it-IT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7308304" y="4221088"/>
            <a:ext cx="15121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solidFill>
                  <a:schemeClr val="bg1"/>
                </a:solidFill>
                <a:latin typeface="Verdana" pitchFamily="34" charset="0"/>
              </a:rPr>
              <a:t>pianeti “giganti”</a:t>
            </a:r>
          </a:p>
          <a:p>
            <a:pPr algn="ctr"/>
            <a:r>
              <a:rPr lang="it-IT" dirty="0" smtClean="0">
                <a:solidFill>
                  <a:schemeClr val="bg1"/>
                </a:solidFill>
                <a:latin typeface="Verdana" pitchFamily="34" charset="0"/>
              </a:rPr>
              <a:t>(esterni)</a:t>
            </a:r>
            <a:endParaRPr lang="it-IT" dirty="0">
              <a:solidFill>
                <a:schemeClr val="bg1"/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1052736"/>
            <a:ext cx="914400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8800" dirty="0" smtClean="0">
                <a:latin typeface="Verdana" pitchFamily="34" charset="0"/>
              </a:rPr>
              <a:t>3</a:t>
            </a:r>
          </a:p>
          <a:p>
            <a:pPr algn="ctr"/>
            <a:endParaRPr lang="it-IT" sz="4400" dirty="0">
              <a:latin typeface="Verdana" pitchFamily="34" charset="0"/>
            </a:endParaRPr>
          </a:p>
          <a:p>
            <a:pPr algn="ctr"/>
            <a:r>
              <a:rPr lang="it-IT" sz="4400" dirty="0" smtClean="0">
                <a:latin typeface="Verdana" pitchFamily="34" charset="0"/>
              </a:rPr>
              <a:t>Cenni di spettroscopia</a:t>
            </a:r>
            <a:endParaRPr lang="it-IT" sz="44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237312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latin typeface="Verdana" pitchFamily="34" charset="0"/>
              </a:rPr>
              <a:t>Mario Carpino, 9 novembre 2011</a:t>
            </a:r>
            <a:endParaRPr lang="it-IT" sz="1100" dirty="0"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207125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latin typeface="Verdana" pitchFamily="34" charset="0"/>
              </a:rPr>
              <a:t>Il Sistema Solare</a:t>
            </a:r>
            <a:endParaRPr lang="it-IT" sz="1100" dirty="0">
              <a:latin typeface="Verdana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332656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Radiazione elettromagnetica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6" name="Immagine 5" descr="Visible%20spectrum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556792"/>
            <a:ext cx="9144000" cy="4364678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332656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Decomposizione spettrale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6" name="Immagine 5" descr="Visible%20spectrum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9672" y="1340768"/>
            <a:ext cx="5969924" cy="4364678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/>
          <p:cNvSpPr/>
          <p:nvPr/>
        </p:nvSpPr>
        <p:spPr>
          <a:xfrm>
            <a:off x="827584" y="1052736"/>
            <a:ext cx="7416824" cy="41764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332656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Spettro continuo (di corpo nero)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683568" y="5301208"/>
            <a:ext cx="7632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it-IT" sz="1600" dirty="0" smtClean="0">
                <a:solidFill>
                  <a:schemeClr val="bg1"/>
                </a:solidFill>
                <a:latin typeface="Verdana" pitchFamily="34" charset="0"/>
              </a:rPr>
              <a:t>È prodotto dall’agitazione termica degli atomi</a:t>
            </a:r>
          </a:p>
          <a:p>
            <a:pPr marL="457200" indent="-457200">
              <a:buFont typeface="+mj-lt"/>
              <a:buAutoNum type="arabicPeriod"/>
            </a:pPr>
            <a:r>
              <a:rPr lang="it-IT" sz="1600" dirty="0" smtClean="0">
                <a:solidFill>
                  <a:schemeClr val="bg1"/>
                </a:solidFill>
                <a:latin typeface="Verdana" pitchFamily="34" charset="0"/>
              </a:rPr>
              <a:t>Tutte le lunghezze d’onda sono presenti (con diversa intensità)</a:t>
            </a:r>
          </a:p>
          <a:p>
            <a:pPr marL="457200" indent="-457200">
              <a:buFont typeface="+mj-lt"/>
              <a:buAutoNum type="arabicPeriod"/>
            </a:pPr>
            <a:r>
              <a:rPr lang="it-IT" sz="1600" dirty="0" smtClean="0">
                <a:solidFill>
                  <a:schemeClr val="bg1"/>
                </a:solidFill>
                <a:latin typeface="Verdana" pitchFamily="34" charset="0"/>
              </a:rPr>
              <a:t>Il picco dello spettro dipende dalla temperatura</a:t>
            </a:r>
            <a:endParaRPr lang="it-IT" sz="1600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8" name="Immagine 7" descr="planck_black-body_radiatio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1124744"/>
            <a:ext cx="7200000" cy="3946329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332656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Righe spettrali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6" name="Immagine 5" descr="Visible%20spectrum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1196752"/>
            <a:ext cx="7920000" cy="48411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476672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Spettro di una stella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6" name="Immagine 5" descr="Visible%20spectrum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1124744"/>
            <a:ext cx="7200000" cy="5088412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476672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Effetto Doppler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7" name="Immagine 6" descr="180px-Redshif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0" y="1556792"/>
            <a:ext cx="9144000" cy="4268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476672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Effetto Doppler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7" name="Immagine 6" descr="180px-Redshift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1412776"/>
            <a:ext cx="2722457" cy="4806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332656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Struttura del Sistema Solare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7" name="Immagine 6" descr="planet_orbit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080000"/>
            <a:ext cx="9180000" cy="5166792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476672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Spettroscopia: concetti fondamentali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467544" y="2636912"/>
            <a:ext cx="843121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/>
            <a:r>
              <a:rPr lang="it-IT" sz="2400" dirty="0" smtClean="0">
                <a:solidFill>
                  <a:schemeClr val="bg1"/>
                </a:solidFill>
                <a:latin typeface="Verdana" pitchFamily="34" charset="0"/>
              </a:rPr>
              <a:t>Dallo spettro di una stella è possibile determinare:</a:t>
            </a:r>
          </a:p>
          <a:p>
            <a:pPr marL="457200" indent="-457200"/>
            <a:endParaRPr lang="it-IT" sz="2400" dirty="0" smtClean="0">
              <a:solidFill>
                <a:schemeClr val="bg1"/>
              </a:solidFill>
              <a:latin typeface="Verdana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it-IT" sz="2400" dirty="0" smtClean="0">
                <a:solidFill>
                  <a:schemeClr val="bg1"/>
                </a:solidFill>
                <a:latin typeface="Verdana" pitchFamily="34" charset="0"/>
              </a:rPr>
              <a:t>temperatura superficiale</a:t>
            </a:r>
          </a:p>
          <a:p>
            <a:pPr marL="457200" indent="-457200">
              <a:buFont typeface="+mj-lt"/>
              <a:buAutoNum type="arabicPeriod"/>
            </a:pPr>
            <a:r>
              <a:rPr lang="it-IT" sz="2400" dirty="0" smtClean="0">
                <a:solidFill>
                  <a:schemeClr val="bg1"/>
                </a:solidFill>
                <a:latin typeface="Verdana" pitchFamily="34" charset="0"/>
              </a:rPr>
              <a:t>composizione chimica</a:t>
            </a:r>
          </a:p>
          <a:p>
            <a:pPr marL="457200" indent="-457200">
              <a:buFont typeface="+mj-lt"/>
              <a:buAutoNum type="arabicPeriod"/>
            </a:pPr>
            <a:r>
              <a:rPr lang="it-IT" sz="2400" dirty="0" smtClean="0">
                <a:solidFill>
                  <a:schemeClr val="bg1"/>
                </a:solidFill>
                <a:latin typeface="Verdana" pitchFamily="34" charset="0"/>
              </a:rPr>
              <a:t>velocità radiale (avvicinamento o allontanamento)</a:t>
            </a:r>
            <a:endParaRPr lang="it-IT" sz="2400" dirty="0">
              <a:solidFill>
                <a:schemeClr val="bg1"/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1052736"/>
            <a:ext cx="914400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8800" dirty="0" smtClean="0">
                <a:latin typeface="Verdana" pitchFamily="34" charset="0"/>
              </a:rPr>
              <a:t>4</a:t>
            </a:r>
          </a:p>
          <a:p>
            <a:pPr algn="ctr"/>
            <a:endParaRPr lang="it-IT" sz="4400" dirty="0">
              <a:latin typeface="Verdana" pitchFamily="34" charset="0"/>
            </a:endParaRPr>
          </a:p>
          <a:p>
            <a:pPr algn="ctr"/>
            <a:r>
              <a:rPr lang="it-IT" sz="4400" dirty="0" smtClean="0">
                <a:latin typeface="Verdana" pitchFamily="34" charset="0"/>
              </a:rPr>
              <a:t>I pianeti extrasolari</a:t>
            </a:r>
            <a:endParaRPr lang="it-IT" sz="44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237312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latin typeface="Verdana" pitchFamily="34" charset="0"/>
              </a:rPr>
              <a:t>Mario Carpino, 9 novembre 2011</a:t>
            </a:r>
            <a:endParaRPr lang="it-IT" sz="1100" dirty="0"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207125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latin typeface="Verdana" pitchFamily="34" charset="0"/>
              </a:rPr>
              <a:t>Il Sistema Solare</a:t>
            </a:r>
            <a:endParaRPr lang="it-IT" sz="1100" dirty="0">
              <a:latin typeface="Verdana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764704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I pianeti extrasolari sono (quasi) invisibili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7" name="Immagine 3" descr="planete_cache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2420888"/>
            <a:ext cx="3810000" cy="314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764704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Effetti della turbolenza atmosferica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6" name="Immagine 5" descr="seeing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4" y="2996952"/>
            <a:ext cx="6480000" cy="1102041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764704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Metodi di </a:t>
            </a:r>
            <a:r>
              <a:rPr lang="it-IT" sz="3200" dirty="0" err="1" smtClean="0">
                <a:solidFill>
                  <a:schemeClr val="bg1"/>
                </a:solidFill>
                <a:latin typeface="Verdana" pitchFamily="34" charset="0"/>
              </a:rPr>
              <a:t>detezione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971600" y="2132856"/>
            <a:ext cx="7064037" cy="3416253"/>
          </a:xfrm>
          <a:prstGeom prst="rect">
            <a:avLst/>
          </a:prstGeom>
          <a:noFill/>
        </p:spPr>
        <p:txBody>
          <a:bodyPr wrap="none" lIns="91370" tIns="45687" rIns="91370" bIns="45687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it-IT" sz="2400" dirty="0" smtClean="0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 spettroscopia (velocità radiale)</a:t>
            </a:r>
          </a:p>
          <a:p>
            <a:pPr>
              <a:buFont typeface="Wingdings" pitchFamily="2" charset="2"/>
              <a:buChar char="§"/>
            </a:pPr>
            <a:r>
              <a:rPr lang="it-IT" sz="2400" dirty="0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 </a:t>
            </a:r>
            <a:r>
              <a:rPr lang="it-IT" sz="2400" dirty="0" smtClean="0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fotometria (occultazioni)</a:t>
            </a:r>
          </a:p>
          <a:p>
            <a:pPr>
              <a:buFont typeface="Wingdings" pitchFamily="2" charset="2"/>
              <a:buChar char="§"/>
            </a:pPr>
            <a:r>
              <a:rPr lang="it-IT" sz="2400" dirty="0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 </a:t>
            </a:r>
            <a:r>
              <a:rPr lang="it-IT" sz="2400" dirty="0" smtClean="0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ritardi nei segnali di </a:t>
            </a:r>
            <a:r>
              <a:rPr lang="it-IT" sz="2400" i="1" dirty="0" smtClean="0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pulsar</a:t>
            </a:r>
          </a:p>
          <a:p>
            <a:pPr>
              <a:buFont typeface="Wingdings" pitchFamily="2" charset="2"/>
              <a:buChar char="§"/>
            </a:pPr>
            <a:r>
              <a:rPr lang="it-IT" sz="2400" dirty="0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 </a:t>
            </a:r>
            <a:r>
              <a:rPr lang="it-IT" sz="2400" dirty="0" smtClean="0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astrometria di precisione</a:t>
            </a:r>
          </a:p>
          <a:p>
            <a:pPr>
              <a:buFont typeface="Wingdings" pitchFamily="2" charset="2"/>
              <a:buChar char="§"/>
            </a:pPr>
            <a:r>
              <a:rPr lang="it-IT" sz="2400" dirty="0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 </a:t>
            </a:r>
            <a:r>
              <a:rPr lang="it-IT" sz="2400" i="1" dirty="0" err="1" smtClean="0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microlensing</a:t>
            </a:r>
            <a:r>
              <a:rPr lang="it-IT" sz="2400" dirty="0" smtClean="0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 gravitazionale</a:t>
            </a:r>
          </a:p>
          <a:p>
            <a:pPr>
              <a:buFont typeface="Wingdings" pitchFamily="2" charset="2"/>
              <a:buChar char="§"/>
            </a:pPr>
            <a:r>
              <a:rPr lang="it-IT" sz="2400" dirty="0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 </a:t>
            </a:r>
            <a:r>
              <a:rPr lang="it-IT" sz="2400" dirty="0" smtClean="0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immagini dirette:</a:t>
            </a:r>
          </a:p>
          <a:p>
            <a:pPr lvl="1">
              <a:buFont typeface="Wingdings" pitchFamily="2" charset="2"/>
              <a:buChar char="§"/>
            </a:pPr>
            <a:r>
              <a:rPr lang="it-IT" sz="2400" dirty="0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 </a:t>
            </a:r>
            <a:r>
              <a:rPr lang="it-IT" sz="2400" dirty="0" smtClean="0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ottiche adattive</a:t>
            </a:r>
          </a:p>
          <a:p>
            <a:pPr lvl="1">
              <a:buFont typeface="Wingdings" pitchFamily="2" charset="2"/>
              <a:buChar char="§"/>
            </a:pPr>
            <a:r>
              <a:rPr lang="it-IT" sz="2400" dirty="0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 </a:t>
            </a:r>
            <a:r>
              <a:rPr lang="it-IT" sz="2400" dirty="0" smtClean="0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interferometria (da terra e dallo spazio)</a:t>
            </a:r>
          </a:p>
          <a:p>
            <a:pPr lvl="1">
              <a:buFont typeface="Wingdings" pitchFamily="2" charset="2"/>
              <a:buChar char="§"/>
            </a:pPr>
            <a:r>
              <a:rPr lang="it-IT" sz="2400" dirty="0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 </a:t>
            </a:r>
            <a:r>
              <a:rPr lang="it-IT" sz="2400" dirty="0" smtClean="0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immagini nell’infrarosso termico</a:t>
            </a:r>
            <a:endParaRPr lang="it-IT" sz="2400" dirty="0">
              <a:solidFill>
                <a:schemeClr val="bg1"/>
              </a:solidFill>
              <a:latin typeface="Verdana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764704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I pianeti si muovono attorno al Sole?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8" name="Immagine 3" descr="20214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060848"/>
            <a:ext cx="7663214" cy="3238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6" name="Immagine 2" descr="Orbit5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1714488"/>
            <a:ext cx="6914178" cy="345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9" name="Immagine 8" descr="Orbit2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692696"/>
            <a:ext cx="5185633" cy="518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0000" y="1440000"/>
            <a:ext cx="6480000" cy="426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4" name="Immagine 4" descr="astrometry2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0000" y="1440000"/>
            <a:ext cx="6480000" cy="4274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332656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Struttura del Sistema Solare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237312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207125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7" name="Immagine 6" descr="planet_orbit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51720" y="1340768"/>
            <a:ext cx="4680000" cy="46800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476672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err="1" smtClean="0">
                <a:solidFill>
                  <a:schemeClr val="bg1"/>
                </a:solidFill>
                <a:latin typeface="Verdana" pitchFamily="34" charset="0"/>
              </a:rPr>
              <a:t>Detezione</a:t>
            </a:r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 per effetto Doppler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6" name="Immagine 4" descr="Stellar_Wobble1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196752"/>
            <a:ext cx="6870964" cy="5129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476672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Curva di velocità radiale (HD187123)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484784"/>
            <a:ext cx="5529910" cy="37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09576" y="5625406"/>
            <a:ext cx="81312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>
              <a:buSzPct val="45000"/>
              <a:tabLst>
                <a:tab pos="655638" algn="l"/>
                <a:tab pos="1311275" algn="l"/>
                <a:tab pos="1968500" algn="l"/>
                <a:tab pos="2624138" algn="l"/>
                <a:tab pos="3281363" algn="l"/>
                <a:tab pos="3937000" algn="l"/>
                <a:tab pos="4594225" algn="l"/>
                <a:tab pos="5249863" algn="l"/>
                <a:tab pos="5907088" algn="l"/>
                <a:tab pos="6562725" algn="l"/>
                <a:tab pos="7219950" algn="l"/>
              </a:tabLst>
            </a:pPr>
            <a:r>
              <a:rPr lang="en-GB" i="1" dirty="0" smtClean="0">
                <a:solidFill>
                  <a:schemeClr val="bg1"/>
                </a:solidFill>
                <a:latin typeface="Verdana" pitchFamily="34" charset="0"/>
              </a:rPr>
              <a:t>M</a:t>
            </a:r>
            <a:r>
              <a:rPr lang="en-GB" dirty="0" smtClean="0">
                <a:solidFill>
                  <a:schemeClr val="bg1"/>
                </a:solidFill>
                <a:latin typeface="Verdana" pitchFamily="34" charset="0"/>
              </a:rPr>
              <a:t> </a:t>
            </a:r>
            <a:r>
              <a:rPr lang="en-GB" dirty="0" smtClean="0">
                <a:solidFill>
                  <a:schemeClr val="bg1"/>
                </a:solidFill>
                <a:latin typeface="Verdana" pitchFamily="34" charset="0"/>
                <a:sym typeface="Symbol"/>
              </a:rPr>
              <a:t></a:t>
            </a:r>
            <a:r>
              <a:rPr lang="en-GB" dirty="0" smtClean="0">
                <a:solidFill>
                  <a:schemeClr val="bg1"/>
                </a:solidFill>
                <a:latin typeface="Verdana" pitchFamily="34" charset="0"/>
              </a:rPr>
              <a:t> 0,52 </a:t>
            </a:r>
            <a:r>
              <a:rPr lang="en-GB" i="1" dirty="0" err="1" smtClean="0">
                <a:solidFill>
                  <a:schemeClr val="bg1"/>
                </a:solidFill>
                <a:latin typeface="Verdana" pitchFamily="34" charset="0"/>
              </a:rPr>
              <a:t>M</a:t>
            </a:r>
            <a:r>
              <a:rPr lang="en-GB" baseline="-25000" dirty="0" err="1" smtClean="0">
                <a:solidFill>
                  <a:schemeClr val="bg1"/>
                </a:solidFill>
                <a:latin typeface="Verdana" pitchFamily="34" charset="0"/>
              </a:rPr>
              <a:t>Giove</a:t>
            </a:r>
            <a:r>
              <a:rPr lang="en-GB" dirty="0" smtClean="0">
                <a:solidFill>
                  <a:schemeClr val="bg1"/>
                </a:solidFill>
                <a:latin typeface="Verdana" pitchFamily="34" charset="0"/>
              </a:rPr>
              <a:t>     </a:t>
            </a:r>
            <a:r>
              <a:rPr lang="en-GB" i="1" dirty="0">
                <a:solidFill>
                  <a:schemeClr val="bg1"/>
                </a:solidFill>
                <a:latin typeface="Verdana" pitchFamily="34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Verdana" pitchFamily="34" charset="0"/>
              </a:rPr>
              <a:t> = </a:t>
            </a:r>
            <a:r>
              <a:rPr lang="en-GB" dirty="0" smtClean="0">
                <a:solidFill>
                  <a:schemeClr val="bg1"/>
                </a:solidFill>
                <a:latin typeface="Verdana" pitchFamily="34" charset="0"/>
              </a:rPr>
              <a:t>0,042 </a:t>
            </a:r>
            <a:r>
              <a:rPr lang="en-GB" dirty="0">
                <a:solidFill>
                  <a:schemeClr val="bg1"/>
                </a:solidFill>
                <a:latin typeface="Verdana" pitchFamily="34" charset="0"/>
              </a:rPr>
              <a:t>AU    </a:t>
            </a:r>
            <a:r>
              <a:rPr lang="en-GB" dirty="0" err="1">
                <a:solidFill>
                  <a:schemeClr val="bg1"/>
                </a:solidFill>
                <a:latin typeface="Verdana" pitchFamily="34" charset="0"/>
              </a:rPr>
              <a:t>periodo</a:t>
            </a:r>
            <a:r>
              <a:rPr lang="en-GB" dirty="0">
                <a:solidFill>
                  <a:schemeClr val="bg1"/>
                </a:solidFill>
                <a:latin typeface="Verdana" pitchFamily="34" charset="0"/>
              </a:rPr>
              <a:t> = </a:t>
            </a:r>
            <a:r>
              <a:rPr lang="en-GB" dirty="0" smtClean="0">
                <a:solidFill>
                  <a:schemeClr val="bg1"/>
                </a:solidFill>
                <a:latin typeface="Verdana" pitchFamily="34" charset="0"/>
              </a:rPr>
              <a:t>3,09 </a:t>
            </a:r>
            <a:r>
              <a:rPr lang="en-GB" dirty="0">
                <a:solidFill>
                  <a:schemeClr val="bg1"/>
                </a:solidFill>
                <a:latin typeface="Verdana" pitchFamily="34" charset="0"/>
              </a:rPr>
              <a:t>d    </a:t>
            </a:r>
            <a:r>
              <a:rPr lang="en-GB" i="1" dirty="0">
                <a:solidFill>
                  <a:schemeClr val="bg1"/>
                </a:solidFill>
                <a:latin typeface="Verdana" pitchFamily="34" charset="0"/>
              </a:rPr>
              <a:t>e =</a:t>
            </a:r>
            <a:r>
              <a:rPr lang="en-GB" dirty="0">
                <a:solidFill>
                  <a:schemeClr val="bg1"/>
                </a:solidFill>
                <a:latin typeface="Verdana" pitchFamily="34" charset="0"/>
              </a:rPr>
              <a:t> </a:t>
            </a:r>
            <a:r>
              <a:rPr lang="en-GB" dirty="0" smtClean="0">
                <a:solidFill>
                  <a:schemeClr val="bg1"/>
                </a:solidFill>
                <a:latin typeface="Verdana" pitchFamily="34" charset="0"/>
              </a:rPr>
              <a:t>0,03</a:t>
            </a:r>
            <a:endParaRPr lang="en-GB" dirty="0">
              <a:solidFill>
                <a:schemeClr val="bg1"/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476672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Curva di velocità radiale (16 </a:t>
            </a:r>
            <a:r>
              <a:rPr lang="it-IT" sz="3200" i="1" dirty="0" err="1" smtClean="0">
                <a:solidFill>
                  <a:schemeClr val="bg1"/>
                </a:solidFill>
                <a:latin typeface="Verdana" pitchFamily="34" charset="0"/>
              </a:rPr>
              <a:t>Cyg</a:t>
            </a:r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 B)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719571" y="5625406"/>
            <a:ext cx="771121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>
              <a:buSzPct val="45000"/>
              <a:tabLst>
                <a:tab pos="655638" algn="l"/>
                <a:tab pos="1311275" algn="l"/>
                <a:tab pos="1968500" algn="l"/>
                <a:tab pos="2624138" algn="l"/>
                <a:tab pos="3281363" algn="l"/>
                <a:tab pos="3937000" algn="l"/>
                <a:tab pos="4594225" algn="l"/>
                <a:tab pos="5249863" algn="l"/>
                <a:tab pos="5907088" algn="l"/>
                <a:tab pos="6562725" algn="l"/>
                <a:tab pos="7219950" algn="l"/>
              </a:tabLst>
            </a:pPr>
            <a:r>
              <a:rPr lang="en-GB" i="1" dirty="0" smtClean="0">
                <a:solidFill>
                  <a:schemeClr val="bg1"/>
                </a:solidFill>
                <a:latin typeface="Verdana" pitchFamily="34" charset="0"/>
              </a:rPr>
              <a:t>M</a:t>
            </a:r>
            <a:r>
              <a:rPr lang="en-GB" dirty="0" smtClean="0">
                <a:solidFill>
                  <a:schemeClr val="bg1"/>
                </a:solidFill>
                <a:latin typeface="Verdana" pitchFamily="34" charset="0"/>
              </a:rPr>
              <a:t> </a:t>
            </a:r>
            <a:r>
              <a:rPr lang="en-GB" dirty="0" smtClean="0">
                <a:solidFill>
                  <a:schemeClr val="bg1"/>
                </a:solidFill>
                <a:latin typeface="Verdana" pitchFamily="34" charset="0"/>
                <a:sym typeface="Symbol"/>
              </a:rPr>
              <a:t></a:t>
            </a:r>
            <a:r>
              <a:rPr lang="en-GB" dirty="0" smtClean="0">
                <a:solidFill>
                  <a:schemeClr val="bg1"/>
                </a:solidFill>
                <a:latin typeface="Verdana" pitchFamily="34" charset="0"/>
              </a:rPr>
              <a:t> 1,5 </a:t>
            </a:r>
            <a:r>
              <a:rPr lang="en-GB" i="1" dirty="0" err="1" smtClean="0">
                <a:solidFill>
                  <a:schemeClr val="bg1"/>
                </a:solidFill>
                <a:latin typeface="Verdana" pitchFamily="34" charset="0"/>
              </a:rPr>
              <a:t>M</a:t>
            </a:r>
            <a:r>
              <a:rPr lang="en-GB" baseline="-25000" dirty="0" err="1" smtClean="0">
                <a:solidFill>
                  <a:schemeClr val="bg1"/>
                </a:solidFill>
                <a:latin typeface="Verdana" pitchFamily="34" charset="0"/>
              </a:rPr>
              <a:t>Giove</a:t>
            </a:r>
            <a:r>
              <a:rPr lang="en-GB" dirty="0" smtClean="0">
                <a:solidFill>
                  <a:schemeClr val="bg1"/>
                </a:solidFill>
                <a:latin typeface="Verdana" pitchFamily="34" charset="0"/>
              </a:rPr>
              <a:t>     </a:t>
            </a:r>
            <a:r>
              <a:rPr lang="en-GB" i="1" dirty="0">
                <a:solidFill>
                  <a:schemeClr val="bg1"/>
                </a:solidFill>
                <a:latin typeface="Verdana" pitchFamily="34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Verdana" pitchFamily="34" charset="0"/>
              </a:rPr>
              <a:t> = </a:t>
            </a:r>
            <a:r>
              <a:rPr lang="en-GB" dirty="0" smtClean="0">
                <a:solidFill>
                  <a:schemeClr val="bg1"/>
                </a:solidFill>
                <a:latin typeface="Verdana" pitchFamily="34" charset="0"/>
              </a:rPr>
              <a:t>1,72</a:t>
            </a:r>
            <a:r>
              <a:rPr lang="en-GB" dirty="0" smtClean="0">
                <a:solidFill>
                  <a:schemeClr val="bg1"/>
                </a:solidFill>
                <a:latin typeface="Verdana" pitchFamily="34" charset="0"/>
              </a:rPr>
              <a:t> </a:t>
            </a:r>
            <a:r>
              <a:rPr lang="en-GB" dirty="0">
                <a:solidFill>
                  <a:schemeClr val="bg1"/>
                </a:solidFill>
                <a:latin typeface="Verdana" pitchFamily="34" charset="0"/>
              </a:rPr>
              <a:t>AU    </a:t>
            </a:r>
            <a:r>
              <a:rPr lang="en-GB" dirty="0" err="1">
                <a:solidFill>
                  <a:schemeClr val="bg1"/>
                </a:solidFill>
                <a:latin typeface="Verdana" pitchFamily="34" charset="0"/>
              </a:rPr>
              <a:t>periodo</a:t>
            </a:r>
            <a:r>
              <a:rPr lang="en-GB" dirty="0">
                <a:solidFill>
                  <a:schemeClr val="bg1"/>
                </a:solidFill>
                <a:latin typeface="Verdana" pitchFamily="34" charset="0"/>
              </a:rPr>
              <a:t> = </a:t>
            </a:r>
            <a:r>
              <a:rPr lang="en-GB" dirty="0" smtClean="0">
                <a:solidFill>
                  <a:schemeClr val="bg1"/>
                </a:solidFill>
                <a:latin typeface="Verdana" pitchFamily="34" charset="0"/>
              </a:rPr>
              <a:t>804</a:t>
            </a:r>
            <a:r>
              <a:rPr lang="en-GB" dirty="0" smtClean="0">
                <a:solidFill>
                  <a:schemeClr val="bg1"/>
                </a:solidFill>
                <a:latin typeface="Verdana" pitchFamily="34" charset="0"/>
              </a:rPr>
              <a:t> </a:t>
            </a:r>
            <a:r>
              <a:rPr lang="en-GB" dirty="0">
                <a:solidFill>
                  <a:schemeClr val="bg1"/>
                </a:solidFill>
                <a:latin typeface="Verdana" pitchFamily="34" charset="0"/>
              </a:rPr>
              <a:t>d    </a:t>
            </a:r>
            <a:r>
              <a:rPr lang="en-GB" i="1" dirty="0">
                <a:solidFill>
                  <a:schemeClr val="bg1"/>
                </a:solidFill>
                <a:latin typeface="Verdana" pitchFamily="34" charset="0"/>
              </a:rPr>
              <a:t>e =</a:t>
            </a:r>
            <a:r>
              <a:rPr lang="en-GB" dirty="0">
                <a:solidFill>
                  <a:schemeClr val="bg1"/>
                </a:solidFill>
                <a:latin typeface="Verdana" pitchFamily="34" charset="0"/>
              </a:rPr>
              <a:t> </a:t>
            </a:r>
            <a:r>
              <a:rPr lang="en-GB" dirty="0" smtClean="0">
                <a:solidFill>
                  <a:schemeClr val="bg1"/>
                </a:solidFill>
                <a:latin typeface="Verdana" pitchFamily="34" charset="0"/>
              </a:rPr>
              <a:t>0,63</a:t>
            </a:r>
            <a:endParaRPr lang="en-GB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1340768"/>
            <a:ext cx="5356661" cy="39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620688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Seconda legge di Keplero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237312"/>
            <a:ext cx="24208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26 ottobre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207125"/>
            <a:ext cx="178927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Geografia astronomica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10" name="Immagine 3" descr="Keplero_elliss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628800"/>
            <a:ext cx="4844909" cy="39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1026"/>
          <p:cNvSpPr txBox="1">
            <a:spLocks noChangeArrowheads="1"/>
          </p:cNvSpPr>
          <p:nvPr/>
        </p:nvSpPr>
        <p:spPr bwMode="auto">
          <a:xfrm>
            <a:off x="5652120" y="2852936"/>
            <a:ext cx="3225800" cy="1025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94" tIns="50397" rIns="100794" bIns="50397" anchor="ctr">
            <a:spAutoFit/>
          </a:bodyPr>
          <a:lstStyle/>
          <a:p>
            <a:pPr algn="l"/>
            <a:r>
              <a:rPr lang="it-IT" dirty="0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Il </a:t>
            </a:r>
            <a:r>
              <a:rPr lang="it-IT" i="1" dirty="0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raggio vettore </a:t>
            </a:r>
            <a:r>
              <a:rPr lang="it-IT" dirty="0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del pianeta descrive aree uguali in tempi uguali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476672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Curva di velocità radiale (</a:t>
            </a:r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  <a:sym typeface="Symbol"/>
              </a:rPr>
              <a:t></a:t>
            </a:r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  <a:sym typeface="Symbol"/>
              </a:rPr>
              <a:t> </a:t>
            </a:r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  <a:sym typeface="Symbol"/>
              </a:rPr>
              <a:t>And</a:t>
            </a:r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)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412776"/>
            <a:ext cx="6060108" cy="46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476672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Metodo della velocità radiale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1403648" y="2132856"/>
            <a:ext cx="511229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 smtClean="0">
                <a:solidFill>
                  <a:schemeClr val="bg1"/>
                </a:solidFill>
                <a:latin typeface="Verdana" pitchFamily="34" charset="0"/>
              </a:rPr>
              <a:t>Permette di </a:t>
            </a:r>
            <a:r>
              <a:rPr lang="it-IT" sz="2400" dirty="0" smtClean="0">
                <a:solidFill>
                  <a:schemeClr val="bg1"/>
                </a:solidFill>
                <a:latin typeface="Verdana" pitchFamily="34" charset="0"/>
              </a:rPr>
              <a:t>determinare:</a:t>
            </a:r>
          </a:p>
          <a:p>
            <a:endParaRPr lang="it-IT" sz="2400" dirty="0" smtClean="0">
              <a:solidFill>
                <a:schemeClr val="bg1"/>
              </a:solidFill>
              <a:latin typeface="Verdana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it-IT" sz="2400" dirty="0" smtClean="0">
                <a:solidFill>
                  <a:schemeClr val="bg1"/>
                </a:solidFill>
                <a:latin typeface="Verdana" pitchFamily="34" charset="0"/>
              </a:rPr>
              <a:t> periodo orbitale</a:t>
            </a:r>
          </a:p>
          <a:p>
            <a:pPr>
              <a:buFont typeface="Arial" pitchFamily="34" charset="0"/>
              <a:buChar char="•"/>
            </a:pPr>
            <a:r>
              <a:rPr lang="it-IT" sz="2400" dirty="0" smtClean="0">
                <a:solidFill>
                  <a:schemeClr val="bg1"/>
                </a:solidFill>
                <a:latin typeface="Verdana" pitchFamily="34" charset="0"/>
              </a:rPr>
              <a:t> </a:t>
            </a:r>
            <a:r>
              <a:rPr lang="it-IT" sz="2400" dirty="0" smtClean="0">
                <a:solidFill>
                  <a:schemeClr val="bg1"/>
                </a:solidFill>
                <a:latin typeface="Verdana" pitchFamily="34" charset="0"/>
              </a:rPr>
              <a:t>semiasse maggiore dell’orbita</a:t>
            </a:r>
          </a:p>
          <a:p>
            <a:pPr>
              <a:buFont typeface="Arial" pitchFamily="34" charset="0"/>
              <a:buChar char="•"/>
            </a:pPr>
            <a:r>
              <a:rPr lang="it-IT" sz="2400" dirty="0" smtClean="0">
                <a:solidFill>
                  <a:schemeClr val="bg1"/>
                </a:solidFill>
                <a:latin typeface="Verdana" pitchFamily="34" charset="0"/>
              </a:rPr>
              <a:t> </a:t>
            </a:r>
            <a:r>
              <a:rPr lang="it-IT" sz="2400" dirty="0" smtClean="0">
                <a:solidFill>
                  <a:schemeClr val="bg1"/>
                </a:solidFill>
                <a:latin typeface="Verdana" pitchFamily="34" charset="0"/>
              </a:rPr>
              <a:t>massa (limite inferiore)</a:t>
            </a:r>
          </a:p>
          <a:p>
            <a:pPr>
              <a:buFont typeface="Arial" pitchFamily="34" charset="0"/>
              <a:buChar char="•"/>
            </a:pPr>
            <a:r>
              <a:rPr lang="it-IT" sz="2400" dirty="0" smtClean="0">
                <a:solidFill>
                  <a:schemeClr val="bg1"/>
                </a:solidFill>
                <a:latin typeface="Verdana" pitchFamily="34" charset="0"/>
              </a:rPr>
              <a:t> </a:t>
            </a:r>
            <a:r>
              <a:rPr lang="it-IT" sz="2400" dirty="0" smtClean="0">
                <a:solidFill>
                  <a:schemeClr val="bg1"/>
                </a:solidFill>
                <a:latin typeface="Verdana" pitchFamily="34" charset="0"/>
              </a:rPr>
              <a:t>forma dell’orbita (eccentricità)</a:t>
            </a:r>
            <a:endParaRPr lang="it-IT" sz="2400" dirty="0">
              <a:solidFill>
                <a:schemeClr val="bg1"/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476672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err="1" smtClean="0">
                <a:solidFill>
                  <a:schemeClr val="bg1"/>
                </a:solidFill>
                <a:latin typeface="Verdana" pitchFamily="34" charset="0"/>
              </a:rPr>
              <a:t>Detezione</a:t>
            </a:r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 </a:t>
            </a:r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fotometrica (occultazione)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7" name="OSNanimkurz.mpe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55576" y="2420888"/>
            <a:ext cx="7920000" cy="2182869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476672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err="1" smtClean="0">
                <a:solidFill>
                  <a:schemeClr val="bg1"/>
                </a:solidFill>
                <a:latin typeface="Verdana" pitchFamily="34" charset="0"/>
              </a:rPr>
              <a:t>Detezione</a:t>
            </a:r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 </a:t>
            </a:r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fotometrica (occultazione)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7" name="OSNanimkurz.mpe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619672" y="1628800"/>
            <a:ext cx="5791200" cy="40005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476672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Metodo fotometrico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1835696" y="2276872"/>
            <a:ext cx="502092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 smtClean="0">
                <a:solidFill>
                  <a:schemeClr val="bg1"/>
                </a:solidFill>
                <a:latin typeface="Verdana" pitchFamily="34" charset="0"/>
              </a:rPr>
              <a:t>Permette di determinare:</a:t>
            </a:r>
          </a:p>
          <a:p>
            <a:endParaRPr lang="it-IT" sz="2400" dirty="0" smtClean="0">
              <a:solidFill>
                <a:schemeClr val="bg1"/>
              </a:solidFill>
              <a:latin typeface="Verdana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it-IT" sz="2400" dirty="0" smtClean="0">
                <a:solidFill>
                  <a:schemeClr val="bg1"/>
                </a:solidFill>
                <a:latin typeface="Verdana" pitchFamily="34" charset="0"/>
              </a:rPr>
              <a:t> periodo orbitale</a:t>
            </a:r>
          </a:p>
          <a:p>
            <a:pPr>
              <a:buFont typeface="Arial" pitchFamily="34" charset="0"/>
              <a:buChar char="•"/>
            </a:pPr>
            <a:r>
              <a:rPr lang="it-IT" sz="2400" dirty="0" smtClean="0">
                <a:solidFill>
                  <a:schemeClr val="bg1"/>
                </a:solidFill>
                <a:latin typeface="Verdana" pitchFamily="34" charset="0"/>
              </a:rPr>
              <a:t> </a:t>
            </a:r>
            <a:r>
              <a:rPr lang="it-IT" sz="2400" dirty="0" smtClean="0">
                <a:solidFill>
                  <a:schemeClr val="bg1"/>
                </a:solidFill>
                <a:latin typeface="Verdana" pitchFamily="34" charset="0"/>
              </a:rPr>
              <a:t>semiasse maggiore dell’orbita</a:t>
            </a:r>
          </a:p>
          <a:p>
            <a:pPr>
              <a:buFont typeface="Arial" pitchFamily="34" charset="0"/>
              <a:buChar char="•"/>
            </a:pPr>
            <a:r>
              <a:rPr lang="it-IT" sz="2400" dirty="0" smtClean="0">
                <a:solidFill>
                  <a:schemeClr val="bg1"/>
                </a:solidFill>
                <a:latin typeface="Verdana" pitchFamily="34" charset="0"/>
              </a:rPr>
              <a:t> </a:t>
            </a:r>
            <a:r>
              <a:rPr lang="it-IT" sz="2400" dirty="0" smtClean="0">
                <a:solidFill>
                  <a:schemeClr val="bg1"/>
                </a:solidFill>
                <a:latin typeface="Verdana" pitchFamily="34" charset="0"/>
              </a:rPr>
              <a:t>diametro del pianeta</a:t>
            </a:r>
          </a:p>
          <a:p>
            <a:pPr>
              <a:buFont typeface="Arial" pitchFamily="34" charset="0"/>
              <a:buChar char="•"/>
            </a:pPr>
            <a:r>
              <a:rPr lang="it-IT" sz="2400" dirty="0" smtClean="0">
                <a:solidFill>
                  <a:schemeClr val="bg1"/>
                </a:solidFill>
                <a:latin typeface="Verdana" pitchFamily="34" charset="0"/>
              </a:rPr>
              <a:t> </a:t>
            </a:r>
            <a:r>
              <a:rPr lang="it-IT" sz="2400" dirty="0" smtClean="0">
                <a:solidFill>
                  <a:schemeClr val="bg1"/>
                </a:solidFill>
                <a:latin typeface="Verdana" pitchFamily="34" charset="0"/>
              </a:rPr>
              <a:t>orientazione dell’orbita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476672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Fotometria dallo spazio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8" name="Text Box 1026"/>
          <p:cNvSpPr txBox="1">
            <a:spLocks noChangeArrowheads="1"/>
          </p:cNvSpPr>
          <p:nvPr/>
        </p:nvSpPr>
        <p:spPr bwMode="auto">
          <a:xfrm>
            <a:off x="5364088" y="2701002"/>
            <a:ext cx="3240360" cy="1455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0794" tIns="50397" rIns="100794" bIns="50397" anchor="ctr">
            <a:spAutoFit/>
          </a:bodyPr>
          <a:lstStyle/>
          <a:p>
            <a:pPr algn="l"/>
            <a:r>
              <a:rPr lang="it-IT" sz="2800" dirty="0" smtClean="0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COROT</a:t>
            </a:r>
          </a:p>
          <a:p>
            <a:pPr algn="l"/>
            <a:r>
              <a:rPr lang="it-IT" dirty="0" smtClean="0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(Europa, Brasile)</a:t>
            </a:r>
          </a:p>
          <a:p>
            <a:pPr algn="l"/>
            <a:endParaRPr lang="it-IT" dirty="0" smtClean="0">
              <a:solidFill>
                <a:schemeClr val="bg1"/>
              </a:solidFill>
              <a:latin typeface="Verdana" pitchFamily="34" charset="0"/>
              <a:cs typeface="Arial" pitchFamily="34" charset="0"/>
            </a:endParaRPr>
          </a:p>
          <a:p>
            <a:pPr algn="l"/>
            <a:r>
              <a:rPr lang="it-IT" dirty="0" smtClean="0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Lancio: dicembre 2006</a:t>
            </a:r>
          </a:p>
        </p:txBody>
      </p:sp>
      <p:pic>
        <p:nvPicPr>
          <p:cNvPr id="9" name="Immagine 2" descr="Corot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916832"/>
            <a:ext cx="4759739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332656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Il Sistema Solare interno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237312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207125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7" name="Immagine 6" descr="planet_orbit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51720" y="1353215"/>
            <a:ext cx="4680000" cy="4655106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476672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Fotometria dallo spazio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7" name="Immagine 4" descr="Kepler.jpe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412776"/>
            <a:ext cx="3104833" cy="46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1026"/>
          <p:cNvSpPr txBox="1">
            <a:spLocks noChangeArrowheads="1"/>
          </p:cNvSpPr>
          <p:nvPr/>
        </p:nvSpPr>
        <p:spPr bwMode="auto">
          <a:xfrm>
            <a:off x="4716016" y="2729245"/>
            <a:ext cx="3225800" cy="1148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94" tIns="50397" rIns="100794" bIns="50397" anchor="ctr">
            <a:spAutoFit/>
          </a:bodyPr>
          <a:lstStyle/>
          <a:p>
            <a:pPr algn="l"/>
            <a:r>
              <a:rPr lang="it-IT" sz="2800" dirty="0" smtClean="0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KEPLER (NASA)</a:t>
            </a:r>
          </a:p>
          <a:p>
            <a:pPr algn="l"/>
            <a:endParaRPr lang="it-IT" dirty="0" smtClean="0">
              <a:solidFill>
                <a:schemeClr val="bg1"/>
              </a:solidFill>
              <a:latin typeface="Verdana" pitchFamily="34" charset="0"/>
              <a:cs typeface="Arial" pitchFamily="34" charset="0"/>
            </a:endParaRPr>
          </a:p>
          <a:p>
            <a:pPr algn="l"/>
            <a:r>
              <a:rPr lang="it-IT" dirty="0" smtClean="0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Lancio: marzo 2009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476672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Spettroscopia di sistemi fotometrici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90625" y="1314450"/>
            <a:ext cx="6638925" cy="496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476672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Nuovi metodi per ottenere immagini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484784"/>
            <a:ext cx="5807075" cy="436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476672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Nuovi metodi per ottenere immagini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6" name="Immagine 5" descr="exoplanet_gemini_bi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1628800"/>
            <a:ext cx="4119428" cy="4320000"/>
          </a:xfrm>
          <a:prstGeom prst="rect">
            <a:avLst/>
          </a:prstGeom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5580112" y="2924944"/>
            <a:ext cx="3024336" cy="73866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defTabSz="827088">
              <a:tabLst>
                <a:tab pos="655638" algn="l"/>
                <a:tab pos="1311275" algn="l"/>
                <a:tab pos="1968500" algn="l"/>
                <a:tab pos="2624138" algn="l"/>
                <a:tab pos="3279775" algn="l"/>
                <a:tab pos="3937000" algn="l"/>
                <a:tab pos="4591050" algn="l"/>
                <a:tab pos="5249863" algn="l"/>
                <a:tab pos="5905500" algn="l"/>
                <a:tab pos="6557963" algn="l"/>
                <a:tab pos="7215188" algn="l"/>
              </a:tabLst>
            </a:pPr>
            <a:r>
              <a:rPr lang="it-IT" sz="2400" dirty="0" smtClean="0">
                <a:solidFill>
                  <a:schemeClr val="bg1"/>
                </a:solidFill>
                <a:latin typeface="Verdana" pitchFamily="34" charset="0"/>
              </a:rPr>
              <a:t>Sistema planetario di HR 8799</a:t>
            </a:r>
            <a:endParaRPr lang="it-IT" sz="2400" dirty="0">
              <a:solidFill>
                <a:schemeClr val="bg1"/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692696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Un po’ di statistica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1115616" y="2780928"/>
            <a:ext cx="640976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 smtClean="0">
                <a:solidFill>
                  <a:schemeClr val="bg1"/>
                </a:solidFill>
                <a:latin typeface="Verdana" pitchFamily="34" charset="0"/>
              </a:rPr>
              <a:t>Sistemi trovati finora (novembre 2011):</a:t>
            </a:r>
          </a:p>
          <a:p>
            <a:endParaRPr lang="it-IT" sz="2400" dirty="0" smtClean="0">
              <a:solidFill>
                <a:schemeClr val="bg1"/>
              </a:solidFill>
              <a:latin typeface="Verdana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it-IT" sz="2400" dirty="0" smtClean="0">
                <a:solidFill>
                  <a:schemeClr val="bg1"/>
                </a:solidFill>
                <a:latin typeface="Verdana" pitchFamily="34" charset="0"/>
              </a:rPr>
              <a:t> 697 pianeti</a:t>
            </a:r>
          </a:p>
          <a:p>
            <a:pPr>
              <a:buFont typeface="Arial" pitchFamily="34" charset="0"/>
              <a:buChar char="•"/>
            </a:pPr>
            <a:r>
              <a:rPr lang="it-IT" sz="2400" dirty="0" smtClean="0">
                <a:solidFill>
                  <a:schemeClr val="bg1"/>
                </a:solidFill>
                <a:latin typeface="Verdana" pitchFamily="34" charset="0"/>
              </a:rPr>
              <a:t> </a:t>
            </a:r>
            <a:r>
              <a:rPr lang="it-IT" sz="2400" dirty="0" smtClean="0">
                <a:solidFill>
                  <a:schemeClr val="bg1"/>
                </a:solidFill>
                <a:latin typeface="Verdana" pitchFamily="34" charset="0"/>
              </a:rPr>
              <a:t>573 sistemi planetari (81 multipli)</a:t>
            </a:r>
            <a:endParaRPr lang="it-IT" sz="2400" dirty="0">
              <a:solidFill>
                <a:schemeClr val="bg1"/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332656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2800" dirty="0" smtClean="0">
                <a:solidFill>
                  <a:schemeClr val="bg1"/>
                </a:solidFill>
                <a:latin typeface="Verdana" pitchFamily="34" charset="0"/>
              </a:rPr>
              <a:t>Un po’ di statistica</a:t>
            </a:r>
            <a:endParaRPr lang="it-IT" sz="28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6" name="Immagine 5" descr="graph_a_m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1124744"/>
            <a:ext cx="6667500" cy="500062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332656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2800" dirty="0" smtClean="0">
                <a:solidFill>
                  <a:schemeClr val="bg1"/>
                </a:solidFill>
                <a:latin typeface="Verdana" pitchFamily="34" charset="0"/>
              </a:rPr>
              <a:t>Un po’ di statistica</a:t>
            </a:r>
            <a:endParaRPr lang="it-IT" sz="28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6" name="Immagine 5" descr="graph_a_m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1124744"/>
            <a:ext cx="6667499" cy="500062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332656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2800" dirty="0" smtClean="0">
                <a:solidFill>
                  <a:schemeClr val="bg1"/>
                </a:solidFill>
                <a:latin typeface="Verdana" pitchFamily="34" charset="0"/>
              </a:rPr>
              <a:t>Un po’ di statistica</a:t>
            </a:r>
            <a:endParaRPr lang="it-IT" sz="28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6" name="Immagine 5" descr="graph_a_m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1124744"/>
            <a:ext cx="6667500" cy="500062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332656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2800" dirty="0" smtClean="0">
                <a:solidFill>
                  <a:schemeClr val="bg1"/>
                </a:solidFill>
                <a:latin typeface="Verdana" pitchFamily="34" charset="0"/>
              </a:rPr>
              <a:t>Un po’ di statistica</a:t>
            </a:r>
            <a:endParaRPr lang="it-IT" sz="28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6" name="Immagine 5" descr="graph_a_m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1124744"/>
            <a:ext cx="6667499" cy="500062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332656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Struttura del Sistema Solare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237312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207125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7" name="Immagine 6" descr="planet_orbit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620000"/>
            <a:ext cx="9180000" cy="3662016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332656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Asteroidi: fascia principale e Troiani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7" name="Immagine 6" descr="planet_orbit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95736" y="1196752"/>
            <a:ext cx="4738462" cy="50400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planet_orbit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764704"/>
            <a:ext cx="8280000" cy="5405434"/>
          </a:xfrm>
          <a:prstGeom prst="rect">
            <a:avLst/>
          </a:prstGeom>
        </p:spPr>
      </p:pic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0" y="332656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Oggetti </a:t>
            </a:r>
            <a:r>
              <a:rPr lang="it-IT" sz="3200" dirty="0" err="1" smtClean="0">
                <a:solidFill>
                  <a:schemeClr val="bg1"/>
                </a:solidFill>
                <a:latin typeface="Verdana" pitchFamily="34" charset="0"/>
              </a:rPr>
              <a:t>transnettuniani</a:t>
            </a:r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 (</a:t>
            </a:r>
            <a:r>
              <a:rPr lang="it-IT" sz="3200" i="1" dirty="0" err="1" smtClean="0">
                <a:solidFill>
                  <a:schemeClr val="bg1"/>
                </a:solidFill>
                <a:latin typeface="Verdana" pitchFamily="34" charset="0"/>
              </a:rPr>
              <a:t>Kuiper</a:t>
            </a:r>
            <a:r>
              <a:rPr lang="it-IT" sz="3200" i="1" dirty="0" smtClean="0">
                <a:solidFill>
                  <a:schemeClr val="bg1"/>
                </a:solidFill>
                <a:latin typeface="Verdana" pitchFamily="34" charset="0"/>
              </a:rPr>
              <a:t> </a:t>
            </a:r>
            <a:r>
              <a:rPr lang="it-IT" sz="3200" i="1" dirty="0" err="1" smtClean="0">
                <a:solidFill>
                  <a:schemeClr val="bg1"/>
                </a:solidFill>
                <a:latin typeface="Verdana" pitchFamily="34" charset="0"/>
              </a:rPr>
              <a:t>belt</a:t>
            </a:r>
            <a:r>
              <a:rPr lang="it-IT" sz="3200" dirty="0" smtClean="0">
                <a:solidFill>
                  <a:schemeClr val="bg1"/>
                </a:solidFill>
                <a:latin typeface="Verdana" pitchFamily="34" charset="0"/>
              </a:rPr>
              <a:t>)</a:t>
            </a:r>
            <a:endParaRPr lang="it-IT" sz="3200" dirty="0">
              <a:latin typeface="Verdana" pitchFamily="34" charset="0"/>
            </a:endParaRPr>
          </a:p>
        </p:txBody>
      </p:sp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6444208" y="6372000"/>
            <a:ext cx="25282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Mario Carpino, 9 novembre 2011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323850" y="6372000"/>
            <a:ext cx="14013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100" dirty="0" smtClean="0">
                <a:solidFill>
                  <a:schemeClr val="bg1"/>
                </a:solidFill>
                <a:latin typeface="Verdana" pitchFamily="34" charset="0"/>
              </a:rPr>
              <a:t>Il Sistema Solare</a:t>
            </a:r>
            <a:endParaRPr lang="it-IT" sz="1100" dirty="0">
              <a:solidFill>
                <a:schemeClr val="bg1"/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ruttura predefinita">
  <a:themeElements>
    <a:clrScheme name="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ruttura predefinit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3331</TotalTime>
  <Words>1219</Words>
  <Application>Microsoft Office PowerPoint</Application>
  <PresentationFormat>Presentazione su schermo (4:3)</PresentationFormat>
  <Paragraphs>278</Paragraphs>
  <Slides>68</Slides>
  <Notes>68</Notes>
  <HiddenSlides>1</HiddenSlides>
  <MMClips>2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68</vt:i4>
      </vt:variant>
    </vt:vector>
  </HeadingPairs>
  <TitlesOfParts>
    <vt:vector size="69" baseType="lpstr">
      <vt:lpstr>Struttura predefinita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  <vt:lpstr>Diapositiva 46</vt:lpstr>
      <vt:lpstr>Diapositiva 47</vt:lpstr>
      <vt:lpstr>Diapositiva 48</vt:lpstr>
      <vt:lpstr>Diapositiva 49</vt:lpstr>
      <vt:lpstr>Diapositiva 50</vt:lpstr>
      <vt:lpstr>Diapositiva 51</vt:lpstr>
      <vt:lpstr>Diapositiva 52</vt:lpstr>
      <vt:lpstr>Diapositiva 53</vt:lpstr>
      <vt:lpstr>Diapositiva 54</vt:lpstr>
      <vt:lpstr>Diapositiva 55</vt:lpstr>
      <vt:lpstr>Diapositiva 56</vt:lpstr>
      <vt:lpstr>Diapositiva 57</vt:lpstr>
      <vt:lpstr>Diapositiva 58</vt:lpstr>
      <vt:lpstr>Diapositiva 59</vt:lpstr>
      <vt:lpstr>Diapositiva 60</vt:lpstr>
      <vt:lpstr>Diapositiva 61</vt:lpstr>
      <vt:lpstr>Diapositiva 62</vt:lpstr>
      <vt:lpstr>Diapositiva 63</vt:lpstr>
      <vt:lpstr>Diapositiva 64</vt:lpstr>
      <vt:lpstr>Diapositiva 65</vt:lpstr>
      <vt:lpstr>Diapositiva 66</vt:lpstr>
      <vt:lpstr>Diapositiva 67</vt:lpstr>
      <vt:lpstr>Diapositiva 68</vt:lpstr>
    </vt:vector>
  </TitlesOfParts>
  <Company>inaf - osservatorio astronomico di brera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stefano sandrelli</dc:creator>
  <cp:lastModifiedBy>Valued Acer Customer</cp:lastModifiedBy>
  <cp:revision>220</cp:revision>
  <dcterms:created xsi:type="dcterms:W3CDTF">2010-09-30T11:27:46Z</dcterms:created>
  <dcterms:modified xsi:type="dcterms:W3CDTF">2011-11-09T15:16:43Z</dcterms:modified>
</cp:coreProperties>
</file>