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Layouts/slideLayout6.xml" ContentType="application/vnd.openxmlformats-officedocument.presentationml.slideLayout+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45.xml" ContentType="application/vnd.openxmlformats-officedocument.presentationml.notesSlide+xml"/>
  <Override PartName="/ppt/notesSlides/notesSlide56.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notesSlides/notesSlide39.xml" ContentType="application/vnd.openxmlformats-officedocument.presentationml.notesSlide+xml"/>
  <Override PartName="/ppt/notesSlides/notesSlide48.xml" ContentType="application/vnd.openxmlformats-officedocument.presentationml.notesSlide+xml"/>
  <Override PartName="/ppt/notesSlides/notesSlide57.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37.xml" ContentType="application/vnd.openxmlformats-officedocument.presentationml.notesSlide+xml"/>
  <Override PartName="/ppt/notesSlides/notesSlide46.xml" ContentType="application/vnd.openxmlformats-officedocument.presentationml.notesSlide+xml"/>
  <Override PartName="/ppt/notesSlides/notesSlide55.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ppt/notesSlides/notesSlide44.xml" ContentType="application/vnd.openxmlformats-officedocument.presentationml.notesSlide+xml"/>
  <Override PartName="/ppt/notesSlides/notesSlide53.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42.xml" ContentType="application/vnd.openxmlformats-officedocument.presentationml.notesSlide+xml"/>
  <Override PartName="/ppt/notesSlides/notesSlide51.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Default Extension="gif" ContentType="image/gif"/>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notesSlides/notesSlide1.xml" ContentType="application/vnd.openxmlformats-officedocument.presentationml.notesSlide+xml"/>
  <Override PartName="/ppt/notesSlides/notesSlide59.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1"/>
  </p:notesMasterIdLst>
  <p:handoutMasterIdLst>
    <p:handoutMasterId r:id="rId62"/>
  </p:handoutMasterIdLst>
  <p:sldIdLst>
    <p:sldId id="316" r:id="rId2"/>
    <p:sldId id="314" r:id="rId3"/>
    <p:sldId id="317" r:id="rId4"/>
    <p:sldId id="322" r:id="rId5"/>
    <p:sldId id="323" r:id="rId6"/>
    <p:sldId id="325" r:id="rId7"/>
    <p:sldId id="326" r:id="rId8"/>
    <p:sldId id="327" r:id="rId9"/>
    <p:sldId id="328" r:id="rId10"/>
    <p:sldId id="379" r:id="rId11"/>
    <p:sldId id="332" r:id="rId12"/>
    <p:sldId id="333" r:id="rId13"/>
    <p:sldId id="329" r:id="rId14"/>
    <p:sldId id="330" r:id="rId15"/>
    <p:sldId id="331" r:id="rId16"/>
    <p:sldId id="334" r:id="rId17"/>
    <p:sldId id="335" r:id="rId18"/>
    <p:sldId id="336" r:id="rId19"/>
    <p:sldId id="337" r:id="rId20"/>
    <p:sldId id="318" r:id="rId21"/>
    <p:sldId id="339" r:id="rId22"/>
    <p:sldId id="340" r:id="rId23"/>
    <p:sldId id="358" r:id="rId24"/>
    <p:sldId id="342" r:id="rId25"/>
    <p:sldId id="359" r:id="rId26"/>
    <p:sldId id="343" r:id="rId27"/>
    <p:sldId id="344" r:id="rId28"/>
    <p:sldId id="346" r:id="rId29"/>
    <p:sldId id="319" r:id="rId30"/>
    <p:sldId id="380" r:id="rId31"/>
    <p:sldId id="348" r:id="rId32"/>
    <p:sldId id="349" r:id="rId33"/>
    <p:sldId id="352" r:id="rId34"/>
    <p:sldId id="351" r:id="rId35"/>
    <p:sldId id="360" r:id="rId36"/>
    <p:sldId id="350" r:id="rId37"/>
    <p:sldId id="381" r:id="rId38"/>
    <p:sldId id="362" r:id="rId39"/>
    <p:sldId id="354" r:id="rId40"/>
    <p:sldId id="355" r:id="rId41"/>
    <p:sldId id="382" r:id="rId42"/>
    <p:sldId id="356" r:id="rId43"/>
    <p:sldId id="357" r:id="rId44"/>
    <p:sldId id="320" r:id="rId45"/>
    <p:sldId id="363" r:id="rId46"/>
    <p:sldId id="364" r:id="rId47"/>
    <p:sldId id="365" r:id="rId48"/>
    <p:sldId id="366" r:id="rId49"/>
    <p:sldId id="370" r:id="rId50"/>
    <p:sldId id="372" r:id="rId51"/>
    <p:sldId id="373" r:id="rId52"/>
    <p:sldId id="374" r:id="rId53"/>
    <p:sldId id="368" r:id="rId54"/>
    <p:sldId id="367" r:id="rId55"/>
    <p:sldId id="369" r:id="rId56"/>
    <p:sldId id="371" r:id="rId57"/>
    <p:sldId id="377" r:id="rId58"/>
    <p:sldId id="375" r:id="rId59"/>
    <p:sldId id="376" r:id="rId60"/>
  </p:sldIdLst>
  <p:sldSz cx="9144000" cy="6858000" type="screen4x3"/>
  <p:notesSz cx="6858000" cy="9144000"/>
  <p:defaultTextStyle>
    <a:defPPr>
      <a:defRPr lang="it-IT"/>
    </a:defPPr>
    <a:lvl1pPr algn="l" rtl="0" fontAlgn="base">
      <a:spcBef>
        <a:spcPct val="0"/>
      </a:spcBef>
      <a:spcAft>
        <a:spcPct val="0"/>
      </a:spcAft>
      <a:defRPr sz="2000" kern="1200">
        <a:solidFill>
          <a:schemeClr val="tx1"/>
        </a:solidFill>
        <a:latin typeface="Arial" charset="0"/>
        <a:ea typeface="+mn-ea"/>
        <a:cs typeface="Arial" charset="0"/>
      </a:defRPr>
    </a:lvl1pPr>
    <a:lvl2pPr marL="457200" algn="l" rtl="0" fontAlgn="base">
      <a:spcBef>
        <a:spcPct val="0"/>
      </a:spcBef>
      <a:spcAft>
        <a:spcPct val="0"/>
      </a:spcAft>
      <a:defRPr sz="2000" kern="1200">
        <a:solidFill>
          <a:schemeClr val="tx1"/>
        </a:solidFill>
        <a:latin typeface="Arial" charset="0"/>
        <a:ea typeface="+mn-ea"/>
        <a:cs typeface="Arial" charset="0"/>
      </a:defRPr>
    </a:lvl2pPr>
    <a:lvl3pPr marL="914400" algn="l" rtl="0" fontAlgn="base">
      <a:spcBef>
        <a:spcPct val="0"/>
      </a:spcBef>
      <a:spcAft>
        <a:spcPct val="0"/>
      </a:spcAft>
      <a:defRPr sz="2000" kern="1200">
        <a:solidFill>
          <a:schemeClr val="tx1"/>
        </a:solidFill>
        <a:latin typeface="Arial" charset="0"/>
        <a:ea typeface="+mn-ea"/>
        <a:cs typeface="Arial" charset="0"/>
      </a:defRPr>
    </a:lvl3pPr>
    <a:lvl4pPr marL="1371600" algn="l" rtl="0" fontAlgn="base">
      <a:spcBef>
        <a:spcPct val="0"/>
      </a:spcBef>
      <a:spcAft>
        <a:spcPct val="0"/>
      </a:spcAft>
      <a:defRPr sz="2000" kern="1200">
        <a:solidFill>
          <a:schemeClr val="tx1"/>
        </a:solidFill>
        <a:latin typeface="Arial" charset="0"/>
        <a:ea typeface="+mn-ea"/>
        <a:cs typeface="Arial" charset="0"/>
      </a:defRPr>
    </a:lvl4pPr>
    <a:lvl5pPr marL="1828800" algn="l" rtl="0" fontAlgn="base">
      <a:spcBef>
        <a:spcPct val="0"/>
      </a:spcBef>
      <a:spcAft>
        <a:spcPct val="0"/>
      </a:spcAft>
      <a:defRPr sz="2000" kern="1200">
        <a:solidFill>
          <a:schemeClr val="tx1"/>
        </a:solidFill>
        <a:latin typeface="Arial" charset="0"/>
        <a:ea typeface="+mn-ea"/>
        <a:cs typeface="Arial" charset="0"/>
      </a:defRPr>
    </a:lvl5pPr>
    <a:lvl6pPr marL="2286000" algn="l" defTabSz="914400" rtl="0" eaLnBrk="1" latinLnBrk="0" hangingPunct="1">
      <a:defRPr sz="2000" kern="1200">
        <a:solidFill>
          <a:schemeClr val="tx1"/>
        </a:solidFill>
        <a:latin typeface="Arial" charset="0"/>
        <a:ea typeface="+mn-ea"/>
        <a:cs typeface="Arial" charset="0"/>
      </a:defRPr>
    </a:lvl6pPr>
    <a:lvl7pPr marL="2743200" algn="l" defTabSz="914400" rtl="0" eaLnBrk="1" latinLnBrk="0" hangingPunct="1">
      <a:defRPr sz="2000" kern="1200">
        <a:solidFill>
          <a:schemeClr val="tx1"/>
        </a:solidFill>
        <a:latin typeface="Arial" charset="0"/>
        <a:ea typeface="+mn-ea"/>
        <a:cs typeface="Arial" charset="0"/>
      </a:defRPr>
    </a:lvl7pPr>
    <a:lvl8pPr marL="3200400" algn="l" defTabSz="914400" rtl="0" eaLnBrk="1" latinLnBrk="0" hangingPunct="1">
      <a:defRPr sz="2000" kern="1200">
        <a:solidFill>
          <a:schemeClr val="tx1"/>
        </a:solidFill>
        <a:latin typeface="Arial" charset="0"/>
        <a:ea typeface="+mn-ea"/>
        <a:cs typeface="Arial" charset="0"/>
      </a:defRPr>
    </a:lvl8pPr>
    <a:lvl9pPr marL="3657600" algn="l" defTabSz="914400" rtl="0" eaLnBrk="1" latinLnBrk="0" hangingPunct="1">
      <a:defRPr sz="2000"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showPr>
  <p:clrMru>
    <a:srgbClr val="00FFFF"/>
    <a:srgbClr val="66FF33"/>
    <a:srgbClr val="FF3300"/>
    <a:srgbClr val="FFFF00"/>
    <a:srgbClr val="33CCFF"/>
  </p:clrMru>
</p:presentationPr>
</file>

<file path=ppt/tableStyles.xml><?xml version="1.0" encoding="utf-8"?>
<a:tblStyleLst xmlns:a="http://schemas.openxmlformats.org/drawingml/2006/main" def="{5C22544A-7EE6-4342-B048-85BDC9FD1C3A}">
  <a:tblStyle styleId="{5C22544A-7EE6-4342-B048-85BDC9FD1C3A}" styleName="Stile medio 2 - Color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388" autoAdjust="0"/>
    <p:restoredTop sz="61102" autoAdjust="0"/>
  </p:normalViewPr>
  <p:slideViewPr>
    <p:cSldViewPr>
      <p:cViewPr varScale="1">
        <p:scale>
          <a:sx n="46" d="100"/>
          <a:sy n="46" d="100"/>
        </p:scale>
        <p:origin x="-1710" y="-10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60" d="100"/>
          <a:sy n="60" d="100"/>
        </p:scale>
        <p:origin x="-2490" y="-72"/>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it-IT"/>
          </a:p>
        </p:txBody>
      </p:sp>
      <p:sp>
        <p:nvSpPr>
          <p:cNvPr id="3" name="Segnaposto data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639DC73C-49BE-487E-98BD-924F23E13C2F}" type="datetimeFigureOut">
              <a:rPr lang="it-IT" smtClean="0"/>
              <a:pPr/>
              <a:t>04/11/2011</a:t>
            </a:fld>
            <a:endParaRPr lang="it-IT"/>
          </a:p>
        </p:txBody>
      </p:sp>
      <p:sp>
        <p:nvSpPr>
          <p:cNvPr id="4" name="Segnaposto piè di pagina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it-IT"/>
          </a:p>
        </p:txBody>
      </p:sp>
      <p:sp>
        <p:nvSpPr>
          <p:cNvPr id="5" name="Segnaposto numero diapositiva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4B485F34-F494-460D-A388-563764A0C23D}" type="slidenum">
              <a:rPr lang="it-IT" smtClean="0"/>
              <a:pPr/>
              <a:t>‹N›</a:t>
            </a:fld>
            <a:endParaRPr lang="it-IT"/>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0" hangingPunct="0">
              <a:defRPr sz="1200"/>
            </a:lvl1pPr>
          </a:lstStyle>
          <a:p>
            <a:pPr>
              <a:defRPr/>
            </a:pPr>
            <a:endParaRPr lang="it-IT"/>
          </a:p>
        </p:txBody>
      </p:sp>
      <p:sp>
        <p:nvSpPr>
          <p:cNvPr id="45059"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0" hangingPunct="0">
              <a:defRPr sz="1200"/>
            </a:lvl1pPr>
          </a:lstStyle>
          <a:p>
            <a:pPr>
              <a:defRPr/>
            </a:pPr>
            <a:fld id="{EB72D35B-BBF9-4772-86DB-35EB19527BF2}" type="datetimeFigureOut">
              <a:rPr lang="it-IT"/>
              <a:pPr>
                <a:defRPr/>
              </a:pPr>
              <a:t>04/11/2011</a:t>
            </a:fld>
            <a:endParaRPr lang="it-IT"/>
          </a:p>
        </p:txBody>
      </p:sp>
      <p:sp>
        <p:nvSpPr>
          <p:cNvPr id="410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it-IT" noProof="0" smtClean="0"/>
              <a:t>Fare clic per modificare gli stili del testo dello schema</a:t>
            </a:r>
          </a:p>
          <a:p>
            <a:pPr lvl="1"/>
            <a:r>
              <a:rPr lang="it-IT" noProof="0" smtClean="0"/>
              <a:t>Secondo livello</a:t>
            </a:r>
          </a:p>
          <a:p>
            <a:pPr lvl="2"/>
            <a:r>
              <a:rPr lang="it-IT" noProof="0" smtClean="0"/>
              <a:t>Terzo livello</a:t>
            </a:r>
          </a:p>
          <a:p>
            <a:pPr lvl="3"/>
            <a:r>
              <a:rPr lang="it-IT" noProof="0" smtClean="0"/>
              <a:t>Quarto livello</a:t>
            </a:r>
          </a:p>
          <a:p>
            <a:pPr lvl="4"/>
            <a:r>
              <a:rPr lang="it-IT" noProof="0" smtClean="0"/>
              <a:t>Quinto livello</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0" hangingPunct="0">
              <a:defRPr sz="1200"/>
            </a:lvl1pPr>
          </a:lstStyle>
          <a:p>
            <a:pPr>
              <a:defRPr/>
            </a:pPr>
            <a:endParaRPr lang="it-IT"/>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0" hangingPunct="0">
              <a:defRPr sz="1200"/>
            </a:lvl1pPr>
          </a:lstStyle>
          <a:p>
            <a:pPr>
              <a:defRPr/>
            </a:pPr>
            <a:fld id="{6B896C0B-1B11-422F-AD7C-E32D913C3C0F}" type="slidenum">
              <a:rPr lang="it-IT"/>
              <a:pPr>
                <a:defRPr/>
              </a:pPr>
              <a:t>‹N›</a:t>
            </a:fld>
            <a:endParaRPr lang="it-IT"/>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Calibri" pitchFamily="34" charset="0"/>
        <a:ea typeface="+mn-ea"/>
        <a:cs typeface="+mn-cs"/>
      </a:defRPr>
    </a:lvl1pPr>
    <a:lvl2pPr marL="457200" algn="l" rtl="0" eaLnBrk="0" fontAlgn="base" hangingPunct="0">
      <a:spcBef>
        <a:spcPct val="30000"/>
      </a:spcBef>
      <a:spcAft>
        <a:spcPct val="0"/>
      </a:spcAft>
      <a:defRPr sz="1200" kern="1200">
        <a:solidFill>
          <a:schemeClr val="tx1"/>
        </a:solidFill>
        <a:latin typeface="Calibri" pitchFamily="34" charset="0"/>
        <a:ea typeface="+mn-ea"/>
        <a:cs typeface="+mn-cs"/>
      </a:defRPr>
    </a:lvl2pPr>
    <a:lvl3pPr marL="914400" algn="l" rtl="0" eaLnBrk="0" fontAlgn="base" hangingPunct="0">
      <a:spcBef>
        <a:spcPct val="30000"/>
      </a:spcBef>
      <a:spcAft>
        <a:spcPct val="0"/>
      </a:spcAft>
      <a:defRPr sz="1200" kern="1200">
        <a:solidFill>
          <a:schemeClr val="tx1"/>
        </a:solidFill>
        <a:latin typeface="Calibri" pitchFamily="34" charset="0"/>
        <a:ea typeface="+mn-ea"/>
        <a:cs typeface="+mn-cs"/>
      </a:defRPr>
    </a:lvl3pPr>
    <a:lvl4pPr marL="1371600" algn="l" rtl="0" eaLnBrk="0" fontAlgn="base" hangingPunct="0">
      <a:spcBef>
        <a:spcPct val="30000"/>
      </a:spcBef>
      <a:spcAft>
        <a:spcPct val="0"/>
      </a:spcAft>
      <a:defRPr sz="1200" kern="1200">
        <a:solidFill>
          <a:schemeClr val="tx1"/>
        </a:solidFill>
        <a:latin typeface="Calibri" pitchFamily="34" charset="0"/>
        <a:ea typeface="+mn-ea"/>
        <a:cs typeface="+mn-cs"/>
      </a:defRPr>
    </a:lvl4pPr>
    <a:lvl5pPr marL="1828800" algn="l" rtl="0" eaLnBrk="0" fontAlgn="base" hangingPunct="0">
      <a:spcBef>
        <a:spcPct val="30000"/>
      </a:spcBef>
      <a:spcAft>
        <a:spcPct val="0"/>
      </a:spcAft>
      <a:defRPr sz="1200" kern="1200">
        <a:solidFill>
          <a:schemeClr val="tx1"/>
        </a:solidFill>
        <a:latin typeface="Calibri"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Rot="1" noChangeAspect="1" noChangeArrowheads="1" noTextEdit="1"/>
          </p:cNvSpPr>
          <p:nvPr>
            <p:ph type="sldImg"/>
          </p:nvPr>
        </p:nvSpPr>
        <p:spPr>
          <a:ln/>
        </p:spPr>
      </p:sp>
      <p:sp>
        <p:nvSpPr>
          <p:cNvPr id="5123" name="Rectangle 3"/>
          <p:cNvSpPr>
            <a:spLocks noGrp="1" noChangeArrowheads="1"/>
          </p:cNvSpPr>
          <p:nvPr>
            <p:ph type="body" idx="1"/>
          </p:nvPr>
        </p:nvSpPr>
        <p:spPr>
          <a:noFill/>
        </p:spPr>
        <p:txBody>
          <a:bodyPr/>
          <a:lstStyle/>
          <a:p>
            <a:r>
              <a:rPr lang="it-IT" dirty="0" smtClean="0"/>
              <a:t>Lezione</a:t>
            </a:r>
            <a:r>
              <a:rPr lang="it-IT" baseline="0" dirty="0" smtClean="0"/>
              <a:t> di geografia astronomica: sistemi di coordinate celesti, misure di distanza, movimenti della Terra (rivoluzione e rotazione).</a:t>
            </a:r>
            <a:endParaRPr lang="it-IT" dirty="0"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Rot="1" noChangeAspect="1" noChangeArrowheads="1" noTextEdit="1"/>
          </p:cNvSpPr>
          <p:nvPr>
            <p:ph type="sldImg"/>
          </p:nvPr>
        </p:nvSpPr>
        <p:spPr>
          <a:ln/>
        </p:spPr>
      </p:sp>
      <p:sp>
        <p:nvSpPr>
          <p:cNvPr id="6147" name="Rectangle 3"/>
          <p:cNvSpPr>
            <a:spLocks noGrp="1" noChangeArrowheads="1"/>
          </p:cNvSpPr>
          <p:nvPr>
            <p:ph type="body" idx="1"/>
          </p:nvPr>
        </p:nvSpPr>
        <p:spPr>
          <a:noFill/>
        </p:spPr>
        <p:txBody>
          <a:bodyPr/>
          <a:lstStyle/>
          <a:p>
            <a:r>
              <a:rPr lang="it-IT" dirty="0" smtClean="0"/>
              <a:t>I due angoli che</a:t>
            </a:r>
            <a:r>
              <a:rPr lang="it-IT" baseline="0" dirty="0" smtClean="0"/>
              <a:t> definiscono il sistema altazimutale sono l’</a:t>
            </a:r>
            <a:r>
              <a:rPr lang="it-IT" i="1" baseline="0" dirty="0" smtClean="0"/>
              <a:t>azimut</a:t>
            </a:r>
            <a:r>
              <a:rPr lang="it-IT" baseline="0" dirty="0" smtClean="0"/>
              <a:t> (scritto anche </a:t>
            </a:r>
            <a:r>
              <a:rPr lang="it-IT" i="1" baseline="0" dirty="0" smtClean="0"/>
              <a:t>azimuth</a:t>
            </a:r>
            <a:r>
              <a:rPr lang="it-IT" baseline="0" dirty="0" smtClean="0"/>
              <a:t>), misurato </a:t>
            </a:r>
            <a:r>
              <a:rPr lang="it-IT" baseline="0" dirty="0" smtClean="0"/>
              <a:t>lungo il piano </a:t>
            </a:r>
            <a:r>
              <a:rPr lang="it-IT" baseline="0" dirty="0" smtClean="0"/>
              <a:t>dell’orizzonte (di solito in senso orario da Nord verso Est), e l’</a:t>
            </a:r>
            <a:r>
              <a:rPr lang="it-IT" i="1" baseline="0" dirty="0" smtClean="0"/>
              <a:t>altezza</a:t>
            </a:r>
            <a:r>
              <a:rPr lang="it-IT" baseline="0" dirty="0" smtClean="0"/>
              <a:t> sul piano dell’orizzonte. In alternativa all’altezza si usa spesso il suo angolo complementare, la </a:t>
            </a:r>
            <a:r>
              <a:rPr lang="it-IT" i="1" baseline="0" dirty="0" smtClean="0"/>
              <a:t>distanza zenitale</a:t>
            </a:r>
            <a:r>
              <a:rPr lang="it-IT" baseline="0" dirty="0" smtClean="0"/>
              <a:t> (lo Zenit è il punto della volta celeste esattamente </a:t>
            </a:r>
            <a:r>
              <a:rPr lang="it-IT" baseline="0" dirty="0" smtClean="0"/>
              <a:t>sopra la </a:t>
            </a:r>
            <a:r>
              <a:rPr lang="it-IT" baseline="0" dirty="0" smtClean="0"/>
              <a:t>verticale locale e quindi ha altezza sull’orizzonte pari a 90 gradi).</a:t>
            </a:r>
            <a:endParaRPr lang="it-IT" dirty="0"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Rot="1" noChangeAspect="1" noChangeArrowheads="1" noTextEdit="1"/>
          </p:cNvSpPr>
          <p:nvPr>
            <p:ph type="sldImg"/>
          </p:nvPr>
        </p:nvSpPr>
        <p:spPr>
          <a:ln/>
        </p:spPr>
      </p:sp>
      <p:sp>
        <p:nvSpPr>
          <p:cNvPr id="6147" name="Rectangle 3"/>
          <p:cNvSpPr>
            <a:spLocks noGrp="1" noChangeArrowheads="1"/>
          </p:cNvSpPr>
          <p:nvPr>
            <p:ph type="body" idx="1"/>
          </p:nvPr>
        </p:nvSpPr>
        <p:spPr>
          <a:noFill/>
        </p:spPr>
        <p:txBody>
          <a:bodyPr/>
          <a:lstStyle/>
          <a:p>
            <a:r>
              <a:rPr lang="it-IT" dirty="0" smtClean="0"/>
              <a:t>A</a:t>
            </a:r>
            <a:r>
              <a:rPr lang="it-IT" baseline="0" dirty="0" smtClean="0"/>
              <a:t> causa della rotazione terrestre la volta celeste sembra ruotare attorno a un asse che corrisponde alla direzione dell’asse di rotazione terrestre (Polo celeste). L’animazione mostra la rotazione della volta celeste quando si osserva il cielo verso occidente, cioè dalla parte dove gli astri tramontano. L’altezza del polo sull’orizzonte è uguale alla latitudine del luogo da cui si sta osservando, in questo esempio circa 45 gradi.</a:t>
            </a:r>
            <a:endParaRPr lang="it-IT" dirty="0"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Rot="1" noChangeAspect="1" noChangeArrowheads="1" noTextEdit="1"/>
          </p:cNvSpPr>
          <p:nvPr>
            <p:ph type="sldImg"/>
          </p:nvPr>
        </p:nvSpPr>
        <p:spPr>
          <a:ln/>
        </p:spPr>
      </p:sp>
      <p:sp>
        <p:nvSpPr>
          <p:cNvPr id="6147" name="Rectangle 3"/>
          <p:cNvSpPr>
            <a:spLocks noGrp="1" noChangeArrowheads="1"/>
          </p:cNvSpPr>
          <p:nvPr>
            <p:ph type="body" idx="1"/>
          </p:nvPr>
        </p:nvSpPr>
        <p:spPr>
          <a:noFill/>
        </p:spPr>
        <p:txBody>
          <a:bodyPr/>
          <a:lstStyle/>
          <a:p>
            <a:r>
              <a:rPr lang="it-IT" dirty="0" smtClean="0"/>
              <a:t>Questa fotografia</a:t>
            </a:r>
            <a:r>
              <a:rPr lang="it-IT" baseline="0" dirty="0" smtClean="0"/>
              <a:t> del cielo notturno è stata scattata puntando la macchina fotografica (fissata a un treppiede) in direzione nord e usando un tempo di posa di alcune ore. Le immagini delle stelle appaiono come “strisciate” per effetto della rotazione della volta celeste. Come si vede, il moto di ogni stella è un arco di cerchio che ha per centro il Polo nord, l’unico punto che rimane fermo durante la rotazione. La stella più vicina al Polo nord visibile nella fotografia, che compie un arco di raggio molto piccolo, è la Stella Polare.</a:t>
            </a:r>
            <a:endParaRPr lang="it-IT" dirty="0"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Rot="1" noChangeAspect="1" noChangeArrowheads="1" noTextEdit="1"/>
          </p:cNvSpPr>
          <p:nvPr>
            <p:ph type="sldImg"/>
          </p:nvPr>
        </p:nvSpPr>
        <p:spPr>
          <a:ln/>
        </p:spPr>
      </p:sp>
      <p:sp>
        <p:nvSpPr>
          <p:cNvPr id="6147" name="Rectangle 3"/>
          <p:cNvSpPr>
            <a:spLocks noGrp="1" noChangeArrowheads="1"/>
          </p:cNvSpPr>
          <p:nvPr>
            <p:ph type="body" idx="1"/>
          </p:nvPr>
        </p:nvSpPr>
        <p:spPr>
          <a:noFill/>
        </p:spPr>
        <p:txBody>
          <a:bodyPr/>
          <a:lstStyle/>
          <a:p>
            <a:r>
              <a:rPr lang="it-IT" dirty="0" smtClean="0"/>
              <a:t>Il moto diurno degli</a:t>
            </a:r>
            <a:r>
              <a:rPr lang="it-IT" baseline="0" dirty="0" smtClean="0"/>
              <a:t> astri (cioè il moto apparente delle stelle dovuto alla rotazione terrestre) consiste in una traiettoria circolare sulla volta celeste che ha per centro il Polo. Alla latitudine di Milano (circa 45 gradi) tutte le stelle che hanno una distanza dal Polo inferiore a 45 gradi percorrono quindi nell’arco della giornata un cerchio completo che si trova tutto sopra l’orizzonte, quindi non tramontano mai (anche se naturalmente di giorno risultano invisibili a causa della luminosità del cielo); si dice che queste stelle sono </a:t>
            </a:r>
            <a:r>
              <a:rPr lang="it-IT" i="1" baseline="0" dirty="0" smtClean="0"/>
              <a:t>circumpolari</a:t>
            </a:r>
            <a:r>
              <a:rPr lang="it-IT" baseline="0" dirty="0" smtClean="0"/>
              <a:t>. Le stelle con distanza dal Polo superiore a 45 gradi invece percorrono cerchi che intersecano l’orizzonte e quindi nascono e tramontano.</a:t>
            </a:r>
            <a:endParaRPr lang="it-IT" dirty="0"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Rot="1" noChangeAspect="1" noChangeArrowheads="1" noTextEdit="1"/>
          </p:cNvSpPr>
          <p:nvPr>
            <p:ph type="sldImg"/>
          </p:nvPr>
        </p:nvSpPr>
        <p:spPr>
          <a:ln/>
        </p:spPr>
      </p:sp>
      <p:sp>
        <p:nvSpPr>
          <p:cNvPr id="6147" name="Rectangle 3"/>
          <p:cNvSpPr>
            <a:spLocks noGrp="1" noChangeArrowheads="1"/>
          </p:cNvSpPr>
          <p:nvPr>
            <p:ph type="body" idx="1"/>
          </p:nvPr>
        </p:nvSpPr>
        <p:spPr>
          <a:noFill/>
        </p:spPr>
        <p:txBody>
          <a:bodyPr/>
          <a:lstStyle/>
          <a:p>
            <a:r>
              <a:rPr lang="it-IT" dirty="0" smtClean="0"/>
              <a:t>L’aspetto della rotazione diurna e la distinzione tra stelle circumpolari e non circumpolari naturalmente dipende dalla latitudine del luogo da cui si osserva. Se ci si trova al Polo</a:t>
            </a:r>
            <a:r>
              <a:rPr lang="it-IT" baseline="0" dirty="0" smtClean="0"/>
              <a:t> nord, il polo celeste è allo zenit e tutti gli astri percorrono cerchi paralleli all’orizzonte, cioè la loro altezza sull’orizzonte è costante: tutte le stelle sono circumpolari.</a:t>
            </a:r>
            <a:endParaRPr lang="it-IT" dirty="0"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Rot="1" noChangeAspect="1" noChangeArrowheads="1" noTextEdit="1"/>
          </p:cNvSpPr>
          <p:nvPr>
            <p:ph type="sldImg"/>
          </p:nvPr>
        </p:nvSpPr>
        <p:spPr>
          <a:ln/>
        </p:spPr>
      </p:sp>
      <p:sp>
        <p:nvSpPr>
          <p:cNvPr id="6147" name="Rectangle 3"/>
          <p:cNvSpPr>
            <a:spLocks noGrp="1" noChangeArrowheads="1"/>
          </p:cNvSpPr>
          <p:nvPr>
            <p:ph type="body" idx="1"/>
          </p:nvPr>
        </p:nvSpPr>
        <p:spPr>
          <a:noFill/>
        </p:spPr>
        <p:txBody>
          <a:bodyPr/>
          <a:lstStyle/>
          <a:p>
            <a:r>
              <a:rPr lang="it-IT" dirty="0" smtClean="0"/>
              <a:t>Al</a:t>
            </a:r>
            <a:r>
              <a:rPr lang="it-IT" baseline="0" dirty="0" smtClean="0"/>
              <a:t> contrario se ci si trova all’Equatore il Polo celeste si trova sulla linea dell’orizzonte e tutte le stelle percorrono cerchi verticali. Quindi all’equatore tutte le stelle tramontano: non esistono stelle circumpolari. </a:t>
            </a:r>
            <a:r>
              <a:rPr lang="it-IT" b="1" baseline="0" dirty="0" smtClean="0"/>
              <a:t>Nota:</a:t>
            </a:r>
            <a:r>
              <a:rPr lang="it-IT" baseline="0" dirty="0" smtClean="0"/>
              <a:t> per l’interpretazione della figura, tenete conto che è disegnata mettendo in alto il Polo nord, quindi il piano dell’orizzonte risulta verticale. Se questa orientazione vi confonde, pensate di ruotare la figura di 90 gradi in senso antiorario.</a:t>
            </a:r>
            <a:endParaRPr lang="it-IT" dirty="0"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Rot="1" noChangeAspect="1" noChangeArrowheads="1" noTextEdit="1"/>
          </p:cNvSpPr>
          <p:nvPr>
            <p:ph type="sldImg"/>
          </p:nvPr>
        </p:nvSpPr>
        <p:spPr>
          <a:ln/>
        </p:spPr>
      </p:sp>
      <p:sp>
        <p:nvSpPr>
          <p:cNvPr id="6147" name="Rectangle 3"/>
          <p:cNvSpPr>
            <a:spLocks noGrp="1" noChangeArrowheads="1"/>
          </p:cNvSpPr>
          <p:nvPr>
            <p:ph type="body" idx="1"/>
          </p:nvPr>
        </p:nvSpPr>
        <p:spPr>
          <a:noFill/>
        </p:spPr>
        <p:txBody>
          <a:bodyPr/>
          <a:lstStyle/>
          <a:p>
            <a:r>
              <a:rPr lang="it-IT" dirty="0" smtClean="0"/>
              <a:t>Le</a:t>
            </a:r>
            <a:r>
              <a:rPr lang="it-IT" baseline="0" dirty="0" smtClean="0"/>
              <a:t> coordinate altazimutali sono comode in quanto descrivono la posizione di un astro rispetto a punti di riferimento facilmente individuabili dall’osservatore (orizzonte, verticale, direzione del Nord geografico). Tuttavia, poiché la volta celeste ruota rispetto alla Terra, le coordinate di una stella cambiano nel corso della giornata; inoltre le coordinate altazimutali dipendono dal luogo da cui si osserva. In molti casi è quindi più comodo usare un sistema di riferimento solidale con la volta celeste invece che con la Terra. Esistono diversi sistemi di questo tipo, ma il più usato è quello che utilizza come piano di riferimento il piano equatoriale terrestre; ciò è possibile perché l’asse di rotazione terrestre e quindi il piano equatoriale terrestre sono immobili rispetto alla sfera celeste. Le coordinate angolari definite in questo modo vengono chiamate </a:t>
            </a:r>
            <a:r>
              <a:rPr lang="it-IT" i="1" baseline="0" dirty="0" smtClean="0"/>
              <a:t>ascensione retta</a:t>
            </a:r>
            <a:r>
              <a:rPr lang="it-IT" baseline="0" dirty="0" smtClean="0"/>
              <a:t> (angolo misurato sul piano dell’equatore, analogo alla longitudine terrestre) e </a:t>
            </a:r>
            <a:r>
              <a:rPr lang="it-IT" i="1" baseline="0" dirty="0" smtClean="0"/>
              <a:t>declinazione</a:t>
            </a:r>
            <a:r>
              <a:rPr lang="it-IT" baseline="0" dirty="0" smtClean="0"/>
              <a:t> (angolo sopra il piano equatoriale, analogo alla latitudine).</a:t>
            </a:r>
            <a:endParaRPr lang="it-IT" dirty="0"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Rot="1" noChangeAspect="1" noChangeArrowheads="1" noTextEdit="1"/>
          </p:cNvSpPr>
          <p:nvPr>
            <p:ph type="sldImg"/>
          </p:nvPr>
        </p:nvSpPr>
        <p:spPr>
          <a:ln/>
        </p:spPr>
      </p:sp>
      <p:sp>
        <p:nvSpPr>
          <p:cNvPr id="6147" name="Rectangle 3"/>
          <p:cNvSpPr>
            <a:spLocks noGrp="1" noChangeArrowheads="1"/>
          </p:cNvSpPr>
          <p:nvPr>
            <p:ph type="body" idx="1"/>
          </p:nvPr>
        </p:nvSpPr>
        <p:spPr>
          <a:noFill/>
        </p:spPr>
        <p:txBody>
          <a:bodyPr/>
          <a:lstStyle/>
          <a:p>
            <a:r>
              <a:rPr lang="it-IT" dirty="0" smtClean="0"/>
              <a:t>Come punto</a:t>
            </a:r>
            <a:r>
              <a:rPr lang="it-IT" baseline="0" dirty="0" smtClean="0"/>
              <a:t> di riferimento sull’equatore celeste, origine per la misura dell’ascensione retta, si usa uno dei due punti di intersezione tra l’equatore celeste e il piano dell’orbita apparente del Sole intorno alla Terra (</a:t>
            </a:r>
            <a:r>
              <a:rPr lang="it-IT" i="1" baseline="0" dirty="0" smtClean="0"/>
              <a:t>eclittica</a:t>
            </a:r>
            <a:r>
              <a:rPr lang="it-IT" baseline="0" dirty="0" smtClean="0"/>
              <a:t>), e precisamente il cosiddetto </a:t>
            </a:r>
            <a:r>
              <a:rPr lang="it-IT" i="1" baseline="0" dirty="0" smtClean="0"/>
              <a:t>punto </a:t>
            </a:r>
            <a:r>
              <a:rPr lang="it-IT" i="1" baseline="0" dirty="0" err="1" smtClean="0"/>
              <a:t>vernale</a:t>
            </a:r>
            <a:r>
              <a:rPr lang="it-IT" i="1" baseline="0" dirty="0" smtClean="0"/>
              <a:t> </a:t>
            </a:r>
            <a:r>
              <a:rPr lang="it-IT" baseline="0" dirty="0" smtClean="0"/>
              <a:t>o </a:t>
            </a:r>
            <a:r>
              <a:rPr lang="it-IT" i="1" baseline="0" dirty="0" smtClean="0"/>
              <a:t>primo dell’Ariete </a:t>
            </a:r>
            <a:r>
              <a:rPr lang="it-IT" baseline="0" dirty="0" smtClean="0"/>
              <a:t>o </a:t>
            </a:r>
            <a:r>
              <a:rPr lang="it-IT" i="1" baseline="0" dirty="0" smtClean="0"/>
              <a:t>punto </a:t>
            </a:r>
            <a:r>
              <a:rPr lang="el-GR" i="1" baseline="0" dirty="0" smtClean="0">
                <a:latin typeface="Calibri"/>
                <a:sym typeface="Symbol"/>
              </a:rPr>
              <a:t></a:t>
            </a:r>
            <a:r>
              <a:rPr lang="it-IT" baseline="0" dirty="0" smtClean="0">
                <a:latin typeface="Calibri"/>
                <a:sym typeface="Symbol"/>
              </a:rPr>
              <a:t>, che corrisponde alla posizione occupata dal Sole all’equinozio di primavera. </a:t>
            </a:r>
            <a:r>
              <a:rPr lang="it-IT" b="1" baseline="0" dirty="0" smtClean="0">
                <a:latin typeface="Calibri"/>
                <a:sym typeface="Symbol"/>
              </a:rPr>
              <a:t>Nota:</a:t>
            </a:r>
            <a:r>
              <a:rPr lang="it-IT" baseline="0" dirty="0" smtClean="0">
                <a:latin typeface="Calibri"/>
                <a:sym typeface="Symbol"/>
              </a:rPr>
              <a:t> come si vede dalla figura, l’ascensione retta viene spesso misurata non in gradi ma in </a:t>
            </a:r>
            <a:r>
              <a:rPr lang="it-IT" baseline="0" dirty="0" smtClean="0">
                <a:latin typeface="Calibri"/>
                <a:sym typeface="Symbol"/>
              </a:rPr>
              <a:t>ore. Non </a:t>
            </a:r>
            <a:r>
              <a:rPr lang="it-IT" baseline="0" dirty="0" smtClean="0">
                <a:latin typeface="Calibri"/>
                <a:sym typeface="Symbol"/>
              </a:rPr>
              <a:t>si tratta naturalmente di ore di tempo, ma di una unità di misura alternativa degli angoli che risulta dalla divisione dell’angolo giro in 24 (ore) parti invece che in 360 (gradi</a:t>
            </a:r>
            <a:r>
              <a:rPr lang="it-IT" baseline="0" dirty="0" smtClean="0">
                <a:latin typeface="Calibri"/>
                <a:sym typeface="Symbol"/>
              </a:rPr>
              <a:t>); considerata come misura angolare, 1 ora corrisponde a 15 gradi.</a:t>
            </a:r>
            <a:endParaRPr lang="it-IT" dirty="0"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Rot="1" noChangeAspect="1" noChangeArrowheads="1" noTextEdit="1"/>
          </p:cNvSpPr>
          <p:nvPr>
            <p:ph type="sldImg"/>
          </p:nvPr>
        </p:nvSpPr>
        <p:spPr>
          <a:ln/>
        </p:spPr>
      </p:sp>
      <p:sp>
        <p:nvSpPr>
          <p:cNvPr id="6147" name="Rectangle 3"/>
          <p:cNvSpPr>
            <a:spLocks noGrp="1" noChangeArrowheads="1"/>
          </p:cNvSpPr>
          <p:nvPr>
            <p:ph type="body" idx="1"/>
          </p:nvPr>
        </p:nvSpPr>
        <p:spPr>
          <a:noFill/>
        </p:spPr>
        <p:txBody>
          <a:bodyPr/>
          <a:lstStyle/>
          <a:p>
            <a:r>
              <a:rPr lang="it-IT" dirty="0" smtClean="0"/>
              <a:t>L’ascensione retta e la declinazione definiscono sulla volta celeste una griglia di coordinate</a:t>
            </a:r>
            <a:r>
              <a:rPr lang="it-IT" baseline="0" dirty="0" smtClean="0"/>
              <a:t> attraverso cerchi mutuamente ortogonali, analoghi al sistema di meridiani e paralleli sulla Terra.</a:t>
            </a:r>
            <a:endParaRPr lang="it-IT" dirty="0"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Rot="1" noChangeAspect="1" noChangeArrowheads="1" noTextEdit="1"/>
          </p:cNvSpPr>
          <p:nvPr>
            <p:ph type="sldImg"/>
          </p:nvPr>
        </p:nvSpPr>
        <p:spPr>
          <a:ln/>
        </p:spPr>
      </p:sp>
      <p:sp>
        <p:nvSpPr>
          <p:cNvPr id="6147" name="Rectangle 3"/>
          <p:cNvSpPr>
            <a:spLocks noGrp="1" noChangeArrowheads="1"/>
          </p:cNvSpPr>
          <p:nvPr>
            <p:ph type="body" idx="1"/>
          </p:nvPr>
        </p:nvSpPr>
        <p:spPr>
          <a:noFill/>
        </p:spPr>
        <p:txBody>
          <a:bodyPr/>
          <a:lstStyle/>
          <a:p>
            <a:r>
              <a:rPr lang="it-IT" dirty="0" smtClean="0"/>
              <a:t>Se idealmente si potesse visualizzare la griglia di coordinate definite da</a:t>
            </a:r>
            <a:r>
              <a:rPr lang="it-IT" baseline="0" dirty="0" smtClean="0"/>
              <a:t> </a:t>
            </a:r>
            <a:r>
              <a:rPr lang="it-IT" dirty="0" smtClean="0"/>
              <a:t>ascensione retta e declinazione, questa sarebbe ovviamente solidale con le stelle fisse e quindi si vedrebbe ruotare insieme alla volta celeste nel corso della giornata. Ogni</a:t>
            </a:r>
            <a:r>
              <a:rPr lang="it-IT" baseline="0" dirty="0" smtClean="0"/>
              <a:t> stella fissa ha una posizione sulla volta celeste che è identificata da una coppia di coordinate (ascensione retta e declinazione) che non cambiano nel tempo; naturalmente queste coordinate potrebbero essere trasformate in coordinate altazimutali (valori di azimut e altezza), ma questa trasformazione dipende dalla posizione geografica e dall’ora del giorno.</a:t>
            </a:r>
            <a:endParaRPr lang="it-IT" dirty="0"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Rot="1" noChangeAspect="1" noChangeArrowheads="1" noTextEdit="1"/>
          </p:cNvSpPr>
          <p:nvPr>
            <p:ph type="sldImg"/>
          </p:nvPr>
        </p:nvSpPr>
        <p:spPr>
          <a:ln/>
        </p:spPr>
      </p:sp>
      <p:sp>
        <p:nvSpPr>
          <p:cNvPr id="6147" name="Rectangle 3"/>
          <p:cNvSpPr>
            <a:spLocks noGrp="1" noChangeArrowheads="1"/>
          </p:cNvSpPr>
          <p:nvPr>
            <p:ph type="body" idx="1"/>
          </p:nvPr>
        </p:nvSpPr>
        <p:spPr>
          <a:noFill/>
        </p:spPr>
        <p:txBody>
          <a:bodyPr/>
          <a:lstStyle/>
          <a:p>
            <a:r>
              <a:rPr lang="it-IT" dirty="0" smtClean="0"/>
              <a:t>Sommario della lezione.</a:t>
            </a: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Rot="1" noChangeAspect="1" noChangeArrowheads="1" noTextEdit="1"/>
          </p:cNvSpPr>
          <p:nvPr>
            <p:ph type="sldImg"/>
          </p:nvPr>
        </p:nvSpPr>
        <p:spPr>
          <a:ln/>
        </p:spPr>
      </p:sp>
      <p:sp>
        <p:nvSpPr>
          <p:cNvPr id="6147" name="Rectangle 3"/>
          <p:cNvSpPr>
            <a:spLocks noGrp="1" noChangeArrowheads="1"/>
          </p:cNvSpPr>
          <p:nvPr>
            <p:ph type="body" idx="1"/>
          </p:nvPr>
        </p:nvSpPr>
        <p:spPr>
          <a:noFill/>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it-IT" dirty="0" smtClean="0"/>
              <a:t>Capitolo 2: Unità</a:t>
            </a:r>
            <a:r>
              <a:rPr lang="it-IT" baseline="0" dirty="0" smtClean="0"/>
              <a:t> di misura e metodi per la misurazione di distanze astronomiche.</a:t>
            </a:r>
            <a:endParaRPr lang="it-IT" dirty="0"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Rot="1" noChangeAspect="1" noChangeArrowheads="1" noTextEdit="1"/>
          </p:cNvSpPr>
          <p:nvPr>
            <p:ph type="sldImg"/>
          </p:nvPr>
        </p:nvSpPr>
        <p:spPr>
          <a:ln/>
        </p:spPr>
      </p:sp>
      <p:sp>
        <p:nvSpPr>
          <p:cNvPr id="6147" name="Rectangle 3"/>
          <p:cNvSpPr>
            <a:spLocks noGrp="1" noChangeArrowheads="1"/>
          </p:cNvSpPr>
          <p:nvPr>
            <p:ph type="body" idx="1"/>
          </p:nvPr>
        </p:nvSpPr>
        <p:spPr>
          <a:noFill/>
        </p:spPr>
        <p:txBody>
          <a:bodyPr/>
          <a:lstStyle/>
          <a:p>
            <a:r>
              <a:rPr lang="it-IT" dirty="0" smtClean="0"/>
              <a:t>Gli oggetti astronomici hanno</a:t>
            </a:r>
            <a:r>
              <a:rPr lang="it-IT" baseline="0" dirty="0" smtClean="0"/>
              <a:t> dimensioni molto maggiori di quelle del mondo con cui siamo quotidianamente in contatto. Per farsene un’idea approssimata forse è utile trasformare le distanze </a:t>
            </a:r>
            <a:r>
              <a:rPr lang="it-IT" baseline="0" dirty="0" smtClean="0"/>
              <a:t>chilometriche </a:t>
            </a:r>
            <a:r>
              <a:rPr lang="it-IT" baseline="0" dirty="0" smtClean="0"/>
              <a:t>in </a:t>
            </a:r>
            <a:r>
              <a:rPr lang="it-IT" baseline="0" dirty="0" smtClean="0"/>
              <a:t>tempi di percorrenza di un ipotetico viaggio </a:t>
            </a:r>
            <a:r>
              <a:rPr lang="it-IT" baseline="0" dirty="0" smtClean="0"/>
              <a:t>aereo, supponendo per semplicità di usare un aereo con velocità di crociera di 1000 km/h; a questa velocità una distanza pari al raggio della Terra verrebbe percorsa in poco più di 6 ore, e la circonferenza terrestre (giro del mondo) in 40 ore. Alla stessa velocità la distanza Terra-Luna corrisponde a 16 giorni di viaggio, e la distanza Terra-Sole a 17 anni. È chiaro che per esprimere le distanze dei corpi celesti, anche i più vicini a noi come i pianeti del Sistema Solare, il chilometro non è un’unità di misura adatta …</a:t>
            </a:r>
            <a:endParaRPr lang="it-IT" dirty="0"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Rot="1" noChangeAspect="1" noChangeArrowheads="1" noTextEdit="1"/>
          </p:cNvSpPr>
          <p:nvPr>
            <p:ph type="sldImg"/>
          </p:nvPr>
        </p:nvSpPr>
        <p:spPr>
          <a:ln/>
        </p:spPr>
      </p:sp>
      <p:sp>
        <p:nvSpPr>
          <p:cNvPr id="6147" name="Rectangle 3"/>
          <p:cNvSpPr>
            <a:spLocks noGrp="1" noChangeArrowheads="1"/>
          </p:cNvSpPr>
          <p:nvPr>
            <p:ph type="body" idx="1"/>
          </p:nvPr>
        </p:nvSpPr>
        <p:spPr>
          <a:noFill/>
        </p:spPr>
        <p:txBody>
          <a:bodyPr/>
          <a:lstStyle/>
          <a:p>
            <a:r>
              <a:rPr lang="it-IT" dirty="0" smtClean="0"/>
              <a:t>… per cui gli astronomi hanno introdotto altre unità di misura. All’interno del Sistema Solare si usa l’</a:t>
            </a:r>
            <a:r>
              <a:rPr lang="it-IT" i="1" dirty="0" smtClean="0"/>
              <a:t>unità astronomica </a:t>
            </a:r>
            <a:r>
              <a:rPr lang="it-IT" dirty="0" smtClean="0"/>
              <a:t>(simbolo</a:t>
            </a:r>
            <a:r>
              <a:rPr lang="it-IT" baseline="0" dirty="0" smtClean="0"/>
              <a:t> AU, dall’inglese </a:t>
            </a:r>
            <a:r>
              <a:rPr lang="it-IT" i="1" baseline="0" dirty="0" err="1" smtClean="0"/>
              <a:t>Astronomical</a:t>
            </a:r>
            <a:r>
              <a:rPr lang="it-IT" i="1" baseline="0" dirty="0" smtClean="0"/>
              <a:t> </a:t>
            </a:r>
            <a:r>
              <a:rPr lang="it-IT" i="1" baseline="0" dirty="0" err="1" smtClean="0"/>
              <a:t>Unit</a:t>
            </a:r>
            <a:r>
              <a:rPr lang="it-IT" baseline="0" dirty="0" smtClean="0"/>
              <a:t>) , definita come il valore medio della distanza Terra-Sole. Nettuno, il pianeta più lontano, si trova a circa 30 AU dal Sole (molto approssimativamente questo numero potrebbe essere considerato come il raggio del Sistema Solare). Le stelle più vicine al Sole si trovano però a distanze molto superiori (almeno decine di migliaia di volte più grandi), tanto grandi da rendere scomodo l’uso dell’Unità Astronomica.</a:t>
            </a:r>
            <a:endParaRPr lang="it-IT" dirty="0"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Rot="1" noChangeAspect="1" noChangeArrowheads="1" noTextEdit="1"/>
          </p:cNvSpPr>
          <p:nvPr>
            <p:ph type="sldImg"/>
          </p:nvPr>
        </p:nvSpPr>
        <p:spPr>
          <a:ln/>
        </p:spPr>
      </p:sp>
      <p:sp>
        <p:nvSpPr>
          <p:cNvPr id="6147" name="Rectangle 3"/>
          <p:cNvSpPr>
            <a:spLocks noGrp="1" noChangeArrowheads="1"/>
          </p:cNvSpPr>
          <p:nvPr>
            <p:ph type="body" idx="1"/>
          </p:nvPr>
        </p:nvSpPr>
        <p:spPr>
          <a:noFill/>
        </p:spPr>
        <p:txBody>
          <a:bodyPr/>
          <a:lstStyle/>
          <a:p>
            <a:r>
              <a:rPr lang="it-IT" dirty="0" smtClean="0"/>
              <a:t>Per esprimere le distanze stellari si usa un’altra unità: l’</a:t>
            </a:r>
            <a:r>
              <a:rPr lang="it-IT" i="1" dirty="0" smtClean="0"/>
              <a:t>anno luce</a:t>
            </a:r>
            <a:r>
              <a:rPr lang="it-IT" dirty="0" smtClean="0"/>
              <a:t>, definito come la distanza percorsa dalla luce (che si muove a circa 300 mila chilometri al secondo) in un anno. Un anno luce corrisponde a più di 60 mila unità</a:t>
            </a:r>
            <a:r>
              <a:rPr lang="it-IT" baseline="0" dirty="0" smtClean="0"/>
              <a:t> astronomiche. Le distanze delle stelle più vicine sono dell’ordine di pochi anni luce. Il diametro della Via Lattea, la galassia in cui si trova il nostro Sistema Solare, è di circa 100 mila anni luce. Le galassie distano tra loro milioni di anni luce, e l’Universo ha un raggio di circa 13 miliardi di anni luce.</a:t>
            </a:r>
            <a:endParaRPr lang="it-IT" dirty="0"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Rot="1" noChangeAspect="1" noChangeArrowheads="1" noTextEdit="1"/>
          </p:cNvSpPr>
          <p:nvPr>
            <p:ph type="sldImg"/>
          </p:nvPr>
        </p:nvSpPr>
        <p:spPr>
          <a:ln/>
        </p:spPr>
      </p:sp>
      <p:sp>
        <p:nvSpPr>
          <p:cNvPr id="6147" name="Rectangle 3"/>
          <p:cNvSpPr>
            <a:spLocks noGrp="1" noChangeArrowheads="1"/>
          </p:cNvSpPr>
          <p:nvPr>
            <p:ph type="body" idx="1"/>
          </p:nvPr>
        </p:nvSpPr>
        <p:spPr>
          <a:noFill/>
        </p:spPr>
        <p:txBody>
          <a:bodyPr/>
          <a:lstStyle/>
          <a:p>
            <a:r>
              <a:rPr lang="it-IT" dirty="0" smtClean="0"/>
              <a:t>Come si misurano le distanze tra i corpi celesti? I più grandi radiotelescopi possono essere usati come radar, inviando</a:t>
            </a:r>
            <a:r>
              <a:rPr lang="it-IT" baseline="0" dirty="0" smtClean="0"/>
              <a:t> un fascio di onde radio verso un corpo celeste e misurando il tempo impiegato da esso per andare e tornare. Questo metodo richiede </a:t>
            </a:r>
            <a:r>
              <a:rPr lang="it-IT" baseline="0" dirty="0" smtClean="0"/>
              <a:t>fasci di </a:t>
            </a:r>
            <a:r>
              <a:rPr lang="it-IT" baseline="0" dirty="0" err="1" smtClean="0"/>
              <a:t>one</a:t>
            </a:r>
            <a:r>
              <a:rPr lang="it-IT" baseline="0" dirty="0" smtClean="0"/>
              <a:t> radio </a:t>
            </a:r>
            <a:r>
              <a:rPr lang="it-IT" baseline="0" dirty="0" smtClean="0"/>
              <a:t>tanto più </a:t>
            </a:r>
            <a:r>
              <a:rPr lang="it-IT" baseline="0" dirty="0" smtClean="0"/>
              <a:t>potenti </a:t>
            </a:r>
            <a:r>
              <a:rPr lang="it-IT" baseline="0" dirty="0" smtClean="0"/>
              <a:t>quanto più l’oggetto è lontano e in pratica può essere usato solo per i corpi del Sistema Solare più vicini a noi (fino a una distanza massima di poche unità astronomiche).</a:t>
            </a:r>
            <a:endParaRPr lang="it-IT" dirty="0"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Rot="1" noChangeAspect="1" noChangeArrowheads="1" noTextEdit="1"/>
          </p:cNvSpPr>
          <p:nvPr>
            <p:ph type="sldImg"/>
          </p:nvPr>
        </p:nvSpPr>
        <p:spPr>
          <a:ln/>
        </p:spPr>
      </p:sp>
      <p:sp>
        <p:nvSpPr>
          <p:cNvPr id="6147" name="Rectangle 3"/>
          <p:cNvSpPr>
            <a:spLocks noGrp="1" noChangeArrowheads="1"/>
          </p:cNvSpPr>
          <p:nvPr>
            <p:ph type="body" idx="1"/>
          </p:nvPr>
        </p:nvSpPr>
        <p:spPr>
          <a:noFill/>
        </p:spPr>
        <p:txBody>
          <a:bodyPr/>
          <a:lstStyle/>
          <a:p>
            <a:r>
              <a:rPr lang="it-IT" dirty="0" smtClean="0"/>
              <a:t>Per oggetti</a:t>
            </a:r>
            <a:r>
              <a:rPr lang="it-IT" baseline="0" dirty="0" smtClean="0"/>
              <a:t> più distanti si usa il metodo della </a:t>
            </a:r>
            <a:r>
              <a:rPr lang="it-IT" i="1" baseline="0" dirty="0" smtClean="0"/>
              <a:t>parallasse</a:t>
            </a:r>
            <a:r>
              <a:rPr lang="it-IT" baseline="0" dirty="0" smtClean="0"/>
              <a:t>, nome tecnico usato per indicare un fenomeno ottico molto semplice, e cioè che l’allineamento tra oggetti vicini e lontani cambia a seconda della posizione dell’osservatore. Ad esempio la posizione apparente di un albero vicino rispetto a uno sfondo lontano cambia quando mi sposto di lato.</a:t>
            </a:r>
            <a:endParaRPr lang="it-IT" dirty="0"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Rot="1" noChangeAspect="1" noChangeArrowheads="1" noTextEdit="1"/>
          </p:cNvSpPr>
          <p:nvPr>
            <p:ph type="sldImg"/>
          </p:nvPr>
        </p:nvSpPr>
        <p:spPr>
          <a:ln/>
        </p:spPr>
      </p:sp>
      <p:sp>
        <p:nvSpPr>
          <p:cNvPr id="6147" name="Rectangle 3"/>
          <p:cNvSpPr>
            <a:spLocks noGrp="1" noChangeArrowheads="1"/>
          </p:cNvSpPr>
          <p:nvPr>
            <p:ph type="body" idx="1"/>
          </p:nvPr>
        </p:nvSpPr>
        <p:spPr>
          <a:noFill/>
        </p:spPr>
        <p:txBody>
          <a:bodyPr/>
          <a:lstStyle/>
          <a:p>
            <a:r>
              <a:rPr lang="it-IT" dirty="0" smtClean="0"/>
              <a:t>Analogamente la posizione di una stella vicina cambia rispetto</a:t>
            </a:r>
            <a:r>
              <a:rPr lang="it-IT" baseline="0" dirty="0" smtClean="0"/>
              <a:t> allo sfondo delle stelle più lontane nel corso dello spostamento </a:t>
            </a:r>
            <a:r>
              <a:rPr lang="it-IT" baseline="0" dirty="0" smtClean="0"/>
              <a:t>ciclico della </a:t>
            </a:r>
            <a:r>
              <a:rPr lang="it-IT" baseline="0" dirty="0" smtClean="0"/>
              <a:t>Terra lungo la sua orbita attorno al Sole. Questo tipo di parallasse viene detta </a:t>
            </a:r>
            <a:r>
              <a:rPr lang="it-IT" i="1" baseline="0" dirty="0" smtClean="0"/>
              <a:t>parallasse annuale</a:t>
            </a:r>
            <a:r>
              <a:rPr lang="it-IT" baseline="0" dirty="0" smtClean="0"/>
              <a:t> in quanto il movimento apparente della stella presenta un andamento periodico che si ripete di anno in anno. Si tenga presente che la maggior parte delle stelle sono così lontane che la loro parallasse è praticamente nulla, cioè costituiscono uno sfondo immobile che costituisce un buon riferimento per valutare lo spostamento delle poche stelle più vicine a noi.</a:t>
            </a:r>
            <a:endParaRPr lang="it-IT" dirty="0"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Rot="1" noChangeAspect="1" noChangeArrowheads="1" noTextEdit="1"/>
          </p:cNvSpPr>
          <p:nvPr>
            <p:ph type="sldImg"/>
          </p:nvPr>
        </p:nvSpPr>
        <p:spPr>
          <a:ln/>
        </p:spPr>
      </p:sp>
      <p:sp>
        <p:nvSpPr>
          <p:cNvPr id="6147" name="Rectangle 3"/>
          <p:cNvSpPr>
            <a:spLocks noGrp="1" noChangeArrowheads="1"/>
          </p:cNvSpPr>
          <p:nvPr>
            <p:ph type="body" idx="1"/>
          </p:nvPr>
        </p:nvSpPr>
        <p:spPr>
          <a:noFill/>
        </p:spPr>
        <p:txBody>
          <a:bodyPr/>
          <a:lstStyle/>
          <a:p>
            <a:r>
              <a:rPr lang="it-IT" dirty="0" smtClean="0"/>
              <a:t>L’effetto di parallasse risulta tanto maggiore quanto più la stella è vicina al Sole. Lo</a:t>
            </a:r>
            <a:r>
              <a:rPr lang="it-IT" baseline="0" dirty="0" smtClean="0"/>
              <a:t> spostamento angolare dovuto all’effetto di parallasse può essere misurato, e da questa misura si può calcolare direttamente la distanza della stella (dato che la misura dello spostamento dell’osservatore, cioè il diametro dell’orbita terrestre, è nota).</a:t>
            </a:r>
            <a:endParaRPr lang="it-IT" dirty="0"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Rot="1" noChangeAspect="1" noChangeArrowheads="1" noTextEdit="1"/>
          </p:cNvSpPr>
          <p:nvPr>
            <p:ph type="sldImg"/>
          </p:nvPr>
        </p:nvSpPr>
        <p:spPr>
          <a:ln/>
        </p:spPr>
      </p:sp>
      <p:sp>
        <p:nvSpPr>
          <p:cNvPr id="6147" name="Rectangle 3"/>
          <p:cNvSpPr>
            <a:spLocks noGrp="1" noChangeArrowheads="1"/>
          </p:cNvSpPr>
          <p:nvPr>
            <p:ph type="body" idx="1"/>
          </p:nvPr>
        </p:nvSpPr>
        <p:spPr>
          <a:noFill/>
        </p:spPr>
        <p:txBody>
          <a:bodyPr/>
          <a:lstStyle/>
          <a:p>
            <a:r>
              <a:rPr lang="it-IT" dirty="0" smtClean="0"/>
              <a:t>Una</a:t>
            </a:r>
            <a:r>
              <a:rPr lang="it-IT" baseline="0" dirty="0" smtClean="0"/>
              <a:t> stella che ha una parallasse di un secondo d’arco ha una distanza dal Sole pari a circa 200 mila unità astronomiche, cioè poco più di 3 anni luce. Questa lunghezza è spesso usata in astronomia come unità di misura delle distanze, con il nome di </a:t>
            </a:r>
            <a:r>
              <a:rPr lang="it-IT" i="1" baseline="0" dirty="0" smtClean="0"/>
              <a:t>parsec</a:t>
            </a:r>
            <a:r>
              <a:rPr lang="it-IT" baseline="0" dirty="0" smtClean="0"/>
              <a:t>, in alternativa all’anno-luce.</a:t>
            </a:r>
            <a:endParaRPr lang="it-IT" dirty="0"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Rot="1" noChangeAspect="1" noChangeArrowheads="1" noTextEdit="1"/>
          </p:cNvSpPr>
          <p:nvPr>
            <p:ph type="sldImg"/>
          </p:nvPr>
        </p:nvSpPr>
        <p:spPr>
          <a:ln/>
        </p:spPr>
      </p:sp>
      <p:sp>
        <p:nvSpPr>
          <p:cNvPr id="6147" name="Rectangle 3"/>
          <p:cNvSpPr>
            <a:spLocks noGrp="1" noChangeArrowheads="1"/>
          </p:cNvSpPr>
          <p:nvPr>
            <p:ph type="body" idx="1"/>
          </p:nvPr>
        </p:nvSpPr>
        <p:spPr>
          <a:noFill/>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it-IT" dirty="0" smtClean="0"/>
              <a:t>Capitolo 3:</a:t>
            </a:r>
            <a:r>
              <a:rPr lang="it-IT" baseline="0" dirty="0" smtClean="0"/>
              <a:t> Il movimento orbitale dei pianeti, le leggi di Keplero e il movimento orbitale della Terra.</a:t>
            </a:r>
            <a:endParaRPr lang="it-IT" dirty="0" smtClean="0"/>
          </a:p>
          <a:p>
            <a:endParaRPr lang="it-IT" dirty="0"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Rot="1" noChangeAspect="1" noChangeArrowheads="1" noTextEdit="1"/>
          </p:cNvSpPr>
          <p:nvPr>
            <p:ph type="sldImg"/>
          </p:nvPr>
        </p:nvSpPr>
        <p:spPr>
          <a:ln/>
        </p:spPr>
      </p:sp>
      <p:sp>
        <p:nvSpPr>
          <p:cNvPr id="6147" name="Rectangle 3"/>
          <p:cNvSpPr>
            <a:spLocks noGrp="1" noChangeArrowheads="1"/>
          </p:cNvSpPr>
          <p:nvPr>
            <p:ph type="body" idx="1"/>
          </p:nvPr>
        </p:nvSpPr>
        <p:spPr>
          <a:noFill/>
        </p:spPr>
        <p:txBody>
          <a:bodyPr/>
          <a:lstStyle/>
          <a:p>
            <a:r>
              <a:rPr lang="it-IT" dirty="0" smtClean="0"/>
              <a:t>Capitolo 1: Introduzione ai sistemi di coordinate usati in astronomia.</a:t>
            </a: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Rot="1" noChangeAspect="1" noChangeArrowheads="1" noTextEdit="1"/>
          </p:cNvSpPr>
          <p:nvPr>
            <p:ph type="sldImg"/>
          </p:nvPr>
        </p:nvSpPr>
        <p:spPr>
          <a:ln/>
        </p:spPr>
      </p:sp>
      <p:sp>
        <p:nvSpPr>
          <p:cNvPr id="6147" name="Rectangle 3"/>
          <p:cNvSpPr>
            <a:spLocks noGrp="1" noChangeArrowheads="1"/>
          </p:cNvSpPr>
          <p:nvPr>
            <p:ph type="body" idx="1"/>
          </p:nvPr>
        </p:nvSpPr>
        <p:spPr>
          <a:noFill/>
        </p:spPr>
        <p:txBody>
          <a:bodyPr/>
          <a:lstStyle/>
          <a:p>
            <a:r>
              <a:rPr lang="it-IT" dirty="0" smtClean="0"/>
              <a:t>Il movimento orbitale dei pianeti è stato descritto per la prima volta in modo esatto da Johannes Kepler</a:t>
            </a:r>
            <a:r>
              <a:rPr lang="it-IT" baseline="0" dirty="0" smtClean="0"/>
              <a:t> ed è espresso dalle famose tre leggi che da lui prendono il nome. Keplero scoprì le tre leggi in modo puramente empirico, analizzando le precise osservazioni delle posizioni dei pianeti (soprattutto Marte) che erano state raccolte dal suo maestro </a:t>
            </a:r>
            <a:r>
              <a:rPr lang="it-IT" baseline="0" dirty="0" err="1" smtClean="0"/>
              <a:t>Tycho</a:t>
            </a:r>
            <a:r>
              <a:rPr lang="it-IT" baseline="0" dirty="0" smtClean="0"/>
              <a:t> </a:t>
            </a:r>
            <a:r>
              <a:rPr lang="it-IT" baseline="0" dirty="0" err="1" smtClean="0"/>
              <a:t>Brahe</a:t>
            </a:r>
            <a:r>
              <a:rPr lang="it-IT" baseline="0" dirty="0" smtClean="0"/>
              <a:t> (1546-1601) e trovando per tentativi la legge matematica che meglio le descriveva.</a:t>
            </a:r>
            <a:endParaRPr lang="it-IT" dirty="0"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Rot="1" noChangeAspect="1" noChangeArrowheads="1" noTextEdit="1"/>
          </p:cNvSpPr>
          <p:nvPr>
            <p:ph type="sldImg"/>
          </p:nvPr>
        </p:nvSpPr>
        <p:spPr>
          <a:ln/>
        </p:spPr>
      </p:sp>
      <p:sp>
        <p:nvSpPr>
          <p:cNvPr id="6147" name="Rectangle 3"/>
          <p:cNvSpPr>
            <a:spLocks noGrp="1" noChangeArrowheads="1"/>
          </p:cNvSpPr>
          <p:nvPr>
            <p:ph type="body" idx="1"/>
          </p:nvPr>
        </p:nvSpPr>
        <p:spPr>
          <a:noFill/>
        </p:spPr>
        <p:txBody>
          <a:bodyPr/>
          <a:lstStyle/>
          <a:p>
            <a:r>
              <a:rPr lang="it-IT" dirty="0" smtClean="0"/>
              <a:t>La </a:t>
            </a:r>
            <a:r>
              <a:rPr lang="it-IT" i="1" dirty="0" smtClean="0"/>
              <a:t>prima legge di Keplero</a:t>
            </a:r>
            <a:r>
              <a:rPr lang="it-IT" i="1" baseline="0" dirty="0" smtClean="0"/>
              <a:t> </a:t>
            </a:r>
            <a:r>
              <a:rPr lang="it-IT" baseline="0" dirty="0" smtClean="0"/>
              <a:t>dice che ogni pianeta descrive intorno al Sole un’orbita periodica di forma ellittica, di cui il Sole occupa uno dei fuochi. Si noti che questa legge dice anche implicitamente che: a) la traiettoria dei pianeti si svolge in un piano, in quanto l’ellisse è una curva piana; b) la traiettoria dei pianeti è chiusa, cioè il pianeta ad ogni giro intorno al Sole ripercorre la stessa traiettoria del giro precedente. L’ellisse è una curva matematica che può essere descritta come un cerchio schiacciato lungo una dimensione: le sue dimensioni sono descritte dal </a:t>
            </a:r>
            <a:r>
              <a:rPr lang="it-IT" i="1" baseline="0" dirty="0" smtClean="0"/>
              <a:t>semiasse maggiore </a:t>
            </a:r>
            <a:r>
              <a:rPr lang="it-IT" i="1" baseline="0" dirty="0" smtClean="0">
                <a:solidFill>
                  <a:srgbClr val="FF0000"/>
                </a:solidFill>
              </a:rPr>
              <a:t>a</a:t>
            </a:r>
            <a:r>
              <a:rPr lang="it-IT" i="1" baseline="0" dirty="0" smtClean="0"/>
              <a:t> </a:t>
            </a:r>
            <a:r>
              <a:rPr lang="it-IT" baseline="0" dirty="0" smtClean="0"/>
              <a:t>e dal </a:t>
            </a:r>
            <a:r>
              <a:rPr lang="it-IT" i="1" baseline="0" dirty="0" smtClean="0"/>
              <a:t>semiasse minore </a:t>
            </a:r>
            <a:r>
              <a:rPr lang="it-IT" i="1" baseline="0" dirty="0" smtClean="0">
                <a:solidFill>
                  <a:srgbClr val="FF0000"/>
                </a:solidFill>
              </a:rPr>
              <a:t>b</a:t>
            </a:r>
            <a:r>
              <a:rPr lang="it-IT" baseline="0" dirty="0" smtClean="0"/>
              <a:t>.</a:t>
            </a:r>
            <a:endParaRPr lang="it-IT" dirty="0" smtClean="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Rot="1" noChangeAspect="1" noChangeArrowheads="1" noTextEdit="1"/>
          </p:cNvSpPr>
          <p:nvPr>
            <p:ph type="sldImg"/>
          </p:nvPr>
        </p:nvSpPr>
        <p:spPr>
          <a:ln/>
        </p:spPr>
      </p:sp>
      <p:sp>
        <p:nvSpPr>
          <p:cNvPr id="6147" name="Rectangle 3"/>
          <p:cNvSpPr>
            <a:spLocks noGrp="1" noChangeArrowheads="1"/>
          </p:cNvSpPr>
          <p:nvPr>
            <p:ph type="body" idx="1"/>
          </p:nvPr>
        </p:nvSpPr>
        <p:spPr>
          <a:noFill/>
        </p:spPr>
        <p:txBody>
          <a:bodyPr/>
          <a:lstStyle/>
          <a:p>
            <a:r>
              <a:rPr lang="it-IT" dirty="0" smtClean="0"/>
              <a:t>Il</a:t>
            </a:r>
            <a:r>
              <a:rPr lang="it-IT" baseline="0" dirty="0" smtClean="0"/>
              <a:t> grado di “schiacciamento” dell’ellisse è descritto da una grandezza che si chiama </a:t>
            </a:r>
            <a:r>
              <a:rPr lang="it-IT" i="1" baseline="0" dirty="0" smtClean="0"/>
              <a:t>eccentricità</a:t>
            </a:r>
            <a:r>
              <a:rPr lang="it-IT" baseline="0" dirty="0" smtClean="0"/>
              <a:t> e che può avere valori compresi tra 0 e 1. Un’ellisse con eccentricità uguale a zero ha il semiasse maggiore uguale al semiasse minore e quindi si riduce a un cerchio. Al crescere dell’eccentricità lo schiacciamento dell’ellisse diventa sempre più grande e il semiasse minore si riduce. Quando l’eccentricità arriva a 1, l’ellisse degenera in un segmento (il semiasse minore ha lunghezza nulla). I fuochi dell’ellisse (uno dei quali costituisce la posizione occupata dal Sole) sono due punti posti simmetricamente ai lati del centro lungo l’asse maggiore. La distanza dei fuochi dal centro è tanto maggiore quanto maggiore è l’eccentricità; in un’ellisse di eccentricità nulla (cerchio) i due fuochi vengono a coincidere nel centro.</a:t>
            </a: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Rot="1" noChangeAspect="1" noChangeArrowheads="1" noTextEdit="1"/>
          </p:cNvSpPr>
          <p:nvPr>
            <p:ph type="sldImg"/>
          </p:nvPr>
        </p:nvSpPr>
        <p:spPr>
          <a:ln/>
        </p:spPr>
      </p:sp>
      <p:sp>
        <p:nvSpPr>
          <p:cNvPr id="6147" name="Rectangle 3"/>
          <p:cNvSpPr>
            <a:spLocks noGrp="1" noChangeArrowheads="1"/>
          </p:cNvSpPr>
          <p:nvPr>
            <p:ph type="body" idx="1"/>
          </p:nvPr>
        </p:nvSpPr>
        <p:spPr>
          <a:noFill/>
        </p:spPr>
        <p:txBody>
          <a:bodyPr/>
          <a:lstStyle/>
          <a:p>
            <a:r>
              <a:rPr lang="it-IT" dirty="0" smtClean="0"/>
              <a:t>Poiché il Sole non si trova al centro dell’orbita del</a:t>
            </a:r>
            <a:r>
              <a:rPr lang="it-IT" baseline="0" dirty="0" smtClean="0"/>
              <a:t> pianeta, ma in uno dei fuochi, ne consegue che la distanza </a:t>
            </a:r>
            <a:r>
              <a:rPr lang="it-IT" baseline="0" dirty="0" err="1" smtClean="0"/>
              <a:t>Sole-pianeta</a:t>
            </a:r>
            <a:r>
              <a:rPr lang="it-IT" baseline="0" dirty="0" smtClean="0"/>
              <a:t> varia nel corso della rivoluzione; il punto dell’orbita più vicino al Sole si chiama </a:t>
            </a:r>
            <a:r>
              <a:rPr lang="it-IT" i="1" baseline="0" dirty="0" smtClean="0"/>
              <a:t>perielio</a:t>
            </a:r>
            <a:r>
              <a:rPr lang="it-IT" baseline="0" dirty="0" smtClean="0"/>
              <a:t>, quello più lontano </a:t>
            </a:r>
            <a:r>
              <a:rPr lang="it-IT" i="1" baseline="0" dirty="0" smtClean="0"/>
              <a:t>afelio</a:t>
            </a:r>
            <a:r>
              <a:rPr lang="it-IT" baseline="0" dirty="0" smtClean="0"/>
              <a:t>. La </a:t>
            </a:r>
            <a:r>
              <a:rPr lang="it-IT" i="1" baseline="0" dirty="0" smtClean="0"/>
              <a:t>seconda legge di Keplero </a:t>
            </a:r>
            <a:r>
              <a:rPr lang="it-IT" baseline="0" dirty="0" smtClean="0"/>
              <a:t>descrive la velocità con cui i pianeti si muovono lungo la loro orbita, che non è costante ma cambia in maniera tale che l’area spazzata dal segmento che congiunge il Sole al pianeta (</a:t>
            </a:r>
            <a:r>
              <a:rPr lang="it-IT" i="1" baseline="0" dirty="0" smtClean="0"/>
              <a:t>raggio vettore</a:t>
            </a:r>
            <a:r>
              <a:rPr lang="it-IT" baseline="0" dirty="0" smtClean="0"/>
              <a:t>) descrive aree uguali in tempi uguali. Ad esempio nella figura l’area dei due settori ellittici </a:t>
            </a:r>
            <a:r>
              <a:rPr lang="it-IT" baseline="0" dirty="0" err="1" smtClean="0"/>
              <a:t>A-B-Sole</a:t>
            </a:r>
            <a:r>
              <a:rPr lang="it-IT" baseline="0" dirty="0" smtClean="0"/>
              <a:t> e </a:t>
            </a:r>
            <a:r>
              <a:rPr lang="it-IT" baseline="0" dirty="0" err="1" smtClean="0"/>
              <a:t>C-D-Sole</a:t>
            </a:r>
            <a:r>
              <a:rPr lang="it-IT" baseline="0" dirty="0" smtClean="0"/>
              <a:t> è la stessa: ne consegue che il pianeta percorre il tratto di orbita A-B nello stesso tempo in cui percorre il tratto </a:t>
            </a:r>
            <a:r>
              <a:rPr lang="it-IT" baseline="0" dirty="0" err="1" smtClean="0"/>
              <a:t>C-D</a:t>
            </a:r>
            <a:r>
              <a:rPr lang="it-IT" baseline="0" dirty="0" smtClean="0"/>
              <a:t>. Una conseguenza immediata di questa legge è che la velocità del pianeta lungo la propria orbita è tanto più grande quanto più esso è vicino al Sole; in particolare la velocità è massima al perielio e minima all’afelio.</a:t>
            </a:r>
            <a:endParaRPr lang="it-IT" dirty="0" smtClean="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Rot="1" noChangeAspect="1" noChangeArrowheads="1" noTextEdit="1"/>
          </p:cNvSpPr>
          <p:nvPr>
            <p:ph type="sldImg"/>
          </p:nvPr>
        </p:nvSpPr>
        <p:spPr>
          <a:ln/>
        </p:spPr>
      </p:sp>
      <p:sp>
        <p:nvSpPr>
          <p:cNvPr id="6147" name="Rectangle 3"/>
          <p:cNvSpPr>
            <a:spLocks noGrp="1" noChangeArrowheads="1"/>
          </p:cNvSpPr>
          <p:nvPr>
            <p:ph type="body" idx="1"/>
          </p:nvPr>
        </p:nvSpPr>
        <p:spPr>
          <a:noFill/>
        </p:spPr>
        <p:txBody>
          <a:bodyPr/>
          <a:lstStyle/>
          <a:p>
            <a:r>
              <a:rPr lang="it-IT" dirty="0" smtClean="0"/>
              <a:t>La </a:t>
            </a:r>
            <a:r>
              <a:rPr lang="it-IT" i="1" dirty="0" smtClean="0"/>
              <a:t>terza legge di Keplero </a:t>
            </a:r>
            <a:r>
              <a:rPr lang="it-IT" dirty="0" smtClean="0"/>
              <a:t>descrive</a:t>
            </a:r>
            <a:r>
              <a:rPr lang="it-IT" baseline="0" dirty="0" smtClean="0"/>
              <a:t> una relazione tra le dimensioni dell’orbita dei pianeti (cioè il semiasse maggiore delle rispettive ellissi) e il loro periodo orbitale. Si noti che questo problema riguarda il confronto tra i periodi orbitali di pianeti distinti, che si muovono su orbite di dimensioni diverse, e non ha nulla a che vedere con la seconda legge, che dice invece come varia la velocità di un singolo pianeta in punti diversi della sua orbita. Facendo una tabella delle dimensioni delle orbite e dei periodi di rivoluzione dei diversi pianeti del Sistema Solare si vede chiaramente come il periodo orbitale aumenta al crescere della distanza dal Sole (semiasse maggiore dell’orbita) anche se non esiste tra le due grandezze una relazione di proporzionalità: ad esempio il semiasse maggiore dell’orbita di Giove è circa 5 volte maggiore di quello della Terra, ma il suo periodo orbitale è quasi 12 volte maggiore.</a:t>
            </a:r>
            <a:endParaRPr lang="it-IT" dirty="0" smtClean="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Rot="1" noChangeAspect="1" noChangeArrowheads="1" noTextEdit="1"/>
          </p:cNvSpPr>
          <p:nvPr>
            <p:ph type="sldImg"/>
          </p:nvPr>
        </p:nvSpPr>
        <p:spPr>
          <a:ln/>
        </p:spPr>
      </p:sp>
      <p:sp>
        <p:nvSpPr>
          <p:cNvPr id="6147" name="Rectangle 3"/>
          <p:cNvSpPr>
            <a:spLocks noGrp="1" noChangeArrowheads="1"/>
          </p:cNvSpPr>
          <p:nvPr>
            <p:ph type="body" idx="1"/>
          </p:nvPr>
        </p:nvSpPr>
        <p:spPr>
          <a:noFill/>
        </p:spPr>
        <p:txBody>
          <a:bodyPr/>
          <a:lstStyle/>
          <a:p>
            <a:r>
              <a:rPr lang="it-IT" dirty="0" smtClean="0"/>
              <a:t>Keplero</a:t>
            </a:r>
            <a:r>
              <a:rPr lang="it-IT" baseline="0" dirty="0" smtClean="0"/>
              <a:t> ha scoperto </a:t>
            </a:r>
            <a:r>
              <a:rPr lang="it-IT" baseline="0" dirty="0" smtClean="0"/>
              <a:t>(con la sua terza </a:t>
            </a:r>
            <a:r>
              <a:rPr lang="it-IT" baseline="0" dirty="0" smtClean="0"/>
              <a:t>legge) che la relazione tra semiasse maggiore e periodo </a:t>
            </a:r>
            <a:r>
              <a:rPr lang="it-IT" baseline="0" dirty="0" smtClean="0"/>
              <a:t>orbitale </a:t>
            </a:r>
            <a:r>
              <a:rPr lang="it-IT" baseline="0" dirty="0" smtClean="0"/>
              <a:t>coinvolge l’uso di potenze: il rapporto tra i </a:t>
            </a:r>
            <a:r>
              <a:rPr lang="it-IT" i="1" baseline="0" dirty="0" smtClean="0"/>
              <a:t>quadrati</a:t>
            </a:r>
            <a:r>
              <a:rPr lang="it-IT" baseline="0" dirty="0" smtClean="0"/>
              <a:t> dei periodi orbitali di due pianeti è uguale al rapporto tra i </a:t>
            </a:r>
            <a:r>
              <a:rPr lang="it-IT" i="1" baseline="0" dirty="0" smtClean="0"/>
              <a:t>cubi</a:t>
            </a:r>
            <a:r>
              <a:rPr lang="it-IT" baseline="0" dirty="0" smtClean="0"/>
              <a:t> dei rispettivi semiassi maggiori. </a:t>
            </a:r>
            <a:r>
              <a:rPr lang="it-IT" b="1" baseline="0" dirty="0" smtClean="0"/>
              <a:t>Nota:</a:t>
            </a:r>
            <a:r>
              <a:rPr lang="it-IT" baseline="0" dirty="0" smtClean="0"/>
              <a:t> per chi conosce le proprietà dei logaritmi, questa relazione appare come una retta di pendenza 2/3 su un grafico in cui entrambi </a:t>
            </a:r>
            <a:r>
              <a:rPr lang="it-IT" baseline="0" dirty="0" smtClean="0"/>
              <a:t>gli </a:t>
            </a:r>
            <a:r>
              <a:rPr lang="it-IT" baseline="0" dirty="0" smtClean="0"/>
              <a:t>assi siano in scala logaritmica.</a:t>
            </a:r>
            <a:endParaRPr lang="it-IT" dirty="0" smtClean="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Rot="1" noChangeAspect="1" noChangeArrowheads="1" noTextEdit="1"/>
          </p:cNvSpPr>
          <p:nvPr>
            <p:ph type="sldImg"/>
          </p:nvPr>
        </p:nvSpPr>
        <p:spPr>
          <a:ln/>
        </p:spPr>
      </p:sp>
      <p:sp>
        <p:nvSpPr>
          <p:cNvPr id="6147" name="Rectangle 3"/>
          <p:cNvSpPr>
            <a:spLocks noGrp="1" noChangeArrowheads="1"/>
          </p:cNvSpPr>
          <p:nvPr>
            <p:ph type="body" idx="1"/>
          </p:nvPr>
        </p:nvSpPr>
        <p:spPr>
          <a:noFill/>
        </p:spPr>
        <p:txBody>
          <a:bodyPr/>
          <a:lstStyle/>
          <a:p>
            <a:r>
              <a:rPr lang="it-IT" dirty="0" smtClean="0"/>
              <a:t>Come abbiamo detto,</a:t>
            </a:r>
            <a:r>
              <a:rPr lang="it-IT" baseline="0" dirty="0" smtClean="0"/>
              <a:t> Keplero scoprì le sue tre </a:t>
            </a:r>
            <a:r>
              <a:rPr lang="it-IT" baseline="0" dirty="0" smtClean="0"/>
              <a:t>leggi semplicemente </a:t>
            </a:r>
            <a:r>
              <a:rPr lang="it-IT" baseline="0" dirty="0" smtClean="0"/>
              <a:t>per via sperimentale, cioè osservando come i pianeti si muovono, senza tuttavia essere in grado di spiegare </a:t>
            </a:r>
            <a:r>
              <a:rPr lang="it-IT" i="1" baseline="0" dirty="0" smtClean="0"/>
              <a:t>perché</a:t>
            </a:r>
            <a:r>
              <a:rPr lang="it-IT" baseline="0" dirty="0" smtClean="0"/>
              <a:t> essi si muovono così. La comprensione del motivo per cui i pianeti seguono le leggi di Keplero fu un’impresa intellettuale importantissima che richiese quasi un secolo e che gettò le basi della scienza occidentale come la conosciamo oggi. Le sue tappe principali furono la scoperta della legge fondamentale della dinamica ad opera di Galileo e la scoperta della legge di gravitazione universale da parte di Newton.</a:t>
            </a:r>
            <a:endParaRPr lang="it-IT" dirty="0" smtClean="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Rot="1" noChangeAspect="1" noChangeArrowheads="1" noTextEdit="1"/>
          </p:cNvSpPr>
          <p:nvPr>
            <p:ph type="sldImg"/>
          </p:nvPr>
        </p:nvSpPr>
        <p:spPr>
          <a:ln/>
        </p:spPr>
      </p:sp>
      <p:sp>
        <p:nvSpPr>
          <p:cNvPr id="6147" name="Rectangle 3"/>
          <p:cNvSpPr>
            <a:spLocks noGrp="1" noChangeArrowheads="1"/>
          </p:cNvSpPr>
          <p:nvPr>
            <p:ph type="body" idx="1"/>
          </p:nvPr>
        </p:nvSpPr>
        <p:spPr>
          <a:noFill/>
        </p:spPr>
        <p:txBody>
          <a:bodyPr/>
          <a:lstStyle/>
          <a:p>
            <a:r>
              <a:rPr lang="it-IT" dirty="0" smtClean="0"/>
              <a:t>La prima tappa fondamentale fu la scoperta, fatta da Galileo, del fatto che le influenze</a:t>
            </a:r>
            <a:r>
              <a:rPr lang="it-IT" baseline="0" dirty="0" smtClean="0"/>
              <a:t> esterne (le </a:t>
            </a:r>
            <a:r>
              <a:rPr lang="it-IT" i="1" baseline="0" dirty="0" smtClean="0"/>
              <a:t>forze</a:t>
            </a:r>
            <a:r>
              <a:rPr lang="it-IT" baseline="0" dirty="0" smtClean="0"/>
              <a:t>) che agiscono sul movimento di un corpo non producono la sua velocità, ma solo una </a:t>
            </a:r>
            <a:r>
              <a:rPr lang="it-IT" i="1" baseline="0" dirty="0" smtClean="0"/>
              <a:t>variazione</a:t>
            </a:r>
            <a:r>
              <a:rPr lang="it-IT" baseline="0" dirty="0" smtClean="0"/>
              <a:t> di velocità; detto in termini più precisi, la forza non è proporzionale alla velocità ma alla </a:t>
            </a:r>
            <a:r>
              <a:rPr lang="it-IT" i="1" baseline="0" dirty="0" smtClean="0"/>
              <a:t>accelerazione</a:t>
            </a:r>
            <a:r>
              <a:rPr lang="it-IT" baseline="0" dirty="0" smtClean="0"/>
              <a:t> (variazione di velocità per unità di tempo). La nozione </a:t>
            </a:r>
            <a:r>
              <a:rPr lang="it-IT" baseline="0" dirty="0" err="1" smtClean="0"/>
              <a:t>aristotelico-scolastica</a:t>
            </a:r>
            <a:r>
              <a:rPr lang="it-IT" baseline="0" dirty="0" smtClean="0"/>
              <a:t>, accettata fino ai tempi di Galileo, che la velocità dipende direttamente dalla forza deriva da osservazioni tratte dalle esperienze di ogni giorno (una oggetto si sposta fino a che lo spingo; se cesso di spingerlo si ferma) che però si riferiscono a un mondo dominato dalle forze d’attrito. Se si riesce a eliminare l’attrito, totalmente o parzialmente (per esempio studiando il moto di biglie che rotolano su una superficie liscia) ci si accorge che i corpi lasciati a se stessi tendono a mantenere una velocità costante (legge di inerzia), e che una forza è necessaria per variare la loro velocità in qualsiasi modo (sia per accelerarli, sia per rallentarli o fermarli, sia per deviarli).</a:t>
            </a:r>
          </a:p>
          <a:p>
            <a:r>
              <a:rPr lang="it-IT" baseline="0" dirty="0" smtClean="0"/>
              <a:t>Senza questo concetto fondamentale era impossibile anche semplicemente porsi le domande corrette che permetterebbero di </a:t>
            </a:r>
            <a:r>
              <a:rPr lang="it-IT" baseline="0" dirty="0" smtClean="0"/>
              <a:t>iniziare lo studio della dinamica dei pianeti. Infatti la meccanica aristotelica porterebbe a cercare una forza che spinge i pianeti lungo la loro traiettoria </a:t>
            </a:r>
            <a:r>
              <a:rPr lang="it-IT" baseline="0" dirty="0" smtClean="0"/>
              <a:t>circolare, cioè una forza </a:t>
            </a:r>
            <a:r>
              <a:rPr lang="it-IT" i="1" baseline="0" dirty="0" smtClean="0"/>
              <a:t>tangenziale</a:t>
            </a:r>
            <a:r>
              <a:rPr lang="it-IT" baseline="0" dirty="0" smtClean="0"/>
              <a:t>; </a:t>
            </a:r>
            <a:r>
              <a:rPr lang="it-IT" baseline="0" dirty="0" smtClean="0"/>
              <a:t>secondo la meccanica galileiana è invece necessario cercare una forza che abbia l’effetto di deviare la traiettoria del pianeta, che di per sé sarebbe rettilinea, facendola curvare verso il </a:t>
            </a:r>
            <a:r>
              <a:rPr lang="it-IT" baseline="0" dirty="0" smtClean="0"/>
              <a:t>Sole, cioè una forza </a:t>
            </a:r>
            <a:r>
              <a:rPr lang="it-IT" i="1" baseline="0" dirty="0" smtClean="0"/>
              <a:t>centripeta</a:t>
            </a:r>
            <a:r>
              <a:rPr lang="it-IT" baseline="0" dirty="0" smtClean="0"/>
              <a:t>.</a:t>
            </a:r>
            <a:endParaRPr lang="it-IT" dirty="0" smtClean="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Rot="1" noChangeAspect="1" noChangeArrowheads="1" noTextEdit="1"/>
          </p:cNvSpPr>
          <p:nvPr>
            <p:ph type="sldImg"/>
          </p:nvPr>
        </p:nvSpPr>
        <p:spPr>
          <a:ln/>
        </p:spPr>
      </p:sp>
      <p:sp>
        <p:nvSpPr>
          <p:cNvPr id="6147" name="Rectangle 3"/>
          <p:cNvSpPr>
            <a:spLocks noGrp="1" noChangeArrowheads="1"/>
          </p:cNvSpPr>
          <p:nvPr>
            <p:ph type="body" idx="1"/>
          </p:nvPr>
        </p:nvSpPr>
        <p:spPr>
          <a:noFill/>
        </p:spPr>
        <p:txBody>
          <a:bodyPr/>
          <a:lstStyle/>
          <a:p>
            <a:r>
              <a:rPr lang="it-IT" dirty="0" smtClean="0"/>
              <a:t>A Newton si deve la scoperta della forza attrattiva richiesta per mantenere il pianeta su un’orbita ellittica. Newton scoprì che tutti i corpi</a:t>
            </a:r>
            <a:r>
              <a:rPr lang="it-IT" baseline="0" dirty="0" smtClean="0"/>
              <a:t> si attraggono reciprocamente con una forza proporzionale al prodotto delle loro masse e che diminuisce come il reciproco del quadrato della loro distanza. Come la Terra attrae verso il suo centro tutti gli oggetti posti nelle sue vicinanze, anche il Sole nello stesso modo attrae i pianeti. Sviluppando appositamente nuove tecniche di calcolo estremamente raffinate (quello che oggi si chiama calcolo differenziale e integrale) Newton riuscì a dimostrare che le tre leggi di Keplero erano una conseguenza matematica inevitabile della legge della dinamica di Galileo e della legge di attrazione universale.</a:t>
            </a:r>
            <a:endParaRPr lang="it-IT" dirty="0" smtClean="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Rot="1" noChangeAspect="1" noChangeArrowheads="1" noTextEdit="1"/>
          </p:cNvSpPr>
          <p:nvPr>
            <p:ph type="sldImg"/>
          </p:nvPr>
        </p:nvSpPr>
        <p:spPr>
          <a:ln/>
        </p:spPr>
      </p:sp>
      <p:sp>
        <p:nvSpPr>
          <p:cNvPr id="6147" name="Rectangle 3"/>
          <p:cNvSpPr>
            <a:spLocks noGrp="1" noChangeArrowheads="1"/>
          </p:cNvSpPr>
          <p:nvPr>
            <p:ph type="body" idx="1"/>
          </p:nvPr>
        </p:nvSpPr>
        <p:spPr>
          <a:noFill/>
        </p:spPr>
        <p:txBody>
          <a:bodyPr/>
          <a:lstStyle/>
          <a:p>
            <a:r>
              <a:rPr lang="it-IT" dirty="0" smtClean="0"/>
              <a:t>Le leggi di Keplero valgono esattamente solo per</a:t>
            </a:r>
            <a:r>
              <a:rPr lang="it-IT" baseline="0" dirty="0" smtClean="0"/>
              <a:t> un pianeta che sia soggetto solo all’attrazione del Sole; questa condizione si verifica perfettamente solo per i sistemi binari (composti da una stella e un pianeta o da due stelle). In realtà nel nostro Sistema Solare i pianeti si attraggono reciprocamente tra di loro, anche se questa forza è molto più piccola dell’attrazione solare (il pianeta più grande, Giove, ha una massa che è solo un millesimo </a:t>
            </a:r>
            <a:r>
              <a:rPr lang="it-IT" baseline="0" dirty="0" smtClean="0"/>
              <a:t>di </a:t>
            </a:r>
            <a:r>
              <a:rPr lang="it-IT" baseline="0" dirty="0" smtClean="0"/>
              <a:t>quella del Sole). Questa piccola forza aggiuntiva all’attrazione solare produce delle piccole perturbazioni alle orbite dei pianeti, che quindi seguono traiettorie che non sono più esattamente ellissi o, detto in altri termini, sono ellissi che si deformano lentamente nel tempo.</a:t>
            </a:r>
            <a:endParaRPr lang="it-IT" dirty="0"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Rot="1" noChangeAspect="1" noChangeArrowheads="1" noTextEdit="1"/>
          </p:cNvSpPr>
          <p:nvPr>
            <p:ph type="sldImg"/>
          </p:nvPr>
        </p:nvSpPr>
        <p:spPr>
          <a:ln/>
        </p:spPr>
      </p:sp>
      <p:sp>
        <p:nvSpPr>
          <p:cNvPr id="6147" name="Rectangle 3"/>
          <p:cNvSpPr>
            <a:spLocks noGrp="1" noChangeArrowheads="1"/>
          </p:cNvSpPr>
          <p:nvPr>
            <p:ph type="body" idx="1"/>
          </p:nvPr>
        </p:nvSpPr>
        <p:spPr>
          <a:noFill/>
        </p:spPr>
        <p:txBody>
          <a:bodyPr/>
          <a:lstStyle/>
          <a:p>
            <a:r>
              <a:rPr lang="it-IT" dirty="0" smtClean="0"/>
              <a:t>In astronomia solitamente</a:t>
            </a:r>
            <a:r>
              <a:rPr lang="it-IT" baseline="0" dirty="0" smtClean="0"/>
              <a:t> per specificare la posizione di un astro non si usano coordinate di tipo </a:t>
            </a:r>
            <a:r>
              <a:rPr lang="it-IT" i="1" baseline="0" dirty="0" smtClean="0"/>
              <a:t>cartesiano</a:t>
            </a:r>
            <a:r>
              <a:rPr lang="it-IT" baseline="0" dirty="0" smtClean="0"/>
              <a:t> (distanza lineare di un punto dagli assi) ma di tipo </a:t>
            </a:r>
            <a:r>
              <a:rPr lang="it-IT" i="1" baseline="0" dirty="0" smtClean="0"/>
              <a:t>polare</a:t>
            </a:r>
            <a:r>
              <a:rPr lang="it-IT" baseline="0" dirty="0" smtClean="0"/>
              <a:t> (distanza del punto dall’origine e direzione della linea di vista del punto rispetto a un asse di riferimento). Questo sistema ha il vantaggio di trattare in modo separato la direzione in cui si vede l’oggetto dalla sua distanza dall’osservatore, </a:t>
            </a:r>
            <a:r>
              <a:rPr lang="it-IT" baseline="0" dirty="0" smtClean="0"/>
              <a:t>che spesso per oggetti astronomici è </a:t>
            </a:r>
            <a:r>
              <a:rPr lang="it-IT" baseline="0" dirty="0" smtClean="0"/>
              <a:t>nota in modo impreciso o non è nota affatto.</a:t>
            </a:r>
            <a:endParaRPr lang="it-IT" dirty="0" smtClean="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Rot="1" noChangeAspect="1" noChangeArrowheads="1" noTextEdit="1"/>
          </p:cNvSpPr>
          <p:nvPr>
            <p:ph type="sldImg"/>
          </p:nvPr>
        </p:nvSpPr>
        <p:spPr>
          <a:ln/>
        </p:spPr>
      </p:sp>
      <p:sp>
        <p:nvSpPr>
          <p:cNvPr id="6147" name="Rectangle 3"/>
          <p:cNvSpPr>
            <a:spLocks noGrp="1" noChangeArrowheads="1"/>
          </p:cNvSpPr>
          <p:nvPr>
            <p:ph type="body" idx="1"/>
          </p:nvPr>
        </p:nvSpPr>
        <p:spPr>
          <a:noFill/>
        </p:spPr>
        <p:txBody>
          <a:bodyPr/>
          <a:lstStyle/>
          <a:p>
            <a:r>
              <a:rPr lang="it-IT" dirty="0" smtClean="0"/>
              <a:t>In generale per effetto delle perturbazioni planetarie tutti i parametri che caratterizzano l’ellisse (semiasse maggiore, eccentricità,</a:t>
            </a:r>
            <a:r>
              <a:rPr lang="it-IT" baseline="0" dirty="0" smtClean="0"/>
              <a:t> inclinazione e giacitura del piano orbitale) </a:t>
            </a:r>
            <a:r>
              <a:rPr lang="it-IT" dirty="0" smtClean="0"/>
              <a:t>variano nel tempo. Ad esempio la linea degli apsidi (la linea immaginario che congiunge il Sole al perielio, il punto dell’orbita più vicino</a:t>
            </a:r>
            <a:r>
              <a:rPr lang="it-IT" baseline="0" dirty="0" smtClean="0"/>
              <a:t> al Sole) ruota lentamente nel </a:t>
            </a:r>
            <a:r>
              <a:rPr lang="it-IT" baseline="0" dirty="0" smtClean="0"/>
              <a:t>tempo: per effetto delle perturbazioni, l’orbita non è più una traiettoria chiusa.</a:t>
            </a:r>
            <a:endParaRPr lang="it-IT" dirty="0" smtClean="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Rot="1" noChangeAspect="1" noChangeArrowheads="1" noTextEdit="1"/>
          </p:cNvSpPr>
          <p:nvPr>
            <p:ph type="sldImg"/>
          </p:nvPr>
        </p:nvSpPr>
        <p:spPr>
          <a:ln/>
        </p:spPr>
      </p:sp>
      <p:sp>
        <p:nvSpPr>
          <p:cNvPr id="6147" name="Rectangle 3"/>
          <p:cNvSpPr>
            <a:spLocks noGrp="1" noChangeArrowheads="1"/>
          </p:cNvSpPr>
          <p:nvPr>
            <p:ph type="body" idx="1"/>
          </p:nvPr>
        </p:nvSpPr>
        <p:spPr>
          <a:noFill/>
        </p:spPr>
        <p:txBody>
          <a:bodyPr/>
          <a:lstStyle/>
          <a:p>
            <a:r>
              <a:rPr lang="it-IT" dirty="0" smtClean="0"/>
              <a:t>Animazione che illustra una piccola parte del movimento della</a:t>
            </a:r>
            <a:r>
              <a:rPr lang="it-IT" baseline="0" dirty="0" smtClean="0"/>
              <a:t> linea degli apsidi si un pianeta per effetto delle perturbazioni planetarie.</a:t>
            </a:r>
            <a:endParaRPr lang="it-IT" dirty="0" smtClean="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Rot="1" noChangeAspect="1" noChangeArrowheads="1" noTextEdit="1"/>
          </p:cNvSpPr>
          <p:nvPr>
            <p:ph type="sldImg"/>
          </p:nvPr>
        </p:nvSpPr>
        <p:spPr>
          <a:ln/>
        </p:spPr>
      </p:sp>
      <p:sp>
        <p:nvSpPr>
          <p:cNvPr id="6147" name="Rectangle 3"/>
          <p:cNvSpPr>
            <a:spLocks noGrp="1" noChangeArrowheads="1"/>
          </p:cNvSpPr>
          <p:nvPr>
            <p:ph type="body" idx="1"/>
          </p:nvPr>
        </p:nvSpPr>
        <p:spPr>
          <a:noFill/>
        </p:spPr>
        <p:txBody>
          <a:bodyPr/>
          <a:lstStyle/>
          <a:p>
            <a:r>
              <a:rPr lang="it-IT" dirty="0" smtClean="0"/>
              <a:t>Grafico che illustra la variazione di eccentricità orbitale di uno dei pianeti principali</a:t>
            </a:r>
            <a:r>
              <a:rPr lang="it-IT" baseline="0" dirty="0" smtClean="0"/>
              <a:t> per effetto delle perturbazioni degli altri pianeti, su un periodo di 2 milioni di anni.</a:t>
            </a:r>
            <a:endParaRPr lang="it-IT" dirty="0" smtClean="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Rot="1" noChangeAspect="1" noChangeArrowheads="1" noTextEdit="1"/>
          </p:cNvSpPr>
          <p:nvPr>
            <p:ph type="sldImg"/>
          </p:nvPr>
        </p:nvSpPr>
        <p:spPr>
          <a:ln/>
        </p:spPr>
      </p:sp>
      <p:sp>
        <p:nvSpPr>
          <p:cNvPr id="6147" name="Rectangle 3"/>
          <p:cNvSpPr>
            <a:spLocks noGrp="1" noChangeArrowheads="1"/>
          </p:cNvSpPr>
          <p:nvPr>
            <p:ph type="body" idx="1"/>
          </p:nvPr>
        </p:nvSpPr>
        <p:spPr>
          <a:noFill/>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it-IT" dirty="0" smtClean="0"/>
              <a:t>Grafico che illustra la variazione dell’inclinazione dell’orbita di uno dei pianeti principali</a:t>
            </a:r>
            <a:r>
              <a:rPr lang="it-IT" baseline="0" dirty="0" smtClean="0"/>
              <a:t> per effetto delle perturbazioni degli altri pianeti, su un periodo di 2 milioni di anni.</a:t>
            </a:r>
            <a:endParaRPr lang="it-IT" dirty="0" smtClean="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Rot="1" noChangeAspect="1" noChangeArrowheads="1" noTextEdit="1"/>
          </p:cNvSpPr>
          <p:nvPr>
            <p:ph type="sldImg"/>
          </p:nvPr>
        </p:nvSpPr>
        <p:spPr>
          <a:ln/>
        </p:spPr>
      </p:sp>
      <p:sp>
        <p:nvSpPr>
          <p:cNvPr id="6147" name="Rectangle 3"/>
          <p:cNvSpPr>
            <a:spLocks noGrp="1" noChangeArrowheads="1"/>
          </p:cNvSpPr>
          <p:nvPr>
            <p:ph type="body" idx="1"/>
          </p:nvPr>
        </p:nvSpPr>
        <p:spPr>
          <a:noFill/>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it-IT" dirty="0" smtClean="0"/>
              <a:t>Capitolo 4:</a:t>
            </a:r>
            <a:r>
              <a:rPr lang="it-IT" baseline="0" dirty="0" smtClean="0"/>
              <a:t> Il movimento di rotazione della Terra.</a:t>
            </a:r>
            <a:endParaRPr lang="it-IT" dirty="0" smtClean="0"/>
          </a:p>
          <a:p>
            <a:endParaRPr lang="it-IT" dirty="0" smtClean="0"/>
          </a:p>
          <a:p>
            <a:endParaRPr lang="it-IT" dirty="0" smtClean="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Rot="1" noChangeAspect="1" noChangeArrowheads="1" noTextEdit="1"/>
          </p:cNvSpPr>
          <p:nvPr>
            <p:ph type="sldImg"/>
          </p:nvPr>
        </p:nvSpPr>
        <p:spPr>
          <a:ln/>
        </p:spPr>
      </p:sp>
      <p:sp>
        <p:nvSpPr>
          <p:cNvPr id="6147" name="Rectangle 3"/>
          <p:cNvSpPr>
            <a:spLocks noGrp="1" noChangeArrowheads="1"/>
          </p:cNvSpPr>
          <p:nvPr>
            <p:ph type="body" idx="1"/>
          </p:nvPr>
        </p:nvSpPr>
        <p:spPr>
          <a:noFill/>
        </p:spPr>
        <p:txBody>
          <a:bodyPr/>
          <a:lstStyle/>
          <a:p>
            <a:r>
              <a:rPr lang="it-IT" dirty="0" smtClean="0"/>
              <a:t>La dinamica del</a:t>
            </a:r>
            <a:r>
              <a:rPr lang="it-IT" baseline="0" dirty="0" smtClean="0"/>
              <a:t> moto di rotazione di un corpo è soggetta a leggi che sono simili a quelle che governano il moto di traslazione. La rotazione di un corpo è descrivibile per mezzo di una quantità, chiamata </a:t>
            </a:r>
            <a:r>
              <a:rPr lang="it-IT" i="1" baseline="0" dirty="0" smtClean="0"/>
              <a:t>momento angolare</a:t>
            </a:r>
            <a:r>
              <a:rPr lang="it-IT" baseline="0" dirty="0" smtClean="0"/>
              <a:t> (oppure momento di quantità di moto), che molto approssimativamente potrebbe essere descritta come la sua “quantità di rotazione”, oppure anche la sua “inerzia rotazionale”, cioè la misura della sua tendenza a opporsi a cambiamenti di velocità di rotazione. Il momento angolare è uguale al prodotto della velocità angolare di rotazione per il </a:t>
            </a:r>
            <a:r>
              <a:rPr lang="it-IT" i="1" baseline="0" dirty="0" smtClean="0"/>
              <a:t>momento di inerzia</a:t>
            </a:r>
            <a:r>
              <a:rPr lang="it-IT" baseline="0" dirty="0" smtClean="0"/>
              <a:t> del corpo, che a sua volta è il prodotto della massa del corpo per la distanza a cui la massa si trova rispetto all’asse di rotazione (questa definizione vale per un corpo puntiforme; per un corpo composito il momento di inerzia è la somma dei prodotti delle masse dei diversi elementi che lo compongono, ciascuna moltiplicata per la sua distanza dall’asse di rotazione). Il momento di inerzia di un corpo è quindi una caratteristica della sua struttura fisica, non del suo stato di moto.</a:t>
            </a:r>
          </a:p>
          <a:p>
            <a:r>
              <a:rPr lang="it-IT" baseline="0" dirty="0" smtClean="0"/>
              <a:t>La legge di inerzia per un corpo rotante </a:t>
            </a:r>
            <a:r>
              <a:rPr lang="it-IT" baseline="0" dirty="0" smtClean="0"/>
              <a:t>prescrive che </a:t>
            </a:r>
            <a:r>
              <a:rPr lang="it-IT" baseline="0" dirty="0" smtClean="0"/>
              <a:t>il momento angolare di un corpo non soggetto a forze esterne non cambia (è costante nel tempo). Si noti che questo implica che la velocità angolare di rotazione è costante </a:t>
            </a:r>
            <a:r>
              <a:rPr lang="it-IT" i="1" baseline="0" dirty="0" smtClean="0"/>
              <a:t>solo se </a:t>
            </a:r>
            <a:r>
              <a:rPr lang="it-IT" baseline="0" dirty="0" smtClean="0"/>
              <a:t>il momento di inerzia del corpo non cambia (ad esempio per un corpo rigido</a:t>
            </a:r>
            <a:r>
              <a:rPr lang="it-IT" baseline="0" dirty="0" smtClean="0"/>
              <a:t>). Se un corpo rotante, non soggetto a forze esterne, si contrae (la distanza delle sue parti dal centro di rotazione diminuisce), la sua velocità di rotazione aumenta per la conservazione del momento angolare.</a:t>
            </a:r>
            <a:endParaRPr lang="it-IT" dirty="0" smtClean="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Rot="1" noChangeAspect="1" noChangeArrowheads="1" noTextEdit="1"/>
          </p:cNvSpPr>
          <p:nvPr>
            <p:ph type="sldImg"/>
          </p:nvPr>
        </p:nvSpPr>
        <p:spPr>
          <a:ln/>
        </p:spPr>
      </p:sp>
      <p:sp>
        <p:nvSpPr>
          <p:cNvPr id="6147" name="Rectangle 3"/>
          <p:cNvSpPr>
            <a:spLocks noGrp="1" noChangeArrowheads="1"/>
          </p:cNvSpPr>
          <p:nvPr>
            <p:ph type="body" idx="1"/>
          </p:nvPr>
        </p:nvSpPr>
        <p:spPr>
          <a:noFill/>
        </p:spPr>
        <p:txBody>
          <a:bodyPr/>
          <a:lstStyle/>
          <a:p>
            <a:r>
              <a:rPr lang="it-IT" dirty="0" smtClean="0"/>
              <a:t>Quando un corpo in rotazione è sottoposto a forze esterne, il suo momento angolare può cambiare;</a:t>
            </a:r>
            <a:r>
              <a:rPr lang="it-IT" baseline="0" dirty="0" smtClean="0"/>
              <a:t> questo effetto non dipende solo dall’intensità della forza, ma anche dalla sua direzione e dal punto in cui è applicata. Una forza applicata direttamente sull’asse di rotazione non ha alcun effetto sulla rotazione stessa (mentre naturalmente ha un effetto sul moto di traslazione); anche una forza applicata in un punto esterno all’asse di rotazione ma diretta verso l’asse stesso non ha alcun effetto. In definitiva ciò che provoca una variazione di momento angolare non è la forza in sé ma il suo </a:t>
            </a:r>
            <a:r>
              <a:rPr lang="it-IT" i="1" baseline="0" dirty="0" smtClean="0"/>
              <a:t>momento torcente</a:t>
            </a:r>
            <a:r>
              <a:rPr lang="it-IT" baseline="0" dirty="0" smtClean="0"/>
              <a:t>, cioè il prodotto della componente della forza ortogonale all’asse di rotazione per la distanza del punto di applicazione dall’asse.</a:t>
            </a:r>
            <a:endParaRPr lang="it-IT" dirty="0" smtClean="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Rot="1" noChangeAspect="1" noChangeArrowheads="1" noTextEdit="1"/>
          </p:cNvSpPr>
          <p:nvPr>
            <p:ph type="sldImg"/>
          </p:nvPr>
        </p:nvSpPr>
        <p:spPr>
          <a:ln/>
        </p:spPr>
      </p:sp>
      <p:sp>
        <p:nvSpPr>
          <p:cNvPr id="6147" name="Rectangle 3"/>
          <p:cNvSpPr>
            <a:spLocks noGrp="1" noChangeArrowheads="1"/>
          </p:cNvSpPr>
          <p:nvPr>
            <p:ph type="body" idx="1"/>
          </p:nvPr>
        </p:nvSpPr>
        <p:spPr>
          <a:noFill/>
        </p:spPr>
        <p:txBody>
          <a:bodyPr/>
          <a:lstStyle/>
          <a:p>
            <a:r>
              <a:rPr lang="it-IT" dirty="0" smtClean="0"/>
              <a:t>A volte la dinamica del</a:t>
            </a:r>
            <a:r>
              <a:rPr lang="it-IT" baseline="0" dirty="0" smtClean="0"/>
              <a:t> moto di rotazione di un corpo non è intuitiva come quella del moto di traslazione. Consideriamo ad esempio il comportamento di un rotatore simmetrico (trottola). Se la trottola non fosse soggetta a forze esterne, il suo asse di rotazione sarebbe immobile e la sua velocità di rotazione costante. In realtà sappiamo che l’asse di rotazione di una trottola si muove secondo una traiettoria conica. Questo moto, chiamato di </a:t>
            </a:r>
            <a:r>
              <a:rPr lang="it-IT" i="1" baseline="0" dirty="0" smtClean="0"/>
              <a:t>precessione</a:t>
            </a:r>
            <a:r>
              <a:rPr lang="it-IT" baseline="0" dirty="0" smtClean="0"/>
              <a:t>, è dovuto alla forza di attrazione terrestre verso il basso. In termini molto semplificati il meccanismo è questo: la gravità tenderebbe a far ruotare il corpo lateralmente, cioè secondo un asse di rotazione orizzontale; questo cambiamento di momento angolare (orizzontale) si somma al momento angolare posseduto dal corpo (inclinato rispetto alla verticale) producendo uno spostamento laterale dell’asse di rotazione.</a:t>
            </a:r>
            <a:endParaRPr lang="it-IT" dirty="0" smtClean="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Rot="1" noChangeAspect="1" noChangeArrowheads="1" noTextEdit="1"/>
          </p:cNvSpPr>
          <p:nvPr>
            <p:ph type="sldImg"/>
          </p:nvPr>
        </p:nvSpPr>
        <p:spPr>
          <a:ln/>
        </p:spPr>
      </p:sp>
      <p:sp>
        <p:nvSpPr>
          <p:cNvPr id="6147" name="Rectangle 3"/>
          <p:cNvSpPr>
            <a:spLocks noGrp="1" noChangeArrowheads="1"/>
          </p:cNvSpPr>
          <p:nvPr>
            <p:ph type="body" idx="1"/>
          </p:nvPr>
        </p:nvSpPr>
        <p:spPr>
          <a:noFill/>
        </p:spPr>
        <p:txBody>
          <a:bodyPr/>
          <a:lstStyle/>
          <a:p>
            <a:r>
              <a:rPr lang="it-IT" dirty="0" smtClean="0"/>
              <a:t>L’unica forza </a:t>
            </a:r>
            <a:r>
              <a:rPr lang="it-IT" i="1" dirty="0" smtClean="0"/>
              <a:t>esterna</a:t>
            </a:r>
            <a:r>
              <a:rPr lang="it-IT" dirty="0" smtClean="0"/>
              <a:t> in grado di influenzare la rotazione della Terra è l’attrazione gravitazionale di altri corpi celesti, principalmente la Luna (perché è il più vicino) e il Sole (perché ha la massa più grande). L’efficienza di una forza esterna nel provocare variazioni di rotazione dipende strettamente</a:t>
            </a:r>
            <a:r>
              <a:rPr lang="it-IT" baseline="0" dirty="0" smtClean="0"/>
              <a:t> dalla forma del corpo soggetto alla forza. Un corpo esattamente sferico non avrebbe nessuna variazione di rotazione, perché ogni forza di attrazione esterna che agisce su una sua parte sarebbe esattamente controbilanciata da una uguale forza agente su un’altra parte uguale disposta simmetricamente rispetto all’asse di rotazione.</a:t>
            </a:r>
          </a:p>
          <a:p>
            <a:r>
              <a:rPr lang="it-IT" baseline="0" dirty="0" smtClean="0"/>
              <a:t>La Terra tuttavia non è una sfera perfetta: il suo raggio in direzione di uno dei poli è leggermente inferiore al raggio equatoriale.</a:t>
            </a:r>
            <a:endParaRPr lang="it-IT" dirty="0" smtClean="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Rot="1" noChangeAspect="1" noChangeArrowheads="1" noTextEdit="1"/>
          </p:cNvSpPr>
          <p:nvPr>
            <p:ph type="sldImg"/>
          </p:nvPr>
        </p:nvSpPr>
        <p:spPr>
          <a:ln/>
        </p:spPr>
      </p:sp>
      <p:sp>
        <p:nvSpPr>
          <p:cNvPr id="6147" name="Rectangle 3"/>
          <p:cNvSpPr>
            <a:spLocks noGrp="1" noChangeArrowheads="1"/>
          </p:cNvSpPr>
          <p:nvPr>
            <p:ph type="body" idx="1"/>
          </p:nvPr>
        </p:nvSpPr>
        <p:spPr>
          <a:noFill/>
        </p:spPr>
        <p:txBody>
          <a:bodyPr/>
          <a:lstStyle/>
          <a:p>
            <a:r>
              <a:rPr lang="it-IT" dirty="0" smtClean="0"/>
              <a:t>La forma della Terra è quindi quella</a:t>
            </a:r>
            <a:r>
              <a:rPr lang="it-IT" baseline="0" dirty="0" smtClean="0"/>
              <a:t> di un </a:t>
            </a:r>
            <a:r>
              <a:rPr lang="it-IT" i="1" baseline="0" dirty="0" smtClean="0"/>
              <a:t>ellissoide di rotazione</a:t>
            </a:r>
            <a:r>
              <a:rPr lang="it-IT" baseline="0" dirty="0" smtClean="0"/>
              <a:t>, cioè una sfera leggermente schiacciata ai poli che tuttavia mantiene una simmetria attorno al suo asse di rotazione. In altre parole, l’equatore e tutti i paralleli sono cerchi perfetti; tutti i meridiani sono ellissi aventi il semiasse maggiore più lungo del semiasse minore di circa 21 km. In termini meno precisi si parla di </a:t>
            </a:r>
            <a:r>
              <a:rPr lang="it-IT" i="1" baseline="0" dirty="0" smtClean="0"/>
              <a:t>rigonfiamento equatoriale </a:t>
            </a:r>
            <a:r>
              <a:rPr lang="it-IT" baseline="0" dirty="0" smtClean="0"/>
              <a:t>terrestre.</a:t>
            </a:r>
            <a:endParaRPr lang="it-IT" dirty="0"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Rot="1" noChangeAspect="1" noChangeArrowheads="1" noTextEdit="1"/>
          </p:cNvSpPr>
          <p:nvPr>
            <p:ph type="sldImg"/>
          </p:nvPr>
        </p:nvSpPr>
        <p:spPr>
          <a:ln/>
        </p:spPr>
      </p:sp>
      <p:sp>
        <p:nvSpPr>
          <p:cNvPr id="6147" name="Rectangle 3"/>
          <p:cNvSpPr>
            <a:spLocks noGrp="1" noChangeArrowheads="1"/>
          </p:cNvSpPr>
          <p:nvPr>
            <p:ph type="body" idx="1"/>
          </p:nvPr>
        </p:nvSpPr>
        <p:spPr>
          <a:noFill/>
        </p:spPr>
        <p:txBody>
          <a:bodyPr/>
          <a:lstStyle/>
          <a:p>
            <a:r>
              <a:rPr lang="it-IT" dirty="0" smtClean="0">
                <a:latin typeface="+mn-lt"/>
              </a:rPr>
              <a:t>Tutti</a:t>
            </a:r>
            <a:r>
              <a:rPr lang="it-IT" baseline="0" dirty="0" smtClean="0">
                <a:latin typeface="+mn-lt"/>
              </a:rPr>
              <a:t> i sistemi di coordinate polari usati in astronomia si basano su un unico principio. La direzione nello spazio in cui si vede un astro (il vettore  </a:t>
            </a:r>
            <a:r>
              <a:rPr lang="it-IT" i="1" baseline="0" dirty="0" smtClean="0">
                <a:solidFill>
                  <a:srgbClr val="FF0000"/>
                </a:solidFill>
                <a:latin typeface="+mn-lt"/>
              </a:rPr>
              <a:t>r</a:t>
            </a:r>
            <a:r>
              <a:rPr lang="it-IT" baseline="0" dirty="0" smtClean="0">
                <a:latin typeface="+mn-lt"/>
              </a:rPr>
              <a:t> che punta in direzione dell’astro, cioè l’asse che congiunge la posizione dell’astro con l’origine delle coordinate) è specificata da due angoli: il primo angolo (</a:t>
            </a:r>
            <a:r>
              <a:rPr lang="it-IT" i="1" baseline="0" dirty="0" smtClean="0">
                <a:latin typeface="+mn-lt"/>
              </a:rPr>
              <a:t>altezza</a:t>
            </a:r>
            <a:r>
              <a:rPr lang="it-IT" baseline="0" dirty="0" smtClean="0">
                <a:latin typeface="+mn-lt"/>
              </a:rPr>
              <a:t>) specifica l’altezza del vettore rispetto a un piano (</a:t>
            </a:r>
            <a:r>
              <a:rPr lang="it-IT" i="1" baseline="0" dirty="0" err="1" smtClean="0">
                <a:solidFill>
                  <a:srgbClr val="FF0000"/>
                </a:solidFill>
                <a:latin typeface="+mn-lt"/>
              </a:rPr>
              <a:t>xy</a:t>
            </a:r>
            <a:r>
              <a:rPr lang="it-IT" baseline="0" dirty="0" smtClean="0">
                <a:latin typeface="+mn-lt"/>
              </a:rPr>
              <a:t>), che viene scelto come piano di riferimento; il secondo angolo (</a:t>
            </a:r>
            <a:r>
              <a:rPr lang="it-IT" i="1" baseline="0" dirty="0" smtClean="0">
                <a:latin typeface="+mn-lt"/>
              </a:rPr>
              <a:t>longitudine </a:t>
            </a:r>
            <a:r>
              <a:rPr lang="el-GR" i="1" baseline="0" dirty="0" smtClean="0">
                <a:solidFill>
                  <a:srgbClr val="FF0000"/>
                </a:solidFill>
                <a:latin typeface="+mn-lt"/>
              </a:rPr>
              <a:t>φ</a:t>
            </a:r>
            <a:r>
              <a:rPr lang="it-IT" baseline="0" dirty="0" smtClean="0">
                <a:latin typeface="+mn-lt"/>
              </a:rPr>
              <a:t>) specifica la direzione della proiezione del vettore sul piano di riferimento, misurata rispetto a un asse del piano che viene scelto come origine delle longitudini (asse x). In alternativa all’altezza sul piano </a:t>
            </a:r>
            <a:r>
              <a:rPr lang="it-IT" i="1" baseline="0" dirty="0" err="1" smtClean="0">
                <a:solidFill>
                  <a:srgbClr val="FF0000"/>
                </a:solidFill>
                <a:latin typeface="+mn-lt"/>
              </a:rPr>
              <a:t>xy</a:t>
            </a:r>
            <a:r>
              <a:rPr lang="it-IT" baseline="0" dirty="0" smtClean="0">
                <a:latin typeface="+mn-lt"/>
              </a:rPr>
              <a:t> si può usare l’angolo formato con l’asse </a:t>
            </a:r>
            <a:r>
              <a:rPr lang="it-IT" i="1" baseline="0" dirty="0" smtClean="0">
                <a:solidFill>
                  <a:srgbClr val="FF0000"/>
                </a:solidFill>
                <a:latin typeface="+mn-lt"/>
              </a:rPr>
              <a:t>z</a:t>
            </a:r>
            <a:r>
              <a:rPr lang="it-IT" i="0" baseline="0" dirty="0" smtClean="0">
                <a:solidFill>
                  <a:schemeClr val="tx1"/>
                </a:solidFill>
                <a:latin typeface="+mn-lt"/>
              </a:rPr>
              <a:t> </a:t>
            </a:r>
            <a:r>
              <a:rPr lang="it-IT" baseline="0" dirty="0" smtClean="0">
                <a:latin typeface="+mn-lt"/>
              </a:rPr>
              <a:t>(indicato in figura con la lettera </a:t>
            </a:r>
            <a:r>
              <a:rPr lang="el-GR" i="1" baseline="0" dirty="0" smtClean="0">
                <a:solidFill>
                  <a:srgbClr val="FF0000"/>
                </a:solidFill>
                <a:latin typeface="+mn-lt"/>
              </a:rPr>
              <a:t>θ</a:t>
            </a:r>
            <a:r>
              <a:rPr lang="it-IT" baseline="0" dirty="0" smtClean="0">
                <a:latin typeface="+mn-lt"/>
              </a:rPr>
              <a:t>); ovviamente i due angoli forniscono la stessa informazione in quanto sono </a:t>
            </a:r>
            <a:r>
              <a:rPr lang="it-IT" baseline="0" dirty="0" smtClean="0">
                <a:latin typeface="+mn-lt"/>
              </a:rPr>
              <a:t>complementari (la loro somma è pari a 90 gradi).</a:t>
            </a:r>
            <a:endParaRPr lang="it-IT" dirty="0" smtClean="0">
              <a:latin typeface="+mn-lt"/>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Rot="1" noChangeAspect="1" noChangeArrowheads="1" noTextEdit="1"/>
          </p:cNvSpPr>
          <p:nvPr>
            <p:ph type="sldImg"/>
          </p:nvPr>
        </p:nvSpPr>
        <p:spPr>
          <a:ln/>
        </p:spPr>
      </p:sp>
      <p:sp>
        <p:nvSpPr>
          <p:cNvPr id="6147" name="Rectangle 3"/>
          <p:cNvSpPr>
            <a:spLocks noGrp="1" noChangeArrowheads="1"/>
          </p:cNvSpPr>
          <p:nvPr>
            <p:ph type="body" idx="1"/>
          </p:nvPr>
        </p:nvSpPr>
        <p:spPr>
          <a:noFill/>
        </p:spPr>
        <p:txBody>
          <a:bodyPr/>
          <a:lstStyle/>
          <a:p>
            <a:r>
              <a:rPr lang="it-IT" dirty="0" smtClean="0"/>
              <a:t>La particolare simmetria della forma della Terra (simmetria attorno all’asse di rotazione ma non intorno a ogni altro asse non passante per i poli)</a:t>
            </a:r>
            <a:r>
              <a:rPr lang="it-IT" baseline="0" dirty="0" smtClean="0"/>
              <a:t>  fa sì che l’attrazione gravitazionale degli altri astri non possa produrre nessun momento torcente parallelo all’asse di rotazione, ma solo un momento torcente ortogonale ad esso. La Terra si trova cioè in una situazione analoga a quella di una trottola e quindi è soggetta a un moto di precessione.</a:t>
            </a:r>
            <a:endParaRPr lang="it-IT" dirty="0" smtClean="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Rot="1" noChangeAspect="1" noChangeArrowheads="1" noTextEdit="1"/>
          </p:cNvSpPr>
          <p:nvPr>
            <p:ph type="sldImg"/>
          </p:nvPr>
        </p:nvSpPr>
        <p:spPr>
          <a:ln/>
        </p:spPr>
      </p:sp>
      <p:sp>
        <p:nvSpPr>
          <p:cNvPr id="6147" name="Rectangle 3"/>
          <p:cNvSpPr>
            <a:spLocks noGrp="1" noChangeArrowheads="1"/>
          </p:cNvSpPr>
          <p:nvPr>
            <p:ph type="body" idx="1"/>
          </p:nvPr>
        </p:nvSpPr>
        <p:spPr>
          <a:noFill/>
        </p:spPr>
        <p:txBody>
          <a:bodyPr/>
          <a:lstStyle/>
          <a:p>
            <a:r>
              <a:rPr lang="it-IT" dirty="0" smtClean="0"/>
              <a:t>La precessione della</a:t>
            </a:r>
            <a:r>
              <a:rPr lang="it-IT" baseline="0" dirty="0" smtClean="0"/>
              <a:t> Terra (chiamata </a:t>
            </a:r>
            <a:r>
              <a:rPr lang="it-IT" i="1" baseline="0" dirty="0" smtClean="0"/>
              <a:t>lunisolare</a:t>
            </a:r>
            <a:r>
              <a:rPr lang="it-IT" baseline="0" dirty="0" smtClean="0"/>
              <a:t> perché prodotta principalmente dall’attrazione gravitazionale del Sole e della Luna) consiste in un movimento dell’asse di rotazione lungo una traiettoria che ha la forma di un cono di apertura pari all’inclinazione dell’equatore sul piano orbitale del Sole e della Luna (circa 23 gradi e mezzo). Questo movimento è molto lento: un ciclo di precessione si svolge in circa 26 mila anni.</a:t>
            </a:r>
            <a:endParaRPr lang="it-IT" dirty="0" smtClean="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Rot="1" noChangeAspect="1" noChangeArrowheads="1" noTextEdit="1"/>
          </p:cNvSpPr>
          <p:nvPr>
            <p:ph type="sldImg"/>
          </p:nvPr>
        </p:nvSpPr>
        <p:spPr>
          <a:ln/>
        </p:spPr>
      </p:sp>
      <p:sp>
        <p:nvSpPr>
          <p:cNvPr id="6147" name="Rectangle 3"/>
          <p:cNvSpPr>
            <a:spLocks noGrp="1" noChangeArrowheads="1"/>
          </p:cNvSpPr>
          <p:nvPr>
            <p:ph type="body" idx="1"/>
          </p:nvPr>
        </p:nvSpPr>
        <p:spPr>
          <a:noFill/>
        </p:spPr>
        <p:txBody>
          <a:bodyPr/>
          <a:lstStyle/>
          <a:p>
            <a:r>
              <a:rPr lang="it-IT" dirty="0" smtClean="0"/>
              <a:t>Per effetto della precessione la posizione del polo di rotazione</a:t>
            </a:r>
            <a:r>
              <a:rPr lang="it-IT" baseline="0" dirty="0" smtClean="0"/>
              <a:t> si muove lungo una traiettoria circolare sulla volta celeste. Il polo nord, che oggi si trova molto vicino alla Stella Polare (nella costellazione dell’Orsa Minore), in passato è transitato attraverso costellazioni diverse.</a:t>
            </a:r>
            <a:endParaRPr lang="it-IT" dirty="0" smtClean="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Rot="1" noChangeAspect="1" noChangeArrowheads="1" noTextEdit="1"/>
          </p:cNvSpPr>
          <p:nvPr>
            <p:ph type="sldImg"/>
          </p:nvPr>
        </p:nvSpPr>
        <p:spPr>
          <a:ln/>
        </p:spPr>
      </p:sp>
      <p:sp>
        <p:nvSpPr>
          <p:cNvPr id="6147" name="Rectangle 3"/>
          <p:cNvSpPr>
            <a:spLocks noGrp="1" noChangeArrowheads="1"/>
          </p:cNvSpPr>
          <p:nvPr>
            <p:ph type="body" idx="1"/>
          </p:nvPr>
        </p:nvSpPr>
        <p:spPr>
          <a:noFill/>
        </p:spPr>
        <p:txBody>
          <a:bodyPr/>
          <a:lstStyle/>
          <a:p>
            <a:r>
              <a:rPr lang="it-IT" dirty="0" smtClean="0"/>
              <a:t>L’attrazione</a:t>
            </a:r>
            <a:r>
              <a:rPr lang="it-IT" baseline="0" dirty="0" smtClean="0"/>
              <a:t> dei corpi esterni (ad esempio della Luna) produce anche il fenomeno delle maree. Poiché l’attrazione lunare è diretta verso il centro della Luna e diminuisce all’aumentare della distanza da esso, essa ha una direzione e una intensità differente in punti diversi della Terra: ad esempio è più forte nel punto della superficie terrestre posto immediatamente sotto la Luna e più debole nel punto diametralmente opposto. Il valore </a:t>
            </a:r>
            <a:r>
              <a:rPr lang="it-IT" i="1" baseline="0" dirty="0" smtClean="0"/>
              <a:t>medio</a:t>
            </a:r>
            <a:r>
              <a:rPr lang="it-IT" baseline="0" dirty="0" smtClean="0"/>
              <a:t> dell’attrazione lunare (corrispondente all’attrazione in un punto vicino al centro della Terra) è controbilanciato esattamente dalla forza centrifuga generata dal moto orbitale del sistema Terra-Luna. Sulla superficie terrestre la combinazione della forza centrifuga e dell’attrazione lunare diretta  danno una forza risultante (chiamata forza mareale) che, a seconda del punto considerato, è diretta verso l’esterno o verso l’interno.</a:t>
            </a:r>
            <a:endParaRPr lang="it-IT" dirty="0" smtClean="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Rot="1" noChangeAspect="1" noChangeArrowheads="1" noTextEdit="1"/>
          </p:cNvSpPr>
          <p:nvPr>
            <p:ph type="sldImg"/>
          </p:nvPr>
        </p:nvSpPr>
        <p:spPr>
          <a:ln/>
        </p:spPr>
      </p:sp>
      <p:sp>
        <p:nvSpPr>
          <p:cNvPr id="6147" name="Rectangle 3"/>
          <p:cNvSpPr>
            <a:spLocks noGrp="1" noChangeArrowheads="1"/>
          </p:cNvSpPr>
          <p:nvPr>
            <p:ph type="body" idx="1"/>
          </p:nvPr>
        </p:nvSpPr>
        <p:spPr>
          <a:noFill/>
        </p:spPr>
        <p:txBody>
          <a:bodyPr/>
          <a:lstStyle/>
          <a:p>
            <a:r>
              <a:rPr lang="it-IT" dirty="0" smtClean="0"/>
              <a:t>La forza mareale produce una deformazione della superficie terrestre che segue l’andamento della direzione della forza stessa, cioè un rigonfiamento di</a:t>
            </a:r>
            <a:r>
              <a:rPr lang="it-IT" baseline="0" dirty="0" smtClean="0"/>
              <a:t> forma ellittica che ha il suo asse maggiore orientato nella direzione del corpo che produce la marea (la Luna e il Sole). Il rigonfiamento mareale agisce sia sulla terra solida (che ha un certo grado di elasticità e quindi è deformabile), sia soprattutto sulle masse liquide (oceani). Le maree hanno una periodicità di circa 12 ore perché la superficie terrestre, nel corso della sua rotazione giornaliera, incontra il rigonfiamento mareale in due posizioni antitetiche.</a:t>
            </a:r>
            <a:endParaRPr lang="it-IT" dirty="0" smtClean="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Rot="1" noChangeAspect="1" noChangeArrowheads="1" noTextEdit="1"/>
          </p:cNvSpPr>
          <p:nvPr>
            <p:ph type="sldImg"/>
          </p:nvPr>
        </p:nvSpPr>
        <p:spPr>
          <a:ln/>
        </p:spPr>
      </p:sp>
      <p:sp>
        <p:nvSpPr>
          <p:cNvPr id="6147" name="Rectangle 3"/>
          <p:cNvSpPr>
            <a:spLocks noGrp="1" noChangeArrowheads="1"/>
          </p:cNvSpPr>
          <p:nvPr>
            <p:ph type="body" idx="1"/>
          </p:nvPr>
        </p:nvSpPr>
        <p:spPr>
          <a:noFill/>
        </p:spPr>
        <p:txBody>
          <a:bodyPr/>
          <a:lstStyle/>
          <a:p>
            <a:r>
              <a:rPr lang="it-IT" dirty="0" smtClean="0"/>
              <a:t>L’asse di rotazione terrestre si sposta non solo rispetto alle stelle fisse (precessione lunisolare) ma anche rispetto alla superficie della Terra:</a:t>
            </a:r>
            <a:r>
              <a:rPr lang="it-IT" baseline="0" dirty="0" smtClean="0"/>
              <a:t> il punto della superficie terrestre che corrisponde al polo di rotazione non è fisso ma si muove. Questo movimento è molto piccolo (dell’ordine di pochi metri) e provoca una leggera variazione della latitudine di tutti i punti della superficie terrestre.</a:t>
            </a:r>
            <a:endParaRPr lang="it-IT" dirty="0" smtClean="0"/>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Rot="1" noChangeAspect="1" noChangeArrowheads="1" noTextEdit="1"/>
          </p:cNvSpPr>
          <p:nvPr>
            <p:ph type="sldImg"/>
          </p:nvPr>
        </p:nvSpPr>
        <p:spPr>
          <a:ln/>
        </p:spPr>
      </p:sp>
      <p:sp>
        <p:nvSpPr>
          <p:cNvPr id="6147" name="Rectangle 3"/>
          <p:cNvSpPr>
            <a:spLocks noGrp="1" noChangeArrowheads="1"/>
          </p:cNvSpPr>
          <p:nvPr>
            <p:ph type="body" idx="1"/>
          </p:nvPr>
        </p:nvSpPr>
        <p:spPr>
          <a:noFill/>
        </p:spPr>
        <p:txBody>
          <a:bodyPr/>
          <a:lstStyle/>
          <a:p>
            <a:r>
              <a:rPr lang="it-IT" dirty="0" smtClean="0"/>
              <a:t>Fin</a:t>
            </a:r>
            <a:r>
              <a:rPr lang="it-IT" baseline="0" dirty="0" smtClean="0"/>
              <a:t> dai tempi più antichi la</a:t>
            </a:r>
            <a:r>
              <a:rPr lang="it-IT" dirty="0" smtClean="0"/>
              <a:t> velocità di rotazione della Terra è</a:t>
            </a:r>
            <a:r>
              <a:rPr lang="it-IT" baseline="0" dirty="0" smtClean="0"/>
              <a:t> stata considerata costante, ed anzi la lunghezza del giorno è stata assunta come riferimento per la misura dei tempi. In epoca recente si è però osservato che anche la velocità di rotazione terrestre è soggetta a variazioni per effetto delle quali la lunghezza del giorno cambia di quantità molto piccola, dell’ordine dei millesimi di secondo. Come si è visto, a causa della simmetria di rotazione della forma terrestre le perturbazioni gravitazionali esterne non possono causare alcuna variazione della velocità di rotazione (solo cambiamenti nella direzione dell’asse di rotazione). Le variazioni della lunghezza del giorno sono invece prodotte da due cause distinte: le ridistribuzioni di masse sulla Terra e l’attrito mareale.</a:t>
            </a:r>
          </a:p>
          <a:p>
            <a:r>
              <a:rPr lang="it-IT" baseline="0" dirty="0" smtClean="0"/>
              <a:t>Per quanto riguarda la prima causa bisogna osservare che l’atmosfera e l’oceano sono in continuo movimento, e in particolare esistono sistemi di circolazione dei venti che si muovono parallelamente all’equatore con una velocità che varia a seconda della stagione. Questi sistemi di circolazione posseggono quindi un proprio momento angolare variabile che viene periodicamente scambiato con quello proprio della terra solida in modo da mantenere costante il momento angolare totale del sistema </a:t>
            </a:r>
            <a:r>
              <a:rPr lang="it-IT" baseline="0" dirty="0" err="1" smtClean="0"/>
              <a:t>terra+atmosfera</a:t>
            </a:r>
            <a:r>
              <a:rPr lang="it-IT" baseline="0" dirty="0" smtClean="0"/>
              <a:t>. Un effetto analogo è prodotto da sistemi stagionali di correnti oceaniche. Questi fenomeni hanno un andamento principalmente stagionale ma sono abbastanza irregolari, e sono responsabili delle variazioni a corto periodo (fino a pochi anni) della lunghezza del giorno.</a:t>
            </a:r>
            <a:endParaRPr lang="it-IT" dirty="0" smtClean="0"/>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Rot="1" noChangeAspect="1" noChangeArrowheads="1" noTextEdit="1"/>
          </p:cNvSpPr>
          <p:nvPr>
            <p:ph type="sldImg"/>
          </p:nvPr>
        </p:nvSpPr>
        <p:spPr>
          <a:ln/>
        </p:spPr>
      </p:sp>
      <p:sp>
        <p:nvSpPr>
          <p:cNvPr id="6147" name="Rectangle 3"/>
          <p:cNvSpPr>
            <a:spLocks noGrp="1" noChangeArrowheads="1"/>
          </p:cNvSpPr>
          <p:nvPr>
            <p:ph type="body" idx="1"/>
          </p:nvPr>
        </p:nvSpPr>
        <p:spPr>
          <a:noFill/>
        </p:spPr>
        <p:txBody>
          <a:bodyPr/>
          <a:lstStyle/>
          <a:p>
            <a:r>
              <a:rPr lang="it-IT" dirty="0" smtClean="0"/>
              <a:t>Se si osservano</a:t>
            </a:r>
            <a:r>
              <a:rPr lang="it-IT" baseline="0" dirty="0" smtClean="0"/>
              <a:t> le variazioni della rotazione terrestre del giorno su tempi più lunghi (decenni o secoli) si vede però che esiste anche una generale tendenza all’allungamento del giorno.</a:t>
            </a:r>
            <a:endParaRPr lang="it-IT" dirty="0" smtClean="0"/>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Rot="1" noChangeAspect="1" noChangeArrowheads="1" noTextEdit="1"/>
          </p:cNvSpPr>
          <p:nvPr>
            <p:ph type="sldImg"/>
          </p:nvPr>
        </p:nvSpPr>
        <p:spPr>
          <a:ln/>
        </p:spPr>
      </p:sp>
      <p:sp>
        <p:nvSpPr>
          <p:cNvPr id="6147" name="Rectangle 3"/>
          <p:cNvSpPr>
            <a:spLocks noGrp="1" noChangeArrowheads="1"/>
          </p:cNvSpPr>
          <p:nvPr>
            <p:ph type="body" idx="1"/>
          </p:nvPr>
        </p:nvSpPr>
        <p:spPr>
          <a:noFill/>
        </p:spPr>
        <p:txBody>
          <a:bodyPr/>
          <a:lstStyle/>
          <a:p>
            <a:r>
              <a:rPr lang="it-IT" dirty="0" smtClean="0"/>
              <a:t>Il rallentamento progressivo della rotazione terrestre è dovuto principalmente all’attrito prodotto</a:t>
            </a:r>
            <a:r>
              <a:rPr lang="it-IT" baseline="0" dirty="0" smtClean="0"/>
              <a:t> dalle maree oceaniche. Poiché il fondo degli oceani non è liscio, il rigonfiamento mareale non è allineato perfettamente con la direzione dei corpi che lo producono (Luna e Sole), ma ha uno sfasamento dovuto al fatto che la Terra trascina per attrito la marea nella direzione della sua rotazione.</a:t>
            </a:r>
            <a:endParaRPr lang="it-IT" dirty="0" smtClean="0"/>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Rot="1" noChangeAspect="1" noChangeArrowheads="1" noTextEdit="1"/>
          </p:cNvSpPr>
          <p:nvPr>
            <p:ph type="sldImg"/>
          </p:nvPr>
        </p:nvSpPr>
        <p:spPr>
          <a:ln/>
        </p:spPr>
      </p:sp>
      <p:sp>
        <p:nvSpPr>
          <p:cNvPr id="6147" name="Rectangle 3"/>
          <p:cNvSpPr>
            <a:spLocks noGrp="1" noChangeArrowheads="1"/>
          </p:cNvSpPr>
          <p:nvPr>
            <p:ph type="body" idx="1"/>
          </p:nvPr>
        </p:nvSpPr>
        <p:spPr>
          <a:noFill/>
        </p:spPr>
        <p:txBody>
          <a:bodyPr/>
          <a:lstStyle/>
          <a:p>
            <a:r>
              <a:rPr lang="it-IT" dirty="0" smtClean="0"/>
              <a:t>L’attrazione gravitazionale tra</a:t>
            </a:r>
            <a:r>
              <a:rPr lang="it-IT" baseline="0" dirty="0" smtClean="0"/>
              <a:t> </a:t>
            </a:r>
            <a:r>
              <a:rPr lang="it-IT" dirty="0" smtClean="0"/>
              <a:t>la Luna e il rigonfiamento</a:t>
            </a:r>
            <a:r>
              <a:rPr lang="it-IT" baseline="0" dirty="0" smtClean="0"/>
              <a:t> mareale così sfasato ha due effetti: da un lato produce un rallentamento della rotazione terrestre (cioè un allungamento progressivo della durata del giorno), dall’altro produce una forza che spinge la Luna nel senso del suo moto orbitale, provocando il suo progressivo allontanamento dalla Terra. Il </a:t>
            </a:r>
            <a:r>
              <a:rPr lang="it-IT" baseline="0" dirty="0" err="1" smtClean="0"/>
              <a:t>frenamento</a:t>
            </a:r>
            <a:r>
              <a:rPr lang="it-IT" baseline="0" dirty="0" smtClean="0"/>
              <a:t> del moto di rotazione causato dall’attrito mareale è il motivo per cui molti satelliti nel Sistema Solare (tra cui la Luna stessa) rivolgono sempre la stessa faccia al pianeta attorno a cui sono in orbita.</a:t>
            </a:r>
            <a:endParaRPr lang="it-IT" dirty="0"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Rot="1" noChangeAspect="1" noChangeArrowheads="1" noTextEdit="1"/>
          </p:cNvSpPr>
          <p:nvPr>
            <p:ph type="sldImg"/>
          </p:nvPr>
        </p:nvSpPr>
        <p:spPr>
          <a:ln/>
        </p:spPr>
      </p:sp>
      <p:sp>
        <p:nvSpPr>
          <p:cNvPr id="6147" name="Rectangle 3"/>
          <p:cNvSpPr>
            <a:spLocks noGrp="1" noChangeArrowheads="1"/>
          </p:cNvSpPr>
          <p:nvPr>
            <p:ph type="body" idx="1"/>
          </p:nvPr>
        </p:nvSpPr>
        <p:spPr>
          <a:noFill/>
        </p:spPr>
        <p:txBody>
          <a:bodyPr/>
          <a:lstStyle/>
          <a:p>
            <a:r>
              <a:rPr lang="it-IT" dirty="0" smtClean="0">
                <a:latin typeface="+mn-lt"/>
              </a:rPr>
              <a:t>Un esempio molto noto di coordinate polari è</a:t>
            </a:r>
            <a:r>
              <a:rPr lang="it-IT" baseline="0" dirty="0" smtClean="0">
                <a:latin typeface="+mn-lt"/>
              </a:rPr>
              <a:t> costituito dalle coordinate geografiche, longitudine e latitudine. Si tratta di coordinate definite in un sistema di riferimento solidale con la Terra, in cui si assume come piano di riferimento </a:t>
            </a:r>
            <a:r>
              <a:rPr lang="it-IT" i="1" baseline="0" dirty="0" err="1" smtClean="0">
                <a:latin typeface="+mn-lt"/>
              </a:rPr>
              <a:t>xy</a:t>
            </a:r>
            <a:r>
              <a:rPr lang="it-IT" baseline="0" dirty="0" smtClean="0">
                <a:latin typeface="+mn-lt"/>
              </a:rPr>
              <a:t> il piano dell’equatore. Il piano che passa per il centro della Terra e il punto della superficie in esame definisce un cerchio massimo sulla superficie terrestre, il </a:t>
            </a:r>
            <a:r>
              <a:rPr lang="it-IT" i="1" baseline="0" dirty="0" smtClean="0">
                <a:latin typeface="+mn-lt"/>
              </a:rPr>
              <a:t>meridiano</a:t>
            </a:r>
            <a:r>
              <a:rPr lang="it-IT" baseline="0" dirty="0" smtClean="0">
                <a:latin typeface="+mn-lt"/>
              </a:rPr>
              <a:t> locale. La </a:t>
            </a:r>
            <a:r>
              <a:rPr lang="it-IT" i="1" baseline="0" dirty="0" smtClean="0">
                <a:latin typeface="+mn-lt"/>
              </a:rPr>
              <a:t>longitudine</a:t>
            </a:r>
            <a:r>
              <a:rPr lang="it-IT" baseline="0" dirty="0" smtClean="0">
                <a:latin typeface="+mn-lt"/>
              </a:rPr>
              <a:t> del luogo è l’angolo </a:t>
            </a:r>
            <a:r>
              <a:rPr lang="el-GR" i="1" baseline="0" dirty="0" smtClean="0">
                <a:solidFill>
                  <a:srgbClr val="FF0000"/>
                </a:solidFill>
                <a:latin typeface="+mn-lt"/>
              </a:rPr>
              <a:t>φ</a:t>
            </a:r>
            <a:r>
              <a:rPr lang="it-IT" baseline="0" dirty="0" smtClean="0">
                <a:latin typeface="+mn-lt"/>
              </a:rPr>
              <a:t> formato tra il meridiano locale e un meridiano assunto convenzionalmente come origine delle longitudini, solitamente il meridiano di </a:t>
            </a:r>
            <a:r>
              <a:rPr lang="it-IT" baseline="0" dirty="0" err="1" smtClean="0">
                <a:latin typeface="+mn-lt"/>
              </a:rPr>
              <a:t>Greenwich</a:t>
            </a:r>
            <a:r>
              <a:rPr lang="it-IT" baseline="0" dirty="0" smtClean="0">
                <a:latin typeface="+mn-lt"/>
              </a:rPr>
              <a:t>, misurato in senso antiorario. La </a:t>
            </a:r>
            <a:r>
              <a:rPr lang="it-IT" i="1" baseline="0" dirty="0" smtClean="0">
                <a:latin typeface="+mn-lt"/>
              </a:rPr>
              <a:t>latitudine</a:t>
            </a:r>
            <a:r>
              <a:rPr lang="it-IT" baseline="0" dirty="0" smtClean="0">
                <a:latin typeface="+mn-lt"/>
              </a:rPr>
              <a:t> è l’altezza angolare sul piano dell’equatore della verticale locale (il segmento che congiunge il centro della Terra con il luogo considerato). In alternativa alla latitudine si può usare il suo angolo complementare, la </a:t>
            </a:r>
            <a:r>
              <a:rPr lang="it-IT" i="1" baseline="0" dirty="0" smtClean="0">
                <a:latin typeface="+mn-lt"/>
              </a:rPr>
              <a:t>colatitudine</a:t>
            </a:r>
            <a:r>
              <a:rPr lang="it-IT" baseline="0" dirty="0" smtClean="0">
                <a:latin typeface="+mn-lt"/>
              </a:rPr>
              <a:t> </a:t>
            </a:r>
            <a:r>
              <a:rPr lang="el-GR" i="1" baseline="0" dirty="0" smtClean="0">
                <a:solidFill>
                  <a:srgbClr val="FF0000"/>
                </a:solidFill>
                <a:latin typeface="+mn-lt"/>
              </a:rPr>
              <a:t>θ</a:t>
            </a:r>
            <a:r>
              <a:rPr lang="it-IT" baseline="0" dirty="0" smtClean="0">
                <a:latin typeface="+mn-lt"/>
              </a:rPr>
              <a:t>, cioè l’angolo tra la verticale locale e l’asse </a:t>
            </a:r>
            <a:r>
              <a:rPr lang="it-IT" i="1" baseline="0" dirty="0" smtClean="0">
                <a:solidFill>
                  <a:srgbClr val="FF0000"/>
                </a:solidFill>
                <a:latin typeface="+mn-lt"/>
              </a:rPr>
              <a:t>Z</a:t>
            </a:r>
            <a:r>
              <a:rPr lang="it-IT" baseline="0" dirty="0" smtClean="0">
                <a:latin typeface="+mn-lt"/>
              </a:rPr>
              <a:t> ortogonale all’equatore (che è l’asse di rotazione terrestre).</a:t>
            </a:r>
            <a:endParaRPr lang="it-IT" dirty="0" smtClean="0">
              <a:latin typeface="+mn-lt"/>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Rot="1" noChangeAspect="1" noChangeArrowheads="1" noTextEdit="1"/>
          </p:cNvSpPr>
          <p:nvPr>
            <p:ph type="sldImg"/>
          </p:nvPr>
        </p:nvSpPr>
        <p:spPr>
          <a:ln/>
        </p:spPr>
      </p:sp>
      <p:sp>
        <p:nvSpPr>
          <p:cNvPr id="6147" name="Rectangle 3"/>
          <p:cNvSpPr>
            <a:spLocks noGrp="1" noChangeArrowheads="1"/>
          </p:cNvSpPr>
          <p:nvPr>
            <p:ph type="body" idx="1"/>
          </p:nvPr>
        </p:nvSpPr>
        <p:spPr>
          <a:noFill/>
        </p:spPr>
        <p:txBody>
          <a:bodyPr/>
          <a:lstStyle/>
          <a:p>
            <a:r>
              <a:rPr lang="it-IT" dirty="0" smtClean="0"/>
              <a:t>Latitudine e longitudine definiscono un</a:t>
            </a:r>
            <a:r>
              <a:rPr lang="it-IT" baseline="0" dirty="0" smtClean="0"/>
              <a:t> sistema a griglia di cerchi mutuamente ortogonali: i </a:t>
            </a:r>
            <a:r>
              <a:rPr lang="it-IT" i="1" baseline="0" dirty="0" smtClean="0"/>
              <a:t>meridiani</a:t>
            </a:r>
            <a:r>
              <a:rPr lang="it-IT" baseline="0" dirty="0" smtClean="0"/>
              <a:t> sono cerchi massimi (passanti per il centro della Terra) ortogonali al piano equatoriale che corrispondono all’insieme dei punti aventi uguale longitudine …</a:t>
            </a:r>
            <a:endParaRPr lang="it-IT" dirty="0"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Rot="1" noChangeAspect="1" noChangeArrowheads="1" noTextEdit="1"/>
          </p:cNvSpPr>
          <p:nvPr>
            <p:ph type="sldImg"/>
          </p:nvPr>
        </p:nvSpPr>
        <p:spPr>
          <a:ln/>
        </p:spPr>
      </p:sp>
      <p:sp>
        <p:nvSpPr>
          <p:cNvPr id="6147" name="Rectangle 3"/>
          <p:cNvSpPr>
            <a:spLocks noGrp="1" noChangeArrowheads="1"/>
          </p:cNvSpPr>
          <p:nvPr>
            <p:ph type="body" idx="1"/>
          </p:nvPr>
        </p:nvSpPr>
        <p:spPr>
          <a:noFill/>
        </p:spPr>
        <p:txBody>
          <a:bodyPr/>
          <a:lstStyle/>
          <a:p>
            <a:r>
              <a:rPr lang="it-IT" dirty="0" smtClean="0"/>
              <a:t>… mentre i </a:t>
            </a:r>
            <a:r>
              <a:rPr lang="it-IT" i="1" dirty="0" smtClean="0"/>
              <a:t>paralleli</a:t>
            </a:r>
            <a:r>
              <a:rPr lang="it-IT" dirty="0" smtClean="0"/>
              <a:t> sono cerchi paralleli all’equatore</a:t>
            </a:r>
            <a:r>
              <a:rPr lang="it-IT" baseline="0" dirty="0" smtClean="0"/>
              <a:t> che corrispondono all’insieme dei punti aventi uguale latitudine. A differenza dei meridiani, i paralleli in genere non sono cerchi massimi, cioè non passano per il centro della Terra; solo l’equatore, che può essere considerato il parallelo che corrisponde alla latitudine zero, è un cerchio massimo.</a:t>
            </a:r>
            <a:endParaRPr lang="it-IT" dirty="0"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Rot="1" noChangeAspect="1" noChangeArrowheads="1" noTextEdit="1"/>
          </p:cNvSpPr>
          <p:nvPr>
            <p:ph type="sldImg"/>
          </p:nvPr>
        </p:nvSpPr>
        <p:spPr>
          <a:ln/>
        </p:spPr>
      </p:sp>
      <p:sp>
        <p:nvSpPr>
          <p:cNvPr id="6147" name="Rectangle 3"/>
          <p:cNvSpPr>
            <a:spLocks noGrp="1" noChangeArrowheads="1"/>
          </p:cNvSpPr>
          <p:nvPr>
            <p:ph type="body" idx="1"/>
          </p:nvPr>
        </p:nvSpPr>
        <p:spPr>
          <a:noFill/>
        </p:spPr>
        <p:txBody>
          <a:bodyPr/>
          <a:lstStyle/>
          <a:p>
            <a:r>
              <a:rPr lang="it-IT" dirty="0" smtClean="0"/>
              <a:t>Il sistema di coordinate più intuitivo per descrivere </a:t>
            </a:r>
            <a:r>
              <a:rPr lang="it-IT" dirty="0" smtClean="0"/>
              <a:t>la posizione di un astro è </a:t>
            </a:r>
            <a:r>
              <a:rPr lang="it-IT" dirty="0" smtClean="0"/>
              <a:t>il </a:t>
            </a:r>
            <a:r>
              <a:rPr lang="it-IT" i="1" dirty="0" smtClean="0"/>
              <a:t>sistema altazimutale</a:t>
            </a:r>
            <a:r>
              <a:rPr lang="it-IT" dirty="0" smtClean="0"/>
              <a:t>, che assume come</a:t>
            </a:r>
            <a:r>
              <a:rPr lang="it-IT" baseline="0" dirty="0" smtClean="0"/>
              <a:t> piano di riferimento il piano dell’orizzonte del luogo dove si trova l’osservatore.</a:t>
            </a:r>
            <a:endParaRPr lang="it-IT" dirty="0"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p:cNvSpPr>
            <a:spLocks noGrp="1"/>
          </p:cNvSpPr>
          <p:nvPr>
            <p:ph type="ctrTitle"/>
          </p:nvPr>
        </p:nvSpPr>
        <p:spPr>
          <a:xfrm>
            <a:off x="685800" y="2130425"/>
            <a:ext cx="7772400" cy="1470025"/>
          </a:xfrm>
        </p:spPr>
        <p:txBody>
          <a:bodyPr/>
          <a:lstStyle/>
          <a:p>
            <a:r>
              <a:rPr lang="it-IT" smtClean="0"/>
              <a:t>Fare clic per modificare lo stile del titolo</a:t>
            </a:r>
            <a:endParaRPr lang="it-IT"/>
          </a:p>
        </p:txBody>
      </p:sp>
      <p:sp>
        <p:nvSpPr>
          <p:cNvPr id="3" name="Sottotitolo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it-IT" smtClean="0"/>
              <a:t>Fare clic per modificare lo stile del sottotitolo dello schema</a:t>
            </a:r>
            <a:endParaRPr lang="it-IT"/>
          </a:p>
        </p:txBody>
      </p:sp>
      <p:sp>
        <p:nvSpPr>
          <p:cNvPr id="4" name="Rectangle 4"/>
          <p:cNvSpPr>
            <a:spLocks noGrp="1" noChangeArrowheads="1"/>
          </p:cNvSpPr>
          <p:nvPr>
            <p:ph type="dt" sz="half" idx="10"/>
          </p:nvPr>
        </p:nvSpPr>
        <p:spPr>
          <a:ln/>
        </p:spPr>
        <p:txBody>
          <a:bodyPr/>
          <a:lstStyle>
            <a:lvl1pPr>
              <a:defRPr/>
            </a:lvl1pPr>
          </a:lstStyle>
          <a:p>
            <a:pPr>
              <a:defRPr/>
            </a:pPr>
            <a:endParaRPr lang="it-IT"/>
          </a:p>
        </p:txBody>
      </p:sp>
      <p:sp>
        <p:nvSpPr>
          <p:cNvPr id="5" name="Rectangle 5"/>
          <p:cNvSpPr>
            <a:spLocks noGrp="1" noChangeArrowheads="1"/>
          </p:cNvSpPr>
          <p:nvPr>
            <p:ph type="ftr" sz="quarter" idx="11"/>
          </p:nvPr>
        </p:nvSpPr>
        <p:spPr>
          <a:ln/>
        </p:spPr>
        <p:txBody>
          <a:bodyPr/>
          <a:lstStyle>
            <a:lvl1pPr>
              <a:defRPr/>
            </a:lvl1pPr>
          </a:lstStyle>
          <a:p>
            <a:pPr>
              <a:defRPr/>
            </a:pPr>
            <a:endParaRPr lang="it-IT"/>
          </a:p>
        </p:txBody>
      </p:sp>
      <p:sp>
        <p:nvSpPr>
          <p:cNvPr id="6" name="Rectangle 6"/>
          <p:cNvSpPr>
            <a:spLocks noGrp="1" noChangeArrowheads="1"/>
          </p:cNvSpPr>
          <p:nvPr>
            <p:ph type="sldNum" sz="quarter" idx="12"/>
          </p:nvPr>
        </p:nvSpPr>
        <p:spPr>
          <a:ln/>
        </p:spPr>
        <p:txBody>
          <a:bodyPr/>
          <a:lstStyle>
            <a:lvl1pPr>
              <a:defRPr/>
            </a:lvl1pPr>
          </a:lstStyle>
          <a:p>
            <a:pPr>
              <a:defRPr/>
            </a:pPr>
            <a:fld id="{1F2E004D-4700-4C81-B633-CBB2E4D66979}" type="slidenum">
              <a:rPr lang="it-IT"/>
              <a:pPr>
                <a:defRPr/>
              </a:pPr>
              <a:t>‹N›</a:t>
            </a:fld>
            <a:endParaRPr lang="it-IT"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testo verticale 2"/>
          <p:cNvSpPr>
            <a:spLocks noGrp="1"/>
          </p:cNvSpPr>
          <p:nvPr>
            <p:ph type="body" orient="vert" idx="1"/>
          </p:nvPr>
        </p:nvSpPr>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Rectangle 4"/>
          <p:cNvSpPr>
            <a:spLocks noGrp="1" noChangeArrowheads="1"/>
          </p:cNvSpPr>
          <p:nvPr>
            <p:ph type="dt" sz="half" idx="10"/>
          </p:nvPr>
        </p:nvSpPr>
        <p:spPr>
          <a:ln/>
        </p:spPr>
        <p:txBody>
          <a:bodyPr/>
          <a:lstStyle>
            <a:lvl1pPr>
              <a:defRPr/>
            </a:lvl1pPr>
          </a:lstStyle>
          <a:p>
            <a:pPr>
              <a:defRPr/>
            </a:pPr>
            <a:endParaRPr lang="it-IT"/>
          </a:p>
        </p:txBody>
      </p:sp>
      <p:sp>
        <p:nvSpPr>
          <p:cNvPr id="5" name="Rectangle 5"/>
          <p:cNvSpPr>
            <a:spLocks noGrp="1" noChangeArrowheads="1"/>
          </p:cNvSpPr>
          <p:nvPr>
            <p:ph type="ftr" sz="quarter" idx="11"/>
          </p:nvPr>
        </p:nvSpPr>
        <p:spPr>
          <a:ln/>
        </p:spPr>
        <p:txBody>
          <a:bodyPr/>
          <a:lstStyle>
            <a:lvl1pPr>
              <a:defRPr/>
            </a:lvl1pPr>
          </a:lstStyle>
          <a:p>
            <a:pPr>
              <a:defRPr/>
            </a:pPr>
            <a:endParaRPr lang="it-IT"/>
          </a:p>
        </p:txBody>
      </p:sp>
      <p:sp>
        <p:nvSpPr>
          <p:cNvPr id="6" name="Rectangle 6"/>
          <p:cNvSpPr>
            <a:spLocks noGrp="1" noChangeArrowheads="1"/>
          </p:cNvSpPr>
          <p:nvPr>
            <p:ph type="sldNum" sz="quarter" idx="12"/>
          </p:nvPr>
        </p:nvSpPr>
        <p:spPr>
          <a:ln/>
        </p:spPr>
        <p:txBody>
          <a:bodyPr/>
          <a:lstStyle>
            <a:lvl1pPr>
              <a:defRPr/>
            </a:lvl1pPr>
          </a:lstStyle>
          <a:p>
            <a:pPr>
              <a:defRPr/>
            </a:pPr>
            <a:fld id="{4E2E7B77-A2CA-41BD-B598-B1F7840A9A13}" type="slidenum">
              <a:rPr lang="it-IT"/>
              <a:pPr>
                <a:defRPr/>
              </a:pPr>
              <a:t>‹N›</a:t>
            </a:fld>
            <a:endParaRPr lang="it-IT"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6629400" y="274638"/>
            <a:ext cx="2057400" cy="5851525"/>
          </a:xfrm>
        </p:spPr>
        <p:txBody>
          <a:bodyPr vert="eaVert"/>
          <a:lstStyle/>
          <a:p>
            <a:r>
              <a:rPr lang="it-IT" smtClean="0"/>
              <a:t>Fare clic per modificare lo stile del titolo</a:t>
            </a:r>
            <a:endParaRPr lang="it-IT"/>
          </a:p>
        </p:txBody>
      </p:sp>
      <p:sp>
        <p:nvSpPr>
          <p:cNvPr id="3" name="Segnaposto testo verticale 2"/>
          <p:cNvSpPr>
            <a:spLocks noGrp="1"/>
          </p:cNvSpPr>
          <p:nvPr>
            <p:ph type="body" orient="vert" idx="1"/>
          </p:nvPr>
        </p:nvSpPr>
        <p:spPr>
          <a:xfrm>
            <a:off x="457200" y="274638"/>
            <a:ext cx="6019800" cy="5851525"/>
          </a:xfrm>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Rectangle 4"/>
          <p:cNvSpPr>
            <a:spLocks noGrp="1" noChangeArrowheads="1"/>
          </p:cNvSpPr>
          <p:nvPr>
            <p:ph type="dt" sz="half" idx="10"/>
          </p:nvPr>
        </p:nvSpPr>
        <p:spPr>
          <a:ln/>
        </p:spPr>
        <p:txBody>
          <a:bodyPr/>
          <a:lstStyle>
            <a:lvl1pPr>
              <a:defRPr/>
            </a:lvl1pPr>
          </a:lstStyle>
          <a:p>
            <a:pPr>
              <a:defRPr/>
            </a:pPr>
            <a:endParaRPr lang="it-IT"/>
          </a:p>
        </p:txBody>
      </p:sp>
      <p:sp>
        <p:nvSpPr>
          <p:cNvPr id="5" name="Rectangle 5"/>
          <p:cNvSpPr>
            <a:spLocks noGrp="1" noChangeArrowheads="1"/>
          </p:cNvSpPr>
          <p:nvPr>
            <p:ph type="ftr" sz="quarter" idx="11"/>
          </p:nvPr>
        </p:nvSpPr>
        <p:spPr>
          <a:ln/>
        </p:spPr>
        <p:txBody>
          <a:bodyPr/>
          <a:lstStyle>
            <a:lvl1pPr>
              <a:defRPr/>
            </a:lvl1pPr>
          </a:lstStyle>
          <a:p>
            <a:pPr>
              <a:defRPr/>
            </a:pPr>
            <a:endParaRPr lang="it-IT"/>
          </a:p>
        </p:txBody>
      </p:sp>
      <p:sp>
        <p:nvSpPr>
          <p:cNvPr id="6" name="Rectangle 6"/>
          <p:cNvSpPr>
            <a:spLocks noGrp="1" noChangeArrowheads="1"/>
          </p:cNvSpPr>
          <p:nvPr>
            <p:ph type="sldNum" sz="quarter" idx="12"/>
          </p:nvPr>
        </p:nvSpPr>
        <p:spPr>
          <a:ln/>
        </p:spPr>
        <p:txBody>
          <a:bodyPr/>
          <a:lstStyle>
            <a:lvl1pPr>
              <a:defRPr/>
            </a:lvl1pPr>
          </a:lstStyle>
          <a:p>
            <a:pPr>
              <a:defRPr/>
            </a:pPr>
            <a:fld id="{944FB116-8477-4D69-B05C-B588ED6B4FF1}" type="slidenum">
              <a:rPr lang="it-IT"/>
              <a:pPr>
                <a:defRPr/>
              </a:pPr>
              <a:t>‹N›</a:t>
            </a:fld>
            <a:endParaRPr lang="it-IT"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idx="1"/>
          </p:nvPr>
        </p:nvSpPr>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Rectangle 4"/>
          <p:cNvSpPr>
            <a:spLocks noGrp="1" noChangeArrowheads="1"/>
          </p:cNvSpPr>
          <p:nvPr>
            <p:ph type="dt" sz="half" idx="10"/>
          </p:nvPr>
        </p:nvSpPr>
        <p:spPr>
          <a:ln/>
        </p:spPr>
        <p:txBody>
          <a:bodyPr/>
          <a:lstStyle>
            <a:lvl1pPr>
              <a:defRPr/>
            </a:lvl1pPr>
          </a:lstStyle>
          <a:p>
            <a:pPr>
              <a:defRPr/>
            </a:pPr>
            <a:endParaRPr lang="it-IT"/>
          </a:p>
        </p:txBody>
      </p:sp>
      <p:sp>
        <p:nvSpPr>
          <p:cNvPr id="5" name="Rectangle 5"/>
          <p:cNvSpPr>
            <a:spLocks noGrp="1" noChangeArrowheads="1"/>
          </p:cNvSpPr>
          <p:nvPr>
            <p:ph type="ftr" sz="quarter" idx="11"/>
          </p:nvPr>
        </p:nvSpPr>
        <p:spPr>
          <a:ln/>
        </p:spPr>
        <p:txBody>
          <a:bodyPr/>
          <a:lstStyle>
            <a:lvl1pPr>
              <a:defRPr/>
            </a:lvl1pPr>
          </a:lstStyle>
          <a:p>
            <a:pPr>
              <a:defRPr/>
            </a:pPr>
            <a:endParaRPr lang="it-IT"/>
          </a:p>
        </p:txBody>
      </p:sp>
      <p:sp>
        <p:nvSpPr>
          <p:cNvPr id="6" name="Rectangle 6"/>
          <p:cNvSpPr>
            <a:spLocks noGrp="1" noChangeArrowheads="1"/>
          </p:cNvSpPr>
          <p:nvPr>
            <p:ph type="sldNum" sz="quarter" idx="12"/>
          </p:nvPr>
        </p:nvSpPr>
        <p:spPr>
          <a:ln/>
        </p:spPr>
        <p:txBody>
          <a:bodyPr/>
          <a:lstStyle>
            <a:lvl1pPr>
              <a:defRPr/>
            </a:lvl1pPr>
          </a:lstStyle>
          <a:p>
            <a:pPr>
              <a:defRPr/>
            </a:pPr>
            <a:fld id="{8E5A49B1-6DDE-4095-A702-6663C510945C}" type="slidenum">
              <a:rPr lang="it-IT"/>
              <a:pPr>
                <a:defRPr/>
              </a:pPr>
              <a:t>‹N›</a:t>
            </a:fld>
            <a:endParaRPr lang="it-IT"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722313" y="4406900"/>
            <a:ext cx="7772400" cy="1362075"/>
          </a:xfrm>
        </p:spPr>
        <p:txBody>
          <a:bodyPr anchor="t"/>
          <a:lstStyle>
            <a:lvl1pPr algn="l">
              <a:defRPr sz="4000" b="1" cap="all"/>
            </a:lvl1pPr>
          </a:lstStyle>
          <a:p>
            <a:r>
              <a:rPr lang="it-IT" smtClean="0"/>
              <a:t>Fare clic per modificare lo stile del titolo</a:t>
            </a:r>
            <a:endParaRPr lang="it-IT"/>
          </a:p>
        </p:txBody>
      </p:sp>
      <p:sp>
        <p:nvSpPr>
          <p:cNvPr id="3" name="Segnaposto testo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it-IT" smtClean="0"/>
              <a:t>Fare clic per modificare stili del testo dello schema</a:t>
            </a:r>
          </a:p>
        </p:txBody>
      </p:sp>
      <p:sp>
        <p:nvSpPr>
          <p:cNvPr id="4" name="Rectangle 4"/>
          <p:cNvSpPr>
            <a:spLocks noGrp="1" noChangeArrowheads="1"/>
          </p:cNvSpPr>
          <p:nvPr>
            <p:ph type="dt" sz="half" idx="10"/>
          </p:nvPr>
        </p:nvSpPr>
        <p:spPr>
          <a:ln/>
        </p:spPr>
        <p:txBody>
          <a:bodyPr/>
          <a:lstStyle>
            <a:lvl1pPr>
              <a:defRPr/>
            </a:lvl1pPr>
          </a:lstStyle>
          <a:p>
            <a:pPr>
              <a:defRPr/>
            </a:pPr>
            <a:endParaRPr lang="it-IT"/>
          </a:p>
        </p:txBody>
      </p:sp>
      <p:sp>
        <p:nvSpPr>
          <p:cNvPr id="5" name="Rectangle 5"/>
          <p:cNvSpPr>
            <a:spLocks noGrp="1" noChangeArrowheads="1"/>
          </p:cNvSpPr>
          <p:nvPr>
            <p:ph type="ftr" sz="quarter" idx="11"/>
          </p:nvPr>
        </p:nvSpPr>
        <p:spPr>
          <a:ln/>
        </p:spPr>
        <p:txBody>
          <a:bodyPr/>
          <a:lstStyle>
            <a:lvl1pPr>
              <a:defRPr/>
            </a:lvl1pPr>
          </a:lstStyle>
          <a:p>
            <a:pPr>
              <a:defRPr/>
            </a:pPr>
            <a:endParaRPr lang="it-IT"/>
          </a:p>
        </p:txBody>
      </p:sp>
      <p:sp>
        <p:nvSpPr>
          <p:cNvPr id="6" name="Rectangle 6"/>
          <p:cNvSpPr>
            <a:spLocks noGrp="1" noChangeArrowheads="1"/>
          </p:cNvSpPr>
          <p:nvPr>
            <p:ph type="sldNum" sz="quarter" idx="12"/>
          </p:nvPr>
        </p:nvSpPr>
        <p:spPr>
          <a:ln/>
        </p:spPr>
        <p:txBody>
          <a:bodyPr/>
          <a:lstStyle>
            <a:lvl1pPr>
              <a:defRPr/>
            </a:lvl1pPr>
          </a:lstStyle>
          <a:p>
            <a:pPr>
              <a:defRPr/>
            </a:pPr>
            <a:fld id="{41E5AB43-C308-4E97-88AC-3BCD395D8C98}" type="slidenum">
              <a:rPr lang="it-IT"/>
              <a:pPr>
                <a:defRPr/>
              </a:pPr>
              <a:t>‹N›</a:t>
            </a:fld>
            <a:endParaRPr lang="it-IT"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contenuto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Rectangle 4"/>
          <p:cNvSpPr>
            <a:spLocks noGrp="1" noChangeArrowheads="1"/>
          </p:cNvSpPr>
          <p:nvPr>
            <p:ph type="dt" sz="half" idx="10"/>
          </p:nvPr>
        </p:nvSpPr>
        <p:spPr>
          <a:ln/>
        </p:spPr>
        <p:txBody>
          <a:bodyPr/>
          <a:lstStyle>
            <a:lvl1pPr>
              <a:defRPr/>
            </a:lvl1pPr>
          </a:lstStyle>
          <a:p>
            <a:pPr>
              <a:defRPr/>
            </a:pPr>
            <a:endParaRPr lang="it-IT"/>
          </a:p>
        </p:txBody>
      </p:sp>
      <p:sp>
        <p:nvSpPr>
          <p:cNvPr id="6" name="Rectangle 5"/>
          <p:cNvSpPr>
            <a:spLocks noGrp="1" noChangeArrowheads="1"/>
          </p:cNvSpPr>
          <p:nvPr>
            <p:ph type="ftr" sz="quarter" idx="11"/>
          </p:nvPr>
        </p:nvSpPr>
        <p:spPr>
          <a:ln/>
        </p:spPr>
        <p:txBody>
          <a:bodyPr/>
          <a:lstStyle>
            <a:lvl1pPr>
              <a:defRPr/>
            </a:lvl1pPr>
          </a:lstStyle>
          <a:p>
            <a:pPr>
              <a:defRPr/>
            </a:pPr>
            <a:endParaRPr lang="it-IT"/>
          </a:p>
        </p:txBody>
      </p:sp>
      <p:sp>
        <p:nvSpPr>
          <p:cNvPr id="7" name="Rectangle 6"/>
          <p:cNvSpPr>
            <a:spLocks noGrp="1" noChangeArrowheads="1"/>
          </p:cNvSpPr>
          <p:nvPr>
            <p:ph type="sldNum" sz="quarter" idx="12"/>
          </p:nvPr>
        </p:nvSpPr>
        <p:spPr>
          <a:ln/>
        </p:spPr>
        <p:txBody>
          <a:bodyPr/>
          <a:lstStyle>
            <a:lvl1pPr>
              <a:defRPr/>
            </a:lvl1pPr>
          </a:lstStyle>
          <a:p>
            <a:pPr>
              <a:defRPr/>
            </a:pPr>
            <a:fld id="{07A2E576-D22F-483E-8B49-66239E1D881C}" type="slidenum">
              <a:rPr lang="it-IT"/>
              <a:pPr>
                <a:defRPr/>
              </a:pPr>
              <a:t>‹N›</a:t>
            </a:fld>
            <a:endParaRPr lang="it-IT"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lvl1pPr>
              <a:defRPr/>
            </a:lvl1pPr>
          </a:lstStyle>
          <a:p>
            <a:r>
              <a:rPr lang="it-IT" smtClean="0"/>
              <a:t>Fare clic per modificare lo stile del titolo</a:t>
            </a:r>
            <a:endParaRPr lang="it-IT"/>
          </a:p>
        </p:txBody>
      </p:sp>
      <p:sp>
        <p:nvSpPr>
          <p:cNvPr id="3" name="Segnaposto tes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4" name="Segnaposto contenut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tes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6" name="Segnaposto contenut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7" name="Rectangle 4"/>
          <p:cNvSpPr>
            <a:spLocks noGrp="1" noChangeArrowheads="1"/>
          </p:cNvSpPr>
          <p:nvPr>
            <p:ph type="dt" sz="half" idx="10"/>
          </p:nvPr>
        </p:nvSpPr>
        <p:spPr>
          <a:ln/>
        </p:spPr>
        <p:txBody>
          <a:bodyPr/>
          <a:lstStyle>
            <a:lvl1pPr>
              <a:defRPr/>
            </a:lvl1pPr>
          </a:lstStyle>
          <a:p>
            <a:pPr>
              <a:defRPr/>
            </a:pPr>
            <a:endParaRPr lang="it-IT"/>
          </a:p>
        </p:txBody>
      </p:sp>
      <p:sp>
        <p:nvSpPr>
          <p:cNvPr id="8" name="Rectangle 5"/>
          <p:cNvSpPr>
            <a:spLocks noGrp="1" noChangeArrowheads="1"/>
          </p:cNvSpPr>
          <p:nvPr>
            <p:ph type="ftr" sz="quarter" idx="11"/>
          </p:nvPr>
        </p:nvSpPr>
        <p:spPr>
          <a:ln/>
        </p:spPr>
        <p:txBody>
          <a:bodyPr/>
          <a:lstStyle>
            <a:lvl1pPr>
              <a:defRPr/>
            </a:lvl1pPr>
          </a:lstStyle>
          <a:p>
            <a:pPr>
              <a:defRPr/>
            </a:pPr>
            <a:endParaRPr lang="it-IT"/>
          </a:p>
        </p:txBody>
      </p:sp>
      <p:sp>
        <p:nvSpPr>
          <p:cNvPr id="9" name="Rectangle 6"/>
          <p:cNvSpPr>
            <a:spLocks noGrp="1" noChangeArrowheads="1"/>
          </p:cNvSpPr>
          <p:nvPr>
            <p:ph type="sldNum" sz="quarter" idx="12"/>
          </p:nvPr>
        </p:nvSpPr>
        <p:spPr>
          <a:ln/>
        </p:spPr>
        <p:txBody>
          <a:bodyPr/>
          <a:lstStyle>
            <a:lvl1pPr>
              <a:defRPr/>
            </a:lvl1pPr>
          </a:lstStyle>
          <a:p>
            <a:pPr>
              <a:defRPr/>
            </a:pPr>
            <a:fld id="{851A75C0-416B-40EB-B947-6AF3A1121977}" type="slidenum">
              <a:rPr lang="it-IT"/>
              <a:pPr>
                <a:defRPr/>
              </a:pPr>
              <a:t>‹N›</a:t>
            </a:fld>
            <a:endParaRPr lang="it-IT"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Rectangle 4"/>
          <p:cNvSpPr>
            <a:spLocks noGrp="1" noChangeArrowheads="1"/>
          </p:cNvSpPr>
          <p:nvPr>
            <p:ph type="dt" sz="half" idx="10"/>
          </p:nvPr>
        </p:nvSpPr>
        <p:spPr>
          <a:ln/>
        </p:spPr>
        <p:txBody>
          <a:bodyPr/>
          <a:lstStyle>
            <a:lvl1pPr>
              <a:defRPr/>
            </a:lvl1pPr>
          </a:lstStyle>
          <a:p>
            <a:pPr>
              <a:defRPr/>
            </a:pPr>
            <a:endParaRPr lang="it-IT"/>
          </a:p>
        </p:txBody>
      </p:sp>
      <p:sp>
        <p:nvSpPr>
          <p:cNvPr id="4" name="Rectangle 5"/>
          <p:cNvSpPr>
            <a:spLocks noGrp="1" noChangeArrowheads="1"/>
          </p:cNvSpPr>
          <p:nvPr>
            <p:ph type="ftr" sz="quarter" idx="11"/>
          </p:nvPr>
        </p:nvSpPr>
        <p:spPr>
          <a:ln/>
        </p:spPr>
        <p:txBody>
          <a:bodyPr/>
          <a:lstStyle>
            <a:lvl1pPr>
              <a:defRPr/>
            </a:lvl1pPr>
          </a:lstStyle>
          <a:p>
            <a:pPr>
              <a:defRPr/>
            </a:pPr>
            <a:endParaRPr lang="it-IT"/>
          </a:p>
        </p:txBody>
      </p:sp>
      <p:sp>
        <p:nvSpPr>
          <p:cNvPr id="5" name="Rectangle 6"/>
          <p:cNvSpPr>
            <a:spLocks noGrp="1" noChangeArrowheads="1"/>
          </p:cNvSpPr>
          <p:nvPr>
            <p:ph type="sldNum" sz="quarter" idx="12"/>
          </p:nvPr>
        </p:nvSpPr>
        <p:spPr>
          <a:ln/>
        </p:spPr>
        <p:txBody>
          <a:bodyPr/>
          <a:lstStyle>
            <a:lvl1pPr>
              <a:defRPr/>
            </a:lvl1pPr>
          </a:lstStyle>
          <a:p>
            <a:pPr>
              <a:defRPr/>
            </a:pPr>
            <a:fld id="{9BB7DA7B-E115-4702-969F-2020CA22C473}" type="slidenum">
              <a:rPr lang="it-IT"/>
              <a:pPr>
                <a:defRPr/>
              </a:pPr>
              <a:t>‹N›</a:t>
            </a:fld>
            <a:endParaRPr lang="it-IT"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Geografia astronomica (pagina di copertina)">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it-IT"/>
          </a:p>
        </p:txBody>
      </p:sp>
      <p:sp>
        <p:nvSpPr>
          <p:cNvPr id="3" name="Rectangle 5"/>
          <p:cNvSpPr>
            <a:spLocks noGrp="1" noChangeArrowheads="1"/>
          </p:cNvSpPr>
          <p:nvPr>
            <p:ph type="ftr" sz="quarter" idx="11"/>
          </p:nvPr>
        </p:nvSpPr>
        <p:spPr>
          <a:ln/>
        </p:spPr>
        <p:txBody>
          <a:bodyPr/>
          <a:lstStyle>
            <a:lvl1pPr>
              <a:defRPr/>
            </a:lvl1pPr>
          </a:lstStyle>
          <a:p>
            <a:pPr>
              <a:defRPr/>
            </a:pPr>
            <a:endParaRPr lang="it-IT"/>
          </a:p>
        </p:txBody>
      </p:sp>
      <p:sp>
        <p:nvSpPr>
          <p:cNvPr id="4" name="Rectangle 6"/>
          <p:cNvSpPr>
            <a:spLocks noGrp="1" noChangeArrowheads="1"/>
          </p:cNvSpPr>
          <p:nvPr>
            <p:ph type="sldNum" sz="quarter" idx="12"/>
          </p:nvPr>
        </p:nvSpPr>
        <p:spPr>
          <a:ln/>
        </p:spPr>
        <p:txBody>
          <a:bodyPr/>
          <a:lstStyle>
            <a:lvl1pPr>
              <a:defRPr/>
            </a:lvl1pPr>
          </a:lstStyle>
          <a:p>
            <a:pPr>
              <a:defRPr/>
            </a:pPr>
            <a:fld id="{5F98C65C-FC40-4437-863B-171BFDAD7F71}" type="slidenum">
              <a:rPr lang="it-IT"/>
              <a:pPr>
                <a:defRPr/>
              </a:pPr>
              <a:t>‹N›</a:t>
            </a:fld>
            <a:endParaRPr lang="it-IT"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457200" y="273050"/>
            <a:ext cx="3008313" cy="1162050"/>
          </a:xfrm>
        </p:spPr>
        <p:txBody>
          <a:bodyPr anchor="b"/>
          <a:lstStyle>
            <a:lvl1pPr algn="l">
              <a:defRPr sz="2000" b="1"/>
            </a:lvl1pPr>
          </a:lstStyle>
          <a:p>
            <a:r>
              <a:rPr lang="it-IT" smtClean="0"/>
              <a:t>Fare clic per modificare lo stile del titolo</a:t>
            </a:r>
            <a:endParaRPr lang="it-IT"/>
          </a:p>
        </p:txBody>
      </p:sp>
      <p:sp>
        <p:nvSpPr>
          <p:cNvPr id="3" name="Segnaposto contenut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tes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Rectangle 4"/>
          <p:cNvSpPr>
            <a:spLocks noGrp="1" noChangeArrowheads="1"/>
          </p:cNvSpPr>
          <p:nvPr>
            <p:ph type="dt" sz="half" idx="10"/>
          </p:nvPr>
        </p:nvSpPr>
        <p:spPr>
          <a:ln/>
        </p:spPr>
        <p:txBody>
          <a:bodyPr/>
          <a:lstStyle>
            <a:lvl1pPr>
              <a:defRPr/>
            </a:lvl1pPr>
          </a:lstStyle>
          <a:p>
            <a:pPr>
              <a:defRPr/>
            </a:pPr>
            <a:endParaRPr lang="it-IT"/>
          </a:p>
        </p:txBody>
      </p:sp>
      <p:sp>
        <p:nvSpPr>
          <p:cNvPr id="6" name="Rectangle 5"/>
          <p:cNvSpPr>
            <a:spLocks noGrp="1" noChangeArrowheads="1"/>
          </p:cNvSpPr>
          <p:nvPr>
            <p:ph type="ftr" sz="quarter" idx="11"/>
          </p:nvPr>
        </p:nvSpPr>
        <p:spPr>
          <a:ln/>
        </p:spPr>
        <p:txBody>
          <a:bodyPr/>
          <a:lstStyle>
            <a:lvl1pPr>
              <a:defRPr/>
            </a:lvl1pPr>
          </a:lstStyle>
          <a:p>
            <a:pPr>
              <a:defRPr/>
            </a:pPr>
            <a:endParaRPr lang="it-IT"/>
          </a:p>
        </p:txBody>
      </p:sp>
      <p:sp>
        <p:nvSpPr>
          <p:cNvPr id="7" name="Rectangle 6"/>
          <p:cNvSpPr>
            <a:spLocks noGrp="1" noChangeArrowheads="1"/>
          </p:cNvSpPr>
          <p:nvPr>
            <p:ph type="sldNum" sz="quarter" idx="12"/>
          </p:nvPr>
        </p:nvSpPr>
        <p:spPr>
          <a:ln/>
        </p:spPr>
        <p:txBody>
          <a:bodyPr/>
          <a:lstStyle>
            <a:lvl1pPr>
              <a:defRPr/>
            </a:lvl1pPr>
          </a:lstStyle>
          <a:p>
            <a:pPr>
              <a:defRPr/>
            </a:pPr>
            <a:fld id="{310582CB-483C-4A47-8877-B9A3B8569800}" type="slidenum">
              <a:rPr lang="it-IT"/>
              <a:pPr>
                <a:defRPr/>
              </a:pPr>
              <a:t>‹N›</a:t>
            </a:fld>
            <a:endParaRPr lang="it-IT"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1792288" y="4800600"/>
            <a:ext cx="5486400" cy="566738"/>
          </a:xfrm>
        </p:spPr>
        <p:txBody>
          <a:bodyPr anchor="b"/>
          <a:lstStyle>
            <a:lvl1pPr algn="l">
              <a:defRPr sz="2000" b="1"/>
            </a:lvl1pPr>
          </a:lstStyle>
          <a:p>
            <a:r>
              <a:rPr lang="it-IT" smtClean="0"/>
              <a:t>Fare clic per modificare lo stile del titolo</a:t>
            </a:r>
            <a:endParaRPr lang="it-IT"/>
          </a:p>
        </p:txBody>
      </p:sp>
      <p:sp>
        <p:nvSpPr>
          <p:cNvPr id="3" name="Segnaposto immagin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it-IT" noProof="0"/>
          </a:p>
        </p:txBody>
      </p:sp>
      <p:sp>
        <p:nvSpPr>
          <p:cNvPr id="4" name="Segnaposto tes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Rectangle 4"/>
          <p:cNvSpPr>
            <a:spLocks noGrp="1" noChangeArrowheads="1"/>
          </p:cNvSpPr>
          <p:nvPr>
            <p:ph type="dt" sz="half" idx="10"/>
          </p:nvPr>
        </p:nvSpPr>
        <p:spPr>
          <a:ln/>
        </p:spPr>
        <p:txBody>
          <a:bodyPr/>
          <a:lstStyle>
            <a:lvl1pPr>
              <a:defRPr/>
            </a:lvl1pPr>
          </a:lstStyle>
          <a:p>
            <a:pPr>
              <a:defRPr/>
            </a:pPr>
            <a:endParaRPr lang="it-IT"/>
          </a:p>
        </p:txBody>
      </p:sp>
      <p:sp>
        <p:nvSpPr>
          <p:cNvPr id="6" name="Rectangle 5"/>
          <p:cNvSpPr>
            <a:spLocks noGrp="1" noChangeArrowheads="1"/>
          </p:cNvSpPr>
          <p:nvPr>
            <p:ph type="ftr" sz="quarter" idx="11"/>
          </p:nvPr>
        </p:nvSpPr>
        <p:spPr>
          <a:ln/>
        </p:spPr>
        <p:txBody>
          <a:bodyPr/>
          <a:lstStyle>
            <a:lvl1pPr>
              <a:defRPr/>
            </a:lvl1pPr>
          </a:lstStyle>
          <a:p>
            <a:pPr>
              <a:defRPr/>
            </a:pPr>
            <a:endParaRPr lang="it-IT"/>
          </a:p>
        </p:txBody>
      </p:sp>
      <p:sp>
        <p:nvSpPr>
          <p:cNvPr id="7" name="Rectangle 6"/>
          <p:cNvSpPr>
            <a:spLocks noGrp="1" noChangeArrowheads="1"/>
          </p:cNvSpPr>
          <p:nvPr>
            <p:ph type="sldNum" sz="quarter" idx="12"/>
          </p:nvPr>
        </p:nvSpPr>
        <p:spPr>
          <a:ln/>
        </p:spPr>
        <p:txBody>
          <a:bodyPr/>
          <a:lstStyle>
            <a:lvl1pPr>
              <a:defRPr/>
            </a:lvl1pPr>
          </a:lstStyle>
          <a:p>
            <a:pPr>
              <a:defRPr/>
            </a:pPr>
            <a:fld id="{D437F4AB-4843-480E-B82D-EB1956B31B15}" type="slidenum">
              <a:rPr lang="it-IT"/>
              <a:pPr>
                <a:defRPr/>
              </a:pPr>
              <a:t>‹N›</a:t>
            </a:fld>
            <a:endParaRPr lang="it-IT"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it-IT" smtClean="0"/>
              <a:t>Fare clic per modificare lo stile del titolo</a:t>
            </a:r>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atin typeface="Verdana" pitchFamily="34" charset="0"/>
                <a:cs typeface="+mn-cs"/>
              </a:defRPr>
            </a:lvl1pPr>
          </a:lstStyle>
          <a:p>
            <a:pPr>
              <a:defRPr/>
            </a:pPr>
            <a:endParaRPr lang="it-IT"/>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atin typeface="Verdana" pitchFamily="34" charset="0"/>
                <a:cs typeface="+mn-cs"/>
              </a:defRPr>
            </a:lvl1pPr>
          </a:lstStyle>
          <a:p>
            <a:pPr>
              <a:defRPr/>
            </a:pPr>
            <a:endParaRPr lang="it-IT"/>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atin typeface="Verdana" pitchFamily="34" charset="0"/>
                <a:cs typeface="+mn-cs"/>
              </a:defRPr>
            </a:lvl1pPr>
          </a:lstStyle>
          <a:p>
            <a:pPr>
              <a:defRPr/>
            </a:pPr>
            <a:fld id="{2E3C1DD0-A033-4791-9A56-7E1D3F9E662C}" type="slidenum">
              <a:rPr lang="it-IT"/>
              <a:pPr>
                <a:defRPr/>
              </a:pPr>
              <a:t>‹N›</a:t>
            </a:fld>
            <a:endParaRPr lang="it-IT"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a:solidFill>
            <a:schemeClr val="tx2"/>
          </a:solidFill>
          <a:latin typeface="Verdana" pitchFamily="34" charset="0"/>
          <a:ea typeface="+mj-ea"/>
          <a:cs typeface="+mj-cs"/>
        </a:defRPr>
      </a:lvl1pPr>
      <a:lvl2pPr algn="ctr" rtl="0" eaLnBrk="0" fontAlgn="base" hangingPunct="0">
        <a:spcBef>
          <a:spcPct val="0"/>
        </a:spcBef>
        <a:spcAft>
          <a:spcPct val="0"/>
        </a:spcAft>
        <a:defRPr sz="4400">
          <a:solidFill>
            <a:schemeClr val="tx2"/>
          </a:solidFill>
          <a:latin typeface="Verdana" pitchFamily="34" charset="0"/>
        </a:defRPr>
      </a:lvl2pPr>
      <a:lvl3pPr algn="ctr" rtl="0" eaLnBrk="0" fontAlgn="base" hangingPunct="0">
        <a:spcBef>
          <a:spcPct val="0"/>
        </a:spcBef>
        <a:spcAft>
          <a:spcPct val="0"/>
        </a:spcAft>
        <a:defRPr sz="4400">
          <a:solidFill>
            <a:schemeClr val="tx2"/>
          </a:solidFill>
          <a:latin typeface="Verdana" pitchFamily="34" charset="0"/>
        </a:defRPr>
      </a:lvl3pPr>
      <a:lvl4pPr algn="ctr" rtl="0" eaLnBrk="0" fontAlgn="base" hangingPunct="0">
        <a:spcBef>
          <a:spcPct val="0"/>
        </a:spcBef>
        <a:spcAft>
          <a:spcPct val="0"/>
        </a:spcAft>
        <a:defRPr sz="4400">
          <a:solidFill>
            <a:schemeClr val="tx2"/>
          </a:solidFill>
          <a:latin typeface="Verdana" pitchFamily="34" charset="0"/>
        </a:defRPr>
      </a:lvl4pPr>
      <a:lvl5pPr algn="ctr" rtl="0" eaLnBrk="0" fontAlgn="base" hangingPunct="0">
        <a:spcBef>
          <a:spcPct val="0"/>
        </a:spcBef>
        <a:spcAft>
          <a:spcPct val="0"/>
        </a:spcAft>
        <a:defRPr sz="4400">
          <a:solidFill>
            <a:schemeClr val="tx2"/>
          </a:solidFill>
          <a:latin typeface="Verdana" pitchFamily="34"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Verdana" pitchFamily="34" charset="0"/>
          <a:ea typeface="+mn-ea"/>
          <a:cs typeface="+mn-cs"/>
        </a:defRPr>
      </a:lvl1pPr>
      <a:lvl2pPr marL="742950" indent="-285750" algn="l" rtl="0" eaLnBrk="0" fontAlgn="base" hangingPunct="0">
        <a:spcBef>
          <a:spcPct val="20000"/>
        </a:spcBef>
        <a:spcAft>
          <a:spcPct val="0"/>
        </a:spcAft>
        <a:buChar char="–"/>
        <a:defRPr sz="2800">
          <a:solidFill>
            <a:schemeClr val="tx1"/>
          </a:solidFill>
          <a:latin typeface="Verdana" pitchFamily="34" charset="0"/>
        </a:defRPr>
      </a:lvl2pPr>
      <a:lvl3pPr marL="1143000" indent="-228600" algn="l" rtl="0" eaLnBrk="0" fontAlgn="base" hangingPunct="0">
        <a:spcBef>
          <a:spcPct val="20000"/>
        </a:spcBef>
        <a:spcAft>
          <a:spcPct val="0"/>
        </a:spcAft>
        <a:buChar char="•"/>
        <a:defRPr sz="2400">
          <a:solidFill>
            <a:schemeClr val="tx1"/>
          </a:solidFill>
          <a:latin typeface="Verdana" pitchFamily="34" charset="0"/>
        </a:defRPr>
      </a:lvl3pPr>
      <a:lvl4pPr marL="1600200" indent="-228600" algn="l" rtl="0" eaLnBrk="0" fontAlgn="base" hangingPunct="0">
        <a:spcBef>
          <a:spcPct val="20000"/>
        </a:spcBef>
        <a:spcAft>
          <a:spcPct val="0"/>
        </a:spcAft>
        <a:buChar char="–"/>
        <a:defRPr sz="2000">
          <a:solidFill>
            <a:schemeClr val="tx1"/>
          </a:solidFill>
          <a:latin typeface="Verdana" pitchFamily="34" charset="0"/>
        </a:defRPr>
      </a:lvl4pPr>
      <a:lvl5pPr marL="2057400" indent="-228600" algn="l" rtl="0" eaLnBrk="0" fontAlgn="base" hangingPunct="0">
        <a:spcBef>
          <a:spcPct val="20000"/>
        </a:spcBef>
        <a:spcAft>
          <a:spcPct val="0"/>
        </a:spcAft>
        <a:buChar char="»"/>
        <a:defRPr sz="2000">
          <a:solidFill>
            <a:schemeClr val="tx1"/>
          </a:solidFill>
          <a:latin typeface="Verdana" pitchFamily="34" charset="0"/>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0.gif"/><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2.gif"/><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10.gif"/><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23.xml"/><Relationship Id="rId1" Type="http://schemas.openxmlformats.org/officeDocument/2006/relationships/slideLayout" Target="../slideLayouts/slideLayout7.xml"/><Relationship Id="rId4" Type="http://schemas.openxmlformats.org/officeDocument/2006/relationships/image" Target="../media/image19.jpeg"/></Relationships>
</file>

<file path=ppt/slides/_rels/slide24.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24.xml"/><Relationship Id="rId1" Type="http://schemas.openxmlformats.org/officeDocument/2006/relationships/slideLayout" Target="../slideLayouts/slideLayout7.xml"/><Relationship Id="rId4" Type="http://schemas.openxmlformats.org/officeDocument/2006/relationships/image" Target="../media/image21.jpeg"/></Relationships>
</file>

<file path=ppt/slides/_rels/slide2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23.gif"/><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29.gif"/><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5.xml"/><Relationship Id="rId1" Type="http://schemas.openxmlformats.org/officeDocument/2006/relationships/slideLayout" Target="../slideLayouts/slideLayout7.xml"/><Relationship Id="rId4" Type="http://schemas.openxmlformats.org/officeDocument/2006/relationships/image" Target="../media/image31.jpeg"/></Relationships>
</file>

<file path=ppt/slides/_rels/slide36.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36.xml"/><Relationship Id="rId1" Type="http://schemas.openxmlformats.org/officeDocument/2006/relationships/slideLayout" Target="../slideLayouts/slideLayout7.xml"/><Relationship Id="rId6" Type="http://schemas.openxmlformats.org/officeDocument/2006/relationships/image" Target="../media/image35.png"/><Relationship Id="rId5" Type="http://schemas.openxmlformats.org/officeDocument/2006/relationships/image" Target="../media/image34.png"/><Relationship Id="rId4" Type="http://schemas.openxmlformats.org/officeDocument/2006/relationships/image" Target="../media/image33.jpeg"/></Relationships>
</file>

<file path=ppt/slides/_rels/slide37.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image" Target="../media/image37.gif"/><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image" Target="../media/image38.gif"/><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image" Target="../media/image39.gif"/><Relationship Id="rId2" Type="http://schemas.openxmlformats.org/officeDocument/2006/relationships/notesSlide" Target="../notesSlides/notesSlide43.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image" Target="../media/image40.gif"/><Relationship Id="rId2" Type="http://schemas.openxmlformats.org/officeDocument/2006/relationships/notesSlide" Target="../notesSlides/notesSlide45.xml"/><Relationship Id="rId1" Type="http://schemas.openxmlformats.org/officeDocument/2006/relationships/slideLayout" Target="../slideLayouts/slideLayout7.xml"/><Relationship Id="rId4" Type="http://schemas.openxmlformats.org/officeDocument/2006/relationships/image" Target="../media/image41.gif"/></Relationships>
</file>

<file path=ppt/slides/_rels/slide46.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46.xml"/><Relationship Id="rId1" Type="http://schemas.openxmlformats.org/officeDocument/2006/relationships/slideLayout" Target="../slideLayouts/slideLayout7.xml"/><Relationship Id="rId4" Type="http://schemas.openxmlformats.org/officeDocument/2006/relationships/image" Target="../media/image43.gif"/></Relationships>
</file>

<file path=ppt/slides/_rels/slide47.xml.rels><?xml version="1.0" encoding="UTF-8" standalone="yes"?>
<Relationships xmlns="http://schemas.openxmlformats.org/package/2006/relationships"><Relationship Id="rId3" Type="http://schemas.openxmlformats.org/officeDocument/2006/relationships/image" Target="../media/image44.gif"/><Relationship Id="rId2" Type="http://schemas.openxmlformats.org/officeDocument/2006/relationships/notesSlide" Target="../notesSlides/notesSlide47.xml"/><Relationship Id="rId1" Type="http://schemas.openxmlformats.org/officeDocument/2006/relationships/slideLayout" Target="../slideLayouts/slideLayout7.xml"/><Relationship Id="rId4" Type="http://schemas.openxmlformats.org/officeDocument/2006/relationships/image" Target="../media/image45.png"/></Relationships>
</file>

<file path=ppt/slides/_rels/slide48.xml.rels><?xml version="1.0" encoding="UTF-8" standalone="yes"?>
<Relationships xmlns="http://schemas.openxmlformats.org/package/2006/relationships"><Relationship Id="rId3" Type="http://schemas.openxmlformats.org/officeDocument/2006/relationships/image" Target="../media/image46.gif"/><Relationship Id="rId2" Type="http://schemas.openxmlformats.org/officeDocument/2006/relationships/notesSlide" Target="../notesSlides/notesSlide48.xml"/><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49.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50.xml"/><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3" Type="http://schemas.openxmlformats.org/officeDocument/2006/relationships/image" Target="../media/image49.gif"/><Relationship Id="rId2" Type="http://schemas.openxmlformats.org/officeDocument/2006/relationships/notesSlide" Target="../notesSlides/notesSlide51.xml"/><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52.xml"/><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3" Type="http://schemas.openxmlformats.org/officeDocument/2006/relationships/image" Target="../media/image51.gif"/><Relationship Id="rId2" Type="http://schemas.openxmlformats.org/officeDocument/2006/relationships/notesSlide" Target="../notesSlides/notesSlide53.xml"/><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3" Type="http://schemas.openxmlformats.org/officeDocument/2006/relationships/image" Target="../media/image52.gif"/><Relationship Id="rId2" Type="http://schemas.openxmlformats.org/officeDocument/2006/relationships/notesSlide" Target="../notesSlides/notesSlide54.xml"/><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55.xml"/><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56.xml"/><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57.xml"/><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3" Type="http://schemas.openxmlformats.org/officeDocument/2006/relationships/image" Target="../media/image56.gif"/><Relationship Id="rId2" Type="http://schemas.openxmlformats.org/officeDocument/2006/relationships/notesSlide" Target="../notesSlides/notesSlide58.xml"/><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8.gif"/><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Immagine 11" descr="earth_2.jpg"/>
          <p:cNvPicPr>
            <a:picLocks noChangeAspect="1"/>
          </p:cNvPicPr>
          <p:nvPr/>
        </p:nvPicPr>
        <p:blipFill>
          <a:blip r:embed="rId3" cstate="print"/>
          <a:stretch>
            <a:fillRect/>
          </a:stretch>
        </p:blipFill>
        <p:spPr>
          <a:xfrm>
            <a:off x="-972616" y="2708920"/>
            <a:ext cx="5040000" cy="3780000"/>
          </a:xfrm>
          <a:prstGeom prst="rect">
            <a:avLst/>
          </a:prstGeom>
        </p:spPr>
      </p:pic>
      <p:sp>
        <p:nvSpPr>
          <p:cNvPr id="2050" name="Text Box 8"/>
          <p:cNvSpPr txBox="1">
            <a:spLocks noChangeArrowheads="1"/>
          </p:cNvSpPr>
          <p:nvPr/>
        </p:nvSpPr>
        <p:spPr bwMode="auto">
          <a:xfrm>
            <a:off x="2411413" y="188913"/>
            <a:ext cx="4248150" cy="338137"/>
          </a:xfrm>
          <a:prstGeom prst="rect">
            <a:avLst/>
          </a:prstGeom>
          <a:noFill/>
          <a:ln w="9525">
            <a:noFill/>
            <a:miter lim="800000"/>
            <a:headEnd/>
            <a:tailEnd/>
          </a:ln>
        </p:spPr>
        <p:txBody>
          <a:bodyPr>
            <a:spAutoFit/>
          </a:bodyPr>
          <a:lstStyle/>
          <a:p>
            <a:r>
              <a:rPr lang="it-IT" sz="1600" b="1">
                <a:latin typeface="Verdana" pitchFamily="34" charset="0"/>
              </a:rPr>
              <a:t>Istituto Nazionale di Astrofisica</a:t>
            </a:r>
          </a:p>
        </p:txBody>
      </p:sp>
      <p:sp>
        <p:nvSpPr>
          <p:cNvPr id="2051" name="Text Box 9"/>
          <p:cNvSpPr txBox="1">
            <a:spLocks noChangeArrowheads="1"/>
          </p:cNvSpPr>
          <p:nvPr/>
        </p:nvSpPr>
        <p:spPr bwMode="auto">
          <a:xfrm>
            <a:off x="2244725" y="800100"/>
            <a:ext cx="4630738" cy="396875"/>
          </a:xfrm>
          <a:prstGeom prst="rect">
            <a:avLst/>
          </a:prstGeom>
          <a:noFill/>
          <a:ln w="9525">
            <a:noFill/>
            <a:miter lim="800000"/>
            <a:headEnd/>
            <a:tailEnd/>
          </a:ln>
        </p:spPr>
        <p:txBody>
          <a:bodyPr>
            <a:spAutoFit/>
          </a:bodyPr>
          <a:lstStyle/>
          <a:p>
            <a:r>
              <a:rPr lang="it-IT">
                <a:latin typeface="Verdana" pitchFamily="34" charset="0"/>
              </a:rPr>
              <a:t>Osservatorio astronomico di Brera</a:t>
            </a:r>
          </a:p>
        </p:txBody>
      </p:sp>
      <p:sp>
        <p:nvSpPr>
          <p:cNvPr id="2052" name="Text Box 10"/>
          <p:cNvSpPr txBox="1">
            <a:spLocks noChangeArrowheads="1"/>
          </p:cNvSpPr>
          <p:nvPr/>
        </p:nvSpPr>
        <p:spPr bwMode="auto">
          <a:xfrm>
            <a:off x="163513" y="1671638"/>
            <a:ext cx="2293937" cy="400050"/>
          </a:xfrm>
          <a:prstGeom prst="rect">
            <a:avLst/>
          </a:prstGeom>
          <a:noFill/>
          <a:ln w="9525">
            <a:noFill/>
            <a:miter lim="800000"/>
            <a:headEnd/>
            <a:tailEnd/>
          </a:ln>
        </p:spPr>
        <p:txBody>
          <a:bodyPr wrap="none">
            <a:spAutoFit/>
          </a:bodyPr>
          <a:lstStyle/>
          <a:p>
            <a:r>
              <a:rPr lang="it-IT" i="1">
                <a:solidFill>
                  <a:schemeClr val="bg1"/>
                </a:solidFill>
                <a:latin typeface="Verdana" pitchFamily="34" charset="0"/>
              </a:rPr>
              <a:t>Universo in fiore</a:t>
            </a:r>
          </a:p>
        </p:txBody>
      </p:sp>
      <p:sp>
        <p:nvSpPr>
          <p:cNvPr id="2053" name="Text Box 11"/>
          <p:cNvSpPr txBox="1">
            <a:spLocks noChangeArrowheads="1"/>
          </p:cNvSpPr>
          <p:nvPr/>
        </p:nvSpPr>
        <p:spPr bwMode="auto">
          <a:xfrm>
            <a:off x="7308304" y="6237312"/>
            <a:ext cx="1337226" cy="261610"/>
          </a:xfrm>
          <a:prstGeom prst="rect">
            <a:avLst/>
          </a:prstGeom>
          <a:noFill/>
          <a:ln w="9525">
            <a:noFill/>
            <a:miter lim="800000"/>
            <a:headEnd/>
            <a:tailEnd/>
          </a:ln>
        </p:spPr>
        <p:txBody>
          <a:bodyPr wrap="none">
            <a:spAutoFit/>
          </a:bodyPr>
          <a:lstStyle/>
          <a:p>
            <a:r>
              <a:rPr lang="it-IT" sz="1100" dirty="0" smtClean="0">
                <a:solidFill>
                  <a:schemeClr val="bg1"/>
                </a:solidFill>
                <a:latin typeface="Verdana" pitchFamily="34" charset="0"/>
              </a:rPr>
              <a:t>26 ottobre 2011</a:t>
            </a:r>
            <a:endParaRPr lang="it-IT" sz="1100" dirty="0">
              <a:solidFill>
                <a:schemeClr val="bg1"/>
              </a:solidFill>
              <a:latin typeface="Verdana" pitchFamily="34" charset="0"/>
            </a:endParaRPr>
          </a:p>
        </p:txBody>
      </p:sp>
      <p:sp>
        <p:nvSpPr>
          <p:cNvPr id="14" name="Text Box 41"/>
          <p:cNvSpPr txBox="1">
            <a:spLocks noChangeArrowheads="1"/>
          </p:cNvSpPr>
          <p:nvPr/>
        </p:nvSpPr>
        <p:spPr bwMode="auto">
          <a:xfrm>
            <a:off x="2267744" y="2420888"/>
            <a:ext cx="4840556" cy="5847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sz="2000">
                <a:solidFill>
                  <a:schemeClr val="tx1"/>
                </a:solidFill>
                <a:latin typeface="Arial" charset="0"/>
                <a:cs typeface="Arial" charset="0"/>
              </a:defRPr>
            </a:lvl1pPr>
            <a:lvl2pPr marL="742950" indent="-285750" eaLnBrk="0" hangingPunct="0">
              <a:defRPr sz="2000">
                <a:solidFill>
                  <a:schemeClr val="tx1"/>
                </a:solidFill>
                <a:latin typeface="Arial" charset="0"/>
                <a:cs typeface="Arial" charset="0"/>
              </a:defRPr>
            </a:lvl2pPr>
            <a:lvl3pPr marL="1143000" indent="-228600" eaLnBrk="0" hangingPunct="0">
              <a:defRPr sz="2000">
                <a:solidFill>
                  <a:schemeClr val="tx1"/>
                </a:solidFill>
                <a:latin typeface="Arial" charset="0"/>
                <a:cs typeface="Arial" charset="0"/>
              </a:defRPr>
            </a:lvl3pPr>
            <a:lvl4pPr marL="1600200" indent="-228600" eaLnBrk="0" hangingPunct="0">
              <a:defRPr sz="2000">
                <a:solidFill>
                  <a:schemeClr val="tx1"/>
                </a:solidFill>
                <a:latin typeface="Arial" charset="0"/>
                <a:cs typeface="Arial" charset="0"/>
              </a:defRPr>
            </a:lvl4pPr>
            <a:lvl5pPr marL="2057400" indent="-228600" eaLnBrk="0" hangingPunct="0">
              <a:defRPr sz="2000">
                <a:solidFill>
                  <a:schemeClr val="tx1"/>
                </a:solidFill>
                <a:latin typeface="Arial" charset="0"/>
                <a:cs typeface="Arial" charset="0"/>
              </a:defRPr>
            </a:lvl5pPr>
            <a:lvl6pPr marL="2514600" indent="-228600" eaLnBrk="0" fontAlgn="base" hangingPunct="0">
              <a:spcBef>
                <a:spcPct val="0"/>
              </a:spcBef>
              <a:spcAft>
                <a:spcPct val="0"/>
              </a:spcAft>
              <a:defRPr sz="2000">
                <a:solidFill>
                  <a:schemeClr val="tx1"/>
                </a:solidFill>
                <a:latin typeface="Arial" charset="0"/>
                <a:cs typeface="Arial" charset="0"/>
              </a:defRPr>
            </a:lvl6pPr>
            <a:lvl7pPr marL="2971800" indent="-228600" eaLnBrk="0" fontAlgn="base" hangingPunct="0">
              <a:spcBef>
                <a:spcPct val="0"/>
              </a:spcBef>
              <a:spcAft>
                <a:spcPct val="0"/>
              </a:spcAft>
              <a:defRPr sz="2000">
                <a:solidFill>
                  <a:schemeClr val="tx1"/>
                </a:solidFill>
                <a:latin typeface="Arial" charset="0"/>
                <a:cs typeface="Arial" charset="0"/>
              </a:defRPr>
            </a:lvl7pPr>
            <a:lvl8pPr marL="3429000" indent="-228600" eaLnBrk="0" fontAlgn="base" hangingPunct="0">
              <a:spcBef>
                <a:spcPct val="0"/>
              </a:spcBef>
              <a:spcAft>
                <a:spcPct val="0"/>
              </a:spcAft>
              <a:defRPr sz="2000">
                <a:solidFill>
                  <a:schemeClr val="tx1"/>
                </a:solidFill>
                <a:latin typeface="Arial" charset="0"/>
                <a:cs typeface="Arial" charset="0"/>
              </a:defRPr>
            </a:lvl8pPr>
            <a:lvl9pPr marL="3886200" indent="-228600" eaLnBrk="0" fontAlgn="base" hangingPunct="0">
              <a:spcBef>
                <a:spcPct val="0"/>
              </a:spcBef>
              <a:spcAft>
                <a:spcPct val="0"/>
              </a:spcAft>
              <a:defRPr sz="2000">
                <a:solidFill>
                  <a:schemeClr val="tx1"/>
                </a:solidFill>
                <a:latin typeface="Arial" charset="0"/>
                <a:cs typeface="Arial" charset="0"/>
              </a:defRPr>
            </a:lvl9pPr>
          </a:lstStyle>
          <a:p>
            <a:pPr algn="ctr" eaLnBrk="1" hangingPunct="1">
              <a:defRPr/>
            </a:pPr>
            <a:r>
              <a:rPr lang="it-IT" sz="3200" dirty="0" smtClean="0">
                <a:solidFill>
                  <a:schemeClr val="accent1">
                    <a:lumMod val="90000"/>
                  </a:schemeClr>
                </a:solidFill>
                <a:latin typeface="Verdana" pitchFamily="34" charset="0"/>
                <a:cs typeface="Calibri" pitchFamily="34" charset="0"/>
              </a:rPr>
              <a:t>Geografia astronomica</a:t>
            </a:r>
          </a:p>
        </p:txBody>
      </p:sp>
      <p:sp>
        <p:nvSpPr>
          <p:cNvPr id="2056" name="Text Box 42"/>
          <p:cNvSpPr txBox="1">
            <a:spLocks noChangeArrowheads="1"/>
          </p:cNvSpPr>
          <p:nvPr/>
        </p:nvSpPr>
        <p:spPr bwMode="auto">
          <a:xfrm>
            <a:off x="2644775" y="5438775"/>
            <a:ext cx="3798888" cy="1169988"/>
          </a:xfrm>
          <a:prstGeom prst="rect">
            <a:avLst/>
          </a:prstGeom>
          <a:noFill/>
          <a:ln w="9525">
            <a:noFill/>
            <a:miter lim="800000"/>
            <a:headEnd/>
            <a:tailEnd/>
          </a:ln>
        </p:spPr>
        <p:txBody>
          <a:bodyPr wrap="none">
            <a:spAutoFit/>
          </a:bodyPr>
          <a:lstStyle/>
          <a:p>
            <a:pPr algn="ctr"/>
            <a:r>
              <a:rPr lang="it-IT" sz="1400" i="1" dirty="0">
                <a:solidFill>
                  <a:schemeClr val="bg1"/>
                </a:solidFill>
                <a:latin typeface="Verdana" pitchFamily="34" charset="0"/>
              </a:rPr>
              <a:t>M</a:t>
            </a:r>
            <a:r>
              <a:rPr lang="it-IT" sz="1400" i="1" dirty="0" smtClean="0">
                <a:solidFill>
                  <a:schemeClr val="bg1"/>
                </a:solidFill>
                <a:latin typeface="Verdana" pitchFamily="34" charset="0"/>
              </a:rPr>
              <a:t>ario Carpino</a:t>
            </a:r>
            <a:endParaRPr lang="it-IT" sz="1400" i="1" dirty="0">
              <a:solidFill>
                <a:schemeClr val="bg1"/>
              </a:solidFill>
              <a:latin typeface="Verdana" pitchFamily="34" charset="0"/>
            </a:endParaRPr>
          </a:p>
          <a:p>
            <a:pPr algn="ctr"/>
            <a:endParaRPr lang="it-IT" sz="1400" dirty="0">
              <a:solidFill>
                <a:schemeClr val="bg1"/>
              </a:solidFill>
              <a:latin typeface="Verdana" pitchFamily="34" charset="0"/>
            </a:endParaRPr>
          </a:p>
          <a:p>
            <a:pPr algn="ctr"/>
            <a:r>
              <a:rPr lang="it-IT" sz="1400" dirty="0" smtClean="0">
                <a:solidFill>
                  <a:schemeClr val="bg1"/>
                </a:solidFill>
                <a:latin typeface="Verdana" pitchFamily="34" charset="0"/>
              </a:rPr>
              <a:t>Mario.Carpino@brera.inaf.it</a:t>
            </a:r>
            <a:endParaRPr lang="it-IT" sz="1400" dirty="0">
              <a:solidFill>
                <a:schemeClr val="bg1"/>
              </a:solidFill>
              <a:latin typeface="Verdana" pitchFamily="34" charset="0"/>
            </a:endParaRPr>
          </a:p>
          <a:p>
            <a:pPr algn="ctr"/>
            <a:r>
              <a:rPr lang="it-IT" sz="1400" dirty="0">
                <a:solidFill>
                  <a:schemeClr val="bg1"/>
                </a:solidFill>
                <a:latin typeface="Verdana" pitchFamily="34" charset="0"/>
              </a:rPr>
              <a:t> </a:t>
            </a:r>
          </a:p>
          <a:p>
            <a:pPr algn="ctr"/>
            <a:r>
              <a:rPr lang="it-IT" sz="1400" dirty="0" err="1">
                <a:solidFill>
                  <a:schemeClr val="bg1"/>
                </a:solidFill>
                <a:latin typeface="Verdana" pitchFamily="34" charset="0"/>
              </a:rPr>
              <a:t>INAF-Osservatorio</a:t>
            </a:r>
            <a:r>
              <a:rPr lang="it-IT" sz="1400" dirty="0">
                <a:solidFill>
                  <a:schemeClr val="bg1"/>
                </a:solidFill>
                <a:latin typeface="Verdana" pitchFamily="34" charset="0"/>
              </a:rPr>
              <a:t> Astronomico di Brera</a:t>
            </a:r>
          </a:p>
        </p:txBody>
      </p:sp>
      <p:sp>
        <p:nvSpPr>
          <p:cNvPr id="4" name="Rettangolo 3"/>
          <p:cNvSpPr/>
          <p:nvPr/>
        </p:nvSpPr>
        <p:spPr>
          <a:xfrm>
            <a:off x="0" y="0"/>
            <a:ext cx="9144000" cy="1651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t-IT"/>
          </a:p>
        </p:txBody>
      </p:sp>
      <p:sp>
        <p:nvSpPr>
          <p:cNvPr id="18" name="Rettangolo 17"/>
          <p:cNvSpPr/>
          <p:nvPr/>
        </p:nvSpPr>
        <p:spPr>
          <a:xfrm>
            <a:off x="0" y="1412875"/>
            <a:ext cx="9144000" cy="1651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t-IT"/>
          </a:p>
        </p:txBody>
      </p:sp>
      <p:pic>
        <p:nvPicPr>
          <p:cNvPr id="2059" name="Immagine 2"/>
          <p:cNvPicPr>
            <a:picLocks noChangeAspect="1"/>
          </p:cNvPicPr>
          <p:nvPr/>
        </p:nvPicPr>
        <p:blipFill>
          <a:blip r:embed="rId4" cstate="print"/>
          <a:srcRect/>
          <a:stretch>
            <a:fillRect/>
          </a:stretch>
        </p:blipFill>
        <p:spPr bwMode="auto">
          <a:xfrm>
            <a:off x="0" y="165100"/>
            <a:ext cx="9144000" cy="1247775"/>
          </a:xfrm>
          <a:prstGeom prst="rect">
            <a:avLst/>
          </a:prstGeom>
          <a:noFill/>
          <a:ln w="9525">
            <a:noFill/>
            <a:miter lim="800000"/>
            <a:headEnd/>
            <a:tailEnd/>
          </a:ln>
        </p:spPr>
      </p:pic>
    </p:spTree>
  </p:cSld>
  <p:clrMapOvr>
    <a:masterClrMapping/>
  </p:clrMapOvr>
  <p:transition spd="slow"/>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ttangolo 6"/>
          <p:cNvSpPr/>
          <p:nvPr/>
        </p:nvSpPr>
        <p:spPr>
          <a:xfrm>
            <a:off x="1547664" y="1772816"/>
            <a:ext cx="5544616" cy="4032448"/>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3074" name="Text Box 9"/>
          <p:cNvSpPr txBox="1">
            <a:spLocks noChangeArrowheads="1"/>
          </p:cNvSpPr>
          <p:nvPr/>
        </p:nvSpPr>
        <p:spPr bwMode="auto">
          <a:xfrm>
            <a:off x="0" y="620688"/>
            <a:ext cx="9144000" cy="584775"/>
          </a:xfrm>
          <a:prstGeom prst="rect">
            <a:avLst/>
          </a:prstGeom>
          <a:noFill/>
          <a:ln w="9525">
            <a:noFill/>
            <a:miter lim="800000"/>
            <a:headEnd/>
            <a:tailEnd/>
          </a:ln>
        </p:spPr>
        <p:txBody>
          <a:bodyPr wrap="square">
            <a:spAutoFit/>
          </a:bodyPr>
          <a:lstStyle/>
          <a:p>
            <a:pPr algn="ctr"/>
            <a:r>
              <a:rPr lang="it-IT" sz="3200" dirty="0" smtClean="0">
                <a:solidFill>
                  <a:schemeClr val="bg1"/>
                </a:solidFill>
                <a:latin typeface="Verdana" pitchFamily="34" charset="0"/>
              </a:rPr>
              <a:t>Esempio 2: altezza e azimut</a:t>
            </a:r>
            <a:endParaRPr lang="it-IT" sz="3200" dirty="0">
              <a:latin typeface="Verdana" pitchFamily="34" charset="0"/>
            </a:endParaRPr>
          </a:p>
        </p:txBody>
      </p:sp>
      <p:sp>
        <p:nvSpPr>
          <p:cNvPr id="3075" name="Text Box 11"/>
          <p:cNvSpPr txBox="1">
            <a:spLocks noChangeArrowheads="1"/>
          </p:cNvSpPr>
          <p:nvPr/>
        </p:nvSpPr>
        <p:spPr bwMode="auto">
          <a:xfrm>
            <a:off x="6444208" y="6237312"/>
            <a:ext cx="2420856" cy="261610"/>
          </a:xfrm>
          <a:prstGeom prst="rect">
            <a:avLst/>
          </a:prstGeom>
          <a:noFill/>
          <a:ln w="9525">
            <a:noFill/>
            <a:miter lim="800000"/>
            <a:headEnd/>
            <a:tailEnd/>
          </a:ln>
        </p:spPr>
        <p:txBody>
          <a:bodyPr wrap="none">
            <a:spAutoFit/>
          </a:bodyPr>
          <a:lstStyle/>
          <a:p>
            <a:r>
              <a:rPr lang="it-IT" sz="1100" dirty="0" smtClean="0">
                <a:solidFill>
                  <a:schemeClr val="bg1"/>
                </a:solidFill>
                <a:latin typeface="Verdana" pitchFamily="34" charset="0"/>
              </a:rPr>
              <a:t>Mario Carpino, 26 ottobre 2011</a:t>
            </a:r>
            <a:endParaRPr lang="it-IT" sz="1100" dirty="0">
              <a:solidFill>
                <a:schemeClr val="bg1"/>
              </a:solidFill>
              <a:latin typeface="Verdana" pitchFamily="34" charset="0"/>
            </a:endParaRPr>
          </a:p>
        </p:txBody>
      </p:sp>
      <p:sp>
        <p:nvSpPr>
          <p:cNvPr id="3076" name="Text Box 11"/>
          <p:cNvSpPr txBox="1">
            <a:spLocks noChangeArrowheads="1"/>
          </p:cNvSpPr>
          <p:nvPr/>
        </p:nvSpPr>
        <p:spPr bwMode="auto">
          <a:xfrm>
            <a:off x="323850" y="6207125"/>
            <a:ext cx="1789272" cy="261610"/>
          </a:xfrm>
          <a:prstGeom prst="rect">
            <a:avLst/>
          </a:prstGeom>
          <a:noFill/>
          <a:ln w="9525">
            <a:noFill/>
            <a:miter lim="800000"/>
            <a:headEnd/>
            <a:tailEnd/>
          </a:ln>
        </p:spPr>
        <p:txBody>
          <a:bodyPr wrap="none">
            <a:spAutoFit/>
          </a:bodyPr>
          <a:lstStyle/>
          <a:p>
            <a:r>
              <a:rPr lang="it-IT" sz="1100" dirty="0" smtClean="0">
                <a:solidFill>
                  <a:schemeClr val="bg1"/>
                </a:solidFill>
                <a:latin typeface="Verdana" pitchFamily="34" charset="0"/>
              </a:rPr>
              <a:t>Geografia astronomica</a:t>
            </a:r>
            <a:endParaRPr lang="it-IT" sz="1100" dirty="0">
              <a:solidFill>
                <a:schemeClr val="bg1"/>
              </a:solidFill>
              <a:latin typeface="Verdana" pitchFamily="34" charset="0"/>
            </a:endParaRPr>
          </a:p>
        </p:txBody>
      </p:sp>
      <p:pic>
        <p:nvPicPr>
          <p:cNvPr id="6" name="Immagine 5" descr="coordinates-polar.png"/>
          <p:cNvPicPr>
            <a:picLocks noChangeAspect="1"/>
          </p:cNvPicPr>
          <p:nvPr/>
        </p:nvPicPr>
        <p:blipFill>
          <a:blip r:embed="rId3" cstate="print"/>
          <a:stretch>
            <a:fillRect/>
          </a:stretch>
        </p:blipFill>
        <p:spPr>
          <a:xfrm>
            <a:off x="1691680" y="1722333"/>
            <a:ext cx="5756110" cy="3844901"/>
          </a:xfrm>
          <a:prstGeom prst="rect">
            <a:avLst/>
          </a:prstGeom>
        </p:spPr>
      </p:pic>
    </p:spTree>
  </p:cSld>
  <p:clrMapOvr>
    <a:masterClrMapping/>
  </p:clrMapOvr>
  <p:transition spd="slow"/>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ext Box 9"/>
          <p:cNvSpPr txBox="1">
            <a:spLocks noChangeArrowheads="1"/>
          </p:cNvSpPr>
          <p:nvPr/>
        </p:nvSpPr>
        <p:spPr bwMode="auto">
          <a:xfrm>
            <a:off x="0" y="332656"/>
            <a:ext cx="9144000" cy="584775"/>
          </a:xfrm>
          <a:prstGeom prst="rect">
            <a:avLst/>
          </a:prstGeom>
          <a:noFill/>
          <a:ln w="9525">
            <a:noFill/>
            <a:miter lim="800000"/>
            <a:headEnd/>
            <a:tailEnd/>
          </a:ln>
        </p:spPr>
        <p:txBody>
          <a:bodyPr wrap="square">
            <a:spAutoFit/>
          </a:bodyPr>
          <a:lstStyle/>
          <a:p>
            <a:pPr algn="ctr"/>
            <a:r>
              <a:rPr lang="it-IT" sz="3200" dirty="0" smtClean="0">
                <a:solidFill>
                  <a:schemeClr val="bg1"/>
                </a:solidFill>
                <a:latin typeface="Verdana" pitchFamily="34" charset="0"/>
              </a:rPr>
              <a:t>Moto diurno degli astri</a:t>
            </a:r>
            <a:endParaRPr lang="it-IT" sz="3200" dirty="0">
              <a:latin typeface="Verdana" pitchFamily="34" charset="0"/>
            </a:endParaRPr>
          </a:p>
        </p:txBody>
      </p:sp>
      <p:sp>
        <p:nvSpPr>
          <p:cNvPr id="3075" name="Text Box 11"/>
          <p:cNvSpPr txBox="1">
            <a:spLocks noChangeArrowheads="1"/>
          </p:cNvSpPr>
          <p:nvPr/>
        </p:nvSpPr>
        <p:spPr bwMode="auto">
          <a:xfrm>
            <a:off x="6444208" y="6237312"/>
            <a:ext cx="2420856" cy="261610"/>
          </a:xfrm>
          <a:prstGeom prst="rect">
            <a:avLst/>
          </a:prstGeom>
          <a:noFill/>
          <a:ln w="9525">
            <a:noFill/>
            <a:miter lim="800000"/>
            <a:headEnd/>
            <a:tailEnd/>
          </a:ln>
        </p:spPr>
        <p:txBody>
          <a:bodyPr wrap="none">
            <a:spAutoFit/>
          </a:bodyPr>
          <a:lstStyle/>
          <a:p>
            <a:r>
              <a:rPr lang="it-IT" sz="1100" dirty="0" smtClean="0">
                <a:solidFill>
                  <a:schemeClr val="bg1"/>
                </a:solidFill>
                <a:latin typeface="Verdana" pitchFamily="34" charset="0"/>
              </a:rPr>
              <a:t>Mario Carpino, 26 ottobre 2011</a:t>
            </a:r>
            <a:endParaRPr lang="it-IT" sz="1100" dirty="0">
              <a:solidFill>
                <a:schemeClr val="bg1"/>
              </a:solidFill>
              <a:latin typeface="Verdana" pitchFamily="34" charset="0"/>
            </a:endParaRPr>
          </a:p>
        </p:txBody>
      </p:sp>
      <p:sp>
        <p:nvSpPr>
          <p:cNvPr id="3076" name="Text Box 11"/>
          <p:cNvSpPr txBox="1">
            <a:spLocks noChangeArrowheads="1"/>
          </p:cNvSpPr>
          <p:nvPr/>
        </p:nvSpPr>
        <p:spPr bwMode="auto">
          <a:xfrm>
            <a:off x="323850" y="6207125"/>
            <a:ext cx="1789272" cy="261610"/>
          </a:xfrm>
          <a:prstGeom prst="rect">
            <a:avLst/>
          </a:prstGeom>
          <a:noFill/>
          <a:ln w="9525">
            <a:noFill/>
            <a:miter lim="800000"/>
            <a:headEnd/>
            <a:tailEnd/>
          </a:ln>
        </p:spPr>
        <p:txBody>
          <a:bodyPr wrap="none">
            <a:spAutoFit/>
          </a:bodyPr>
          <a:lstStyle/>
          <a:p>
            <a:r>
              <a:rPr lang="it-IT" sz="1100" dirty="0" smtClean="0">
                <a:solidFill>
                  <a:schemeClr val="bg1"/>
                </a:solidFill>
                <a:latin typeface="Verdana" pitchFamily="34" charset="0"/>
              </a:rPr>
              <a:t>Geografia astronomica</a:t>
            </a:r>
            <a:endParaRPr lang="it-IT" sz="1100" dirty="0">
              <a:solidFill>
                <a:schemeClr val="bg1"/>
              </a:solidFill>
              <a:latin typeface="Verdana" pitchFamily="34" charset="0"/>
            </a:endParaRPr>
          </a:p>
        </p:txBody>
      </p:sp>
      <p:pic>
        <p:nvPicPr>
          <p:cNvPr id="6" name="Immagine 5" descr="coordinates-polar.png"/>
          <p:cNvPicPr>
            <a:picLocks noChangeAspect="1"/>
          </p:cNvPicPr>
          <p:nvPr/>
        </p:nvPicPr>
        <p:blipFill>
          <a:blip r:embed="rId3" cstate="print"/>
          <a:stretch>
            <a:fillRect/>
          </a:stretch>
        </p:blipFill>
        <p:spPr>
          <a:xfrm>
            <a:off x="539552" y="1556792"/>
            <a:ext cx="8262002" cy="4320000"/>
          </a:xfrm>
          <a:prstGeom prst="rect">
            <a:avLst/>
          </a:prstGeom>
        </p:spPr>
      </p:pic>
      <p:sp>
        <p:nvSpPr>
          <p:cNvPr id="8" name="CasellaDiTesto 7"/>
          <p:cNvSpPr txBox="1"/>
          <p:nvPr/>
        </p:nvSpPr>
        <p:spPr>
          <a:xfrm>
            <a:off x="683568" y="5733256"/>
            <a:ext cx="1440160" cy="369332"/>
          </a:xfrm>
          <a:prstGeom prst="rect">
            <a:avLst/>
          </a:prstGeom>
          <a:noFill/>
        </p:spPr>
        <p:txBody>
          <a:bodyPr wrap="square" rtlCol="0">
            <a:spAutoFit/>
          </a:bodyPr>
          <a:lstStyle/>
          <a:p>
            <a:r>
              <a:rPr lang="it-IT" sz="1800" dirty="0" smtClean="0">
                <a:solidFill>
                  <a:schemeClr val="bg1"/>
                </a:solidFill>
                <a:latin typeface="Verdana" pitchFamily="34" charset="0"/>
              </a:rPr>
              <a:t>orizzonte</a:t>
            </a:r>
            <a:endParaRPr lang="it-IT" sz="1800" dirty="0">
              <a:solidFill>
                <a:schemeClr val="bg1"/>
              </a:solidFill>
              <a:latin typeface="Verdana" pitchFamily="34" charset="0"/>
            </a:endParaRPr>
          </a:p>
        </p:txBody>
      </p:sp>
      <p:sp>
        <p:nvSpPr>
          <p:cNvPr id="9" name="CasellaDiTesto 8"/>
          <p:cNvSpPr txBox="1"/>
          <p:nvPr/>
        </p:nvSpPr>
        <p:spPr>
          <a:xfrm>
            <a:off x="4355976" y="1196752"/>
            <a:ext cx="1080120" cy="369332"/>
          </a:xfrm>
          <a:prstGeom prst="rect">
            <a:avLst/>
          </a:prstGeom>
          <a:noFill/>
        </p:spPr>
        <p:txBody>
          <a:bodyPr wrap="square" rtlCol="0">
            <a:spAutoFit/>
          </a:bodyPr>
          <a:lstStyle/>
          <a:p>
            <a:r>
              <a:rPr lang="it-IT" sz="1800" dirty="0" smtClean="0">
                <a:solidFill>
                  <a:schemeClr val="bg1"/>
                </a:solidFill>
                <a:latin typeface="Verdana" pitchFamily="34" charset="0"/>
              </a:rPr>
              <a:t>Zenit</a:t>
            </a:r>
            <a:endParaRPr lang="it-IT" sz="1800" dirty="0">
              <a:solidFill>
                <a:schemeClr val="bg1"/>
              </a:solidFill>
              <a:latin typeface="Verdana" pitchFamily="34" charset="0"/>
            </a:endParaRPr>
          </a:p>
        </p:txBody>
      </p:sp>
      <p:sp>
        <p:nvSpPr>
          <p:cNvPr id="10" name="CasellaDiTesto 9"/>
          <p:cNvSpPr txBox="1"/>
          <p:nvPr/>
        </p:nvSpPr>
        <p:spPr>
          <a:xfrm>
            <a:off x="7236296" y="2060848"/>
            <a:ext cx="1728192" cy="369332"/>
          </a:xfrm>
          <a:prstGeom prst="rect">
            <a:avLst/>
          </a:prstGeom>
          <a:noFill/>
        </p:spPr>
        <p:txBody>
          <a:bodyPr wrap="square" rtlCol="0">
            <a:spAutoFit/>
          </a:bodyPr>
          <a:lstStyle/>
          <a:p>
            <a:r>
              <a:rPr lang="it-IT" sz="1800" dirty="0" smtClean="0">
                <a:solidFill>
                  <a:schemeClr val="bg1"/>
                </a:solidFill>
                <a:latin typeface="Verdana" pitchFamily="34" charset="0"/>
              </a:rPr>
              <a:t>Polo celeste</a:t>
            </a:r>
            <a:endParaRPr lang="it-IT" sz="1800" dirty="0">
              <a:solidFill>
                <a:schemeClr val="bg1"/>
              </a:solidFill>
              <a:latin typeface="Verdana" pitchFamily="34" charset="0"/>
            </a:endParaRPr>
          </a:p>
        </p:txBody>
      </p:sp>
    </p:spTree>
  </p:cSld>
  <p:clrMapOvr>
    <a:masterClrMapping/>
  </p:clrMapOvr>
  <p:transition spd="slow"/>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Text Box 11"/>
          <p:cNvSpPr txBox="1">
            <a:spLocks noChangeArrowheads="1"/>
          </p:cNvSpPr>
          <p:nvPr/>
        </p:nvSpPr>
        <p:spPr bwMode="auto">
          <a:xfrm>
            <a:off x="6444208" y="6237312"/>
            <a:ext cx="2420856" cy="261610"/>
          </a:xfrm>
          <a:prstGeom prst="rect">
            <a:avLst/>
          </a:prstGeom>
          <a:noFill/>
          <a:ln w="9525">
            <a:noFill/>
            <a:miter lim="800000"/>
            <a:headEnd/>
            <a:tailEnd/>
          </a:ln>
        </p:spPr>
        <p:txBody>
          <a:bodyPr wrap="none">
            <a:spAutoFit/>
          </a:bodyPr>
          <a:lstStyle/>
          <a:p>
            <a:r>
              <a:rPr lang="it-IT" sz="1100" dirty="0" smtClean="0">
                <a:solidFill>
                  <a:schemeClr val="bg1"/>
                </a:solidFill>
                <a:latin typeface="Verdana" pitchFamily="34" charset="0"/>
              </a:rPr>
              <a:t>Mario Carpino, 26 ottobre 2011</a:t>
            </a:r>
            <a:endParaRPr lang="it-IT" sz="1100" dirty="0">
              <a:solidFill>
                <a:schemeClr val="bg1"/>
              </a:solidFill>
              <a:latin typeface="Verdana" pitchFamily="34" charset="0"/>
            </a:endParaRPr>
          </a:p>
        </p:txBody>
      </p:sp>
      <p:sp>
        <p:nvSpPr>
          <p:cNvPr id="3076" name="Text Box 11"/>
          <p:cNvSpPr txBox="1">
            <a:spLocks noChangeArrowheads="1"/>
          </p:cNvSpPr>
          <p:nvPr/>
        </p:nvSpPr>
        <p:spPr bwMode="auto">
          <a:xfrm>
            <a:off x="323850" y="6207125"/>
            <a:ext cx="1789272" cy="261610"/>
          </a:xfrm>
          <a:prstGeom prst="rect">
            <a:avLst/>
          </a:prstGeom>
          <a:noFill/>
          <a:ln w="9525">
            <a:noFill/>
            <a:miter lim="800000"/>
            <a:headEnd/>
            <a:tailEnd/>
          </a:ln>
        </p:spPr>
        <p:txBody>
          <a:bodyPr wrap="none">
            <a:spAutoFit/>
          </a:bodyPr>
          <a:lstStyle/>
          <a:p>
            <a:r>
              <a:rPr lang="it-IT" sz="1100" dirty="0" smtClean="0">
                <a:solidFill>
                  <a:schemeClr val="bg1"/>
                </a:solidFill>
                <a:latin typeface="Verdana" pitchFamily="34" charset="0"/>
              </a:rPr>
              <a:t>Geografia astronomica</a:t>
            </a:r>
            <a:endParaRPr lang="it-IT" sz="1100" dirty="0">
              <a:solidFill>
                <a:schemeClr val="bg1"/>
              </a:solidFill>
              <a:latin typeface="Verdana" pitchFamily="34" charset="0"/>
            </a:endParaRPr>
          </a:p>
        </p:txBody>
      </p:sp>
      <p:pic>
        <p:nvPicPr>
          <p:cNvPr id="6" name="Immagine 5" descr="coordinates-polar.png"/>
          <p:cNvPicPr>
            <a:picLocks noChangeAspect="1"/>
          </p:cNvPicPr>
          <p:nvPr/>
        </p:nvPicPr>
        <p:blipFill>
          <a:blip r:embed="rId3" cstate="print"/>
          <a:stretch>
            <a:fillRect/>
          </a:stretch>
        </p:blipFill>
        <p:spPr>
          <a:xfrm>
            <a:off x="1835696" y="260648"/>
            <a:ext cx="5760000" cy="5760000"/>
          </a:xfrm>
          <a:prstGeom prst="rect">
            <a:avLst/>
          </a:prstGeom>
        </p:spPr>
      </p:pic>
    </p:spTree>
  </p:cSld>
  <p:clrMapOvr>
    <a:masterClrMapping/>
  </p:clrMapOvr>
  <p:transition spd="slow"/>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ext Box 9"/>
          <p:cNvSpPr txBox="1">
            <a:spLocks noChangeArrowheads="1"/>
          </p:cNvSpPr>
          <p:nvPr/>
        </p:nvSpPr>
        <p:spPr bwMode="auto">
          <a:xfrm>
            <a:off x="0" y="620688"/>
            <a:ext cx="9144000" cy="584775"/>
          </a:xfrm>
          <a:prstGeom prst="rect">
            <a:avLst/>
          </a:prstGeom>
          <a:noFill/>
          <a:ln w="9525">
            <a:noFill/>
            <a:miter lim="800000"/>
            <a:headEnd/>
            <a:tailEnd/>
          </a:ln>
        </p:spPr>
        <p:txBody>
          <a:bodyPr wrap="square">
            <a:spAutoFit/>
          </a:bodyPr>
          <a:lstStyle/>
          <a:p>
            <a:pPr algn="ctr"/>
            <a:r>
              <a:rPr lang="it-IT" sz="3200" dirty="0" smtClean="0">
                <a:solidFill>
                  <a:schemeClr val="bg1"/>
                </a:solidFill>
                <a:latin typeface="Verdana" pitchFamily="34" charset="0"/>
              </a:rPr>
              <a:t>Moto diurno degli astri</a:t>
            </a:r>
            <a:endParaRPr lang="it-IT" sz="3200" dirty="0">
              <a:latin typeface="Verdana" pitchFamily="34" charset="0"/>
            </a:endParaRPr>
          </a:p>
        </p:txBody>
      </p:sp>
      <p:sp>
        <p:nvSpPr>
          <p:cNvPr id="3075" name="Text Box 11"/>
          <p:cNvSpPr txBox="1">
            <a:spLocks noChangeArrowheads="1"/>
          </p:cNvSpPr>
          <p:nvPr/>
        </p:nvSpPr>
        <p:spPr bwMode="auto">
          <a:xfrm>
            <a:off x="6444208" y="6237312"/>
            <a:ext cx="2420856" cy="261610"/>
          </a:xfrm>
          <a:prstGeom prst="rect">
            <a:avLst/>
          </a:prstGeom>
          <a:noFill/>
          <a:ln w="9525">
            <a:noFill/>
            <a:miter lim="800000"/>
            <a:headEnd/>
            <a:tailEnd/>
          </a:ln>
        </p:spPr>
        <p:txBody>
          <a:bodyPr wrap="none">
            <a:spAutoFit/>
          </a:bodyPr>
          <a:lstStyle/>
          <a:p>
            <a:r>
              <a:rPr lang="it-IT" sz="1100" dirty="0" smtClean="0">
                <a:solidFill>
                  <a:schemeClr val="bg1"/>
                </a:solidFill>
                <a:latin typeface="Verdana" pitchFamily="34" charset="0"/>
              </a:rPr>
              <a:t>Mario Carpino, 26 ottobre 2011</a:t>
            </a:r>
            <a:endParaRPr lang="it-IT" sz="1100" dirty="0">
              <a:solidFill>
                <a:schemeClr val="bg1"/>
              </a:solidFill>
              <a:latin typeface="Verdana" pitchFamily="34" charset="0"/>
            </a:endParaRPr>
          </a:p>
        </p:txBody>
      </p:sp>
      <p:sp>
        <p:nvSpPr>
          <p:cNvPr id="3076" name="Text Box 11"/>
          <p:cNvSpPr txBox="1">
            <a:spLocks noChangeArrowheads="1"/>
          </p:cNvSpPr>
          <p:nvPr/>
        </p:nvSpPr>
        <p:spPr bwMode="auto">
          <a:xfrm>
            <a:off x="323850" y="6207125"/>
            <a:ext cx="1789272" cy="261610"/>
          </a:xfrm>
          <a:prstGeom prst="rect">
            <a:avLst/>
          </a:prstGeom>
          <a:noFill/>
          <a:ln w="9525">
            <a:noFill/>
            <a:miter lim="800000"/>
            <a:headEnd/>
            <a:tailEnd/>
          </a:ln>
        </p:spPr>
        <p:txBody>
          <a:bodyPr wrap="none">
            <a:spAutoFit/>
          </a:bodyPr>
          <a:lstStyle/>
          <a:p>
            <a:r>
              <a:rPr lang="it-IT" sz="1100" dirty="0" smtClean="0">
                <a:solidFill>
                  <a:schemeClr val="bg1"/>
                </a:solidFill>
                <a:latin typeface="Verdana" pitchFamily="34" charset="0"/>
              </a:rPr>
              <a:t>Geografia astronomica</a:t>
            </a:r>
            <a:endParaRPr lang="it-IT" sz="1100" dirty="0">
              <a:solidFill>
                <a:schemeClr val="bg1"/>
              </a:solidFill>
              <a:latin typeface="Verdana" pitchFamily="34" charset="0"/>
            </a:endParaRPr>
          </a:p>
        </p:txBody>
      </p:sp>
      <p:pic>
        <p:nvPicPr>
          <p:cNvPr id="6" name="Immagine 5" descr="coordinates-polar.png"/>
          <p:cNvPicPr>
            <a:picLocks noChangeAspect="1"/>
          </p:cNvPicPr>
          <p:nvPr/>
        </p:nvPicPr>
        <p:blipFill>
          <a:blip r:embed="rId3" cstate="print"/>
          <a:stretch>
            <a:fillRect/>
          </a:stretch>
        </p:blipFill>
        <p:spPr>
          <a:xfrm>
            <a:off x="2176258" y="1601165"/>
            <a:ext cx="4786954" cy="4087237"/>
          </a:xfrm>
          <a:prstGeom prst="rect">
            <a:avLst/>
          </a:prstGeom>
        </p:spPr>
      </p:pic>
    </p:spTree>
  </p:cSld>
  <p:clrMapOvr>
    <a:masterClrMapping/>
  </p:clrMapOvr>
  <p:transition spd="slow"/>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ext Box 9"/>
          <p:cNvSpPr txBox="1">
            <a:spLocks noChangeArrowheads="1"/>
          </p:cNvSpPr>
          <p:nvPr/>
        </p:nvSpPr>
        <p:spPr bwMode="auto">
          <a:xfrm>
            <a:off x="0" y="620688"/>
            <a:ext cx="9144000" cy="584775"/>
          </a:xfrm>
          <a:prstGeom prst="rect">
            <a:avLst/>
          </a:prstGeom>
          <a:noFill/>
          <a:ln w="9525">
            <a:noFill/>
            <a:miter lim="800000"/>
            <a:headEnd/>
            <a:tailEnd/>
          </a:ln>
        </p:spPr>
        <p:txBody>
          <a:bodyPr wrap="square">
            <a:spAutoFit/>
          </a:bodyPr>
          <a:lstStyle/>
          <a:p>
            <a:pPr algn="ctr"/>
            <a:r>
              <a:rPr lang="it-IT" sz="3200" dirty="0" smtClean="0">
                <a:solidFill>
                  <a:schemeClr val="bg1"/>
                </a:solidFill>
                <a:latin typeface="Verdana" pitchFamily="34" charset="0"/>
              </a:rPr>
              <a:t>Moto diurno degli astri (al polo)</a:t>
            </a:r>
            <a:endParaRPr lang="it-IT" sz="3200" dirty="0">
              <a:latin typeface="Verdana" pitchFamily="34" charset="0"/>
            </a:endParaRPr>
          </a:p>
        </p:txBody>
      </p:sp>
      <p:sp>
        <p:nvSpPr>
          <p:cNvPr id="3075" name="Text Box 11"/>
          <p:cNvSpPr txBox="1">
            <a:spLocks noChangeArrowheads="1"/>
          </p:cNvSpPr>
          <p:nvPr/>
        </p:nvSpPr>
        <p:spPr bwMode="auto">
          <a:xfrm>
            <a:off x="6444208" y="6237312"/>
            <a:ext cx="2420856" cy="261610"/>
          </a:xfrm>
          <a:prstGeom prst="rect">
            <a:avLst/>
          </a:prstGeom>
          <a:noFill/>
          <a:ln w="9525">
            <a:noFill/>
            <a:miter lim="800000"/>
            <a:headEnd/>
            <a:tailEnd/>
          </a:ln>
        </p:spPr>
        <p:txBody>
          <a:bodyPr wrap="none">
            <a:spAutoFit/>
          </a:bodyPr>
          <a:lstStyle/>
          <a:p>
            <a:r>
              <a:rPr lang="it-IT" sz="1100" dirty="0" smtClean="0">
                <a:solidFill>
                  <a:schemeClr val="bg1"/>
                </a:solidFill>
                <a:latin typeface="Verdana" pitchFamily="34" charset="0"/>
              </a:rPr>
              <a:t>Mario Carpino, 26 ottobre 2011</a:t>
            </a:r>
            <a:endParaRPr lang="it-IT" sz="1100" dirty="0">
              <a:solidFill>
                <a:schemeClr val="bg1"/>
              </a:solidFill>
              <a:latin typeface="Verdana" pitchFamily="34" charset="0"/>
            </a:endParaRPr>
          </a:p>
        </p:txBody>
      </p:sp>
      <p:sp>
        <p:nvSpPr>
          <p:cNvPr id="3076" name="Text Box 11"/>
          <p:cNvSpPr txBox="1">
            <a:spLocks noChangeArrowheads="1"/>
          </p:cNvSpPr>
          <p:nvPr/>
        </p:nvSpPr>
        <p:spPr bwMode="auto">
          <a:xfrm>
            <a:off x="323850" y="6207125"/>
            <a:ext cx="1789272" cy="261610"/>
          </a:xfrm>
          <a:prstGeom prst="rect">
            <a:avLst/>
          </a:prstGeom>
          <a:noFill/>
          <a:ln w="9525">
            <a:noFill/>
            <a:miter lim="800000"/>
            <a:headEnd/>
            <a:tailEnd/>
          </a:ln>
        </p:spPr>
        <p:txBody>
          <a:bodyPr wrap="none">
            <a:spAutoFit/>
          </a:bodyPr>
          <a:lstStyle/>
          <a:p>
            <a:r>
              <a:rPr lang="it-IT" sz="1100" dirty="0" smtClean="0">
                <a:solidFill>
                  <a:schemeClr val="bg1"/>
                </a:solidFill>
                <a:latin typeface="Verdana" pitchFamily="34" charset="0"/>
              </a:rPr>
              <a:t>Geografia astronomica</a:t>
            </a:r>
            <a:endParaRPr lang="it-IT" sz="1100" dirty="0">
              <a:solidFill>
                <a:schemeClr val="bg1"/>
              </a:solidFill>
              <a:latin typeface="Verdana" pitchFamily="34" charset="0"/>
            </a:endParaRPr>
          </a:p>
        </p:txBody>
      </p:sp>
      <p:pic>
        <p:nvPicPr>
          <p:cNvPr id="6" name="Immagine 5" descr="coordinates-polar.png"/>
          <p:cNvPicPr>
            <a:picLocks noChangeAspect="1"/>
          </p:cNvPicPr>
          <p:nvPr/>
        </p:nvPicPr>
        <p:blipFill>
          <a:blip r:embed="rId3" cstate="print"/>
          <a:stretch>
            <a:fillRect/>
          </a:stretch>
        </p:blipFill>
        <p:spPr>
          <a:xfrm>
            <a:off x="1691680" y="1657944"/>
            <a:ext cx="5756110" cy="3973678"/>
          </a:xfrm>
          <a:prstGeom prst="rect">
            <a:avLst/>
          </a:prstGeom>
        </p:spPr>
      </p:pic>
    </p:spTree>
  </p:cSld>
  <p:clrMapOvr>
    <a:masterClrMapping/>
  </p:clrMapOvr>
  <p:transition spd="slow"/>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ext Box 9"/>
          <p:cNvSpPr txBox="1">
            <a:spLocks noChangeArrowheads="1"/>
          </p:cNvSpPr>
          <p:nvPr/>
        </p:nvSpPr>
        <p:spPr bwMode="auto">
          <a:xfrm>
            <a:off x="0" y="620688"/>
            <a:ext cx="9144000" cy="584775"/>
          </a:xfrm>
          <a:prstGeom prst="rect">
            <a:avLst/>
          </a:prstGeom>
          <a:noFill/>
          <a:ln w="9525">
            <a:noFill/>
            <a:miter lim="800000"/>
            <a:headEnd/>
            <a:tailEnd/>
          </a:ln>
        </p:spPr>
        <p:txBody>
          <a:bodyPr wrap="square">
            <a:spAutoFit/>
          </a:bodyPr>
          <a:lstStyle/>
          <a:p>
            <a:pPr algn="ctr"/>
            <a:r>
              <a:rPr lang="it-IT" sz="3200" dirty="0" smtClean="0">
                <a:solidFill>
                  <a:schemeClr val="bg1"/>
                </a:solidFill>
                <a:latin typeface="Verdana" pitchFamily="34" charset="0"/>
              </a:rPr>
              <a:t>Moto diurno degli astri (all’equatore)</a:t>
            </a:r>
            <a:endParaRPr lang="it-IT" sz="3200" dirty="0">
              <a:latin typeface="Verdana" pitchFamily="34" charset="0"/>
            </a:endParaRPr>
          </a:p>
        </p:txBody>
      </p:sp>
      <p:sp>
        <p:nvSpPr>
          <p:cNvPr id="3075" name="Text Box 11"/>
          <p:cNvSpPr txBox="1">
            <a:spLocks noChangeArrowheads="1"/>
          </p:cNvSpPr>
          <p:nvPr/>
        </p:nvSpPr>
        <p:spPr bwMode="auto">
          <a:xfrm>
            <a:off x="6444208" y="6237312"/>
            <a:ext cx="2420856" cy="261610"/>
          </a:xfrm>
          <a:prstGeom prst="rect">
            <a:avLst/>
          </a:prstGeom>
          <a:noFill/>
          <a:ln w="9525">
            <a:noFill/>
            <a:miter lim="800000"/>
            <a:headEnd/>
            <a:tailEnd/>
          </a:ln>
        </p:spPr>
        <p:txBody>
          <a:bodyPr wrap="none">
            <a:spAutoFit/>
          </a:bodyPr>
          <a:lstStyle/>
          <a:p>
            <a:r>
              <a:rPr lang="it-IT" sz="1100" dirty="0" smtClean="0">
                <a:solidFill>
                  <a:schemeClr val="bg1"/>
                </a:solidFill>
                <a:latin typeface="Verdana" pitchFamily="34" charset="0"/>
              </a:rPr>
              <a:t>Mario Carpino, 26 ottobre 2011</a:t>
            </a:r>
            <a:endParaRPr lang="it-IT" sz="1100" dirty="0">
              <a:solidFill>
                <a:schemeClr val="bg1"/>
              </a:solidFill>
              <a:latin typeface="Verdana" pitchFamily="34" charset="0"/>
            </a:endParaRPr>
          </a:p>
        </p:txBody>
      </p:sp>
      <p:sp>
        <p:nvSpPr>
          <p:cNvPr id="3076" name="Text Box 11"/>
          <p:cNvSpPr txBox="1">
            <a:spLocks noChangeArrowheads="1"/>
          </p:cNvSpPr>
          <p:nvPr/>
        </p:nvSpPr>
        <p:spPr bwMode="auto">
          <a:xfrm>
            <a:off x="323850" y="6207125"/>
            <a:ext cx="1789272" cy="261610"/>
          </a:xfrm>
          <a:prstGeom prst="rect">
            <a:avLst/>
          </a:prstGeom>
          <a:noFill/>
          <a:ln w="9525">
            <a:noFill/>
            <a:miter lim="800000"/>
            <a:headEnd/>
            <a:tailEnd/>
          </a:ln>
        </p:spPr>
        <p:txBody>
          <a:bodyPr wrap="none">
            <a:spAutoFit/>
          </a:bodyPr>
          <a:lstStyle/>
          <a:p>
            <a:r>
              <a:rPr lang="it-IT" sz="1100" dirty="0" smtClean="0">
                <a:solidFill>
                  <a:schemeClr val="bg1"/>
                </a:solidFill>
                <a:latin typeface="Verdana" pitchFamily="34" charset="0"/>
              </a:rPr>
              <a:t>Geografia astronomica</a:t>
            </a:r>
            <a:endParaRPr lang="it-IT" sz="1100" dirty="0">
              <a:solidFill>
                <a:schemeClr val="bg1"/>
              </a:solidFill>
              <a:latin typeface="Verdana" pitchFamily="34" charset="0"/>
            </a:endParaRPr>
          </a:p>
        </p:txBody>
      </p:sp>
      <p:pic>
        <p:nvPicPr>
          <p:cNvPr id="6" name="Immagine 5" descr="coordinates-polar.png"/>
          <p:cNvPicPr>
            <a:picLocks noChangeAspect="1"/>
          </p:cNvPicPr>
          <p:nvPr/>
        </p:nvPicPr>
        <p:blipFill>
          <a:blip r:embed="rId3" cstate="print"/>
          <a:stretch>
            <a:fillRect/>
          </a:stretch>
        </p:blipFill>
        <p:spPr>
          <a:xfrm>
            <a:off x="1691680" y="1659917"/>
            <a:ext cx="5756110" cy="3969731"/>
          </a:xfrm>
          <a:prstGeom prst="rect">
            <a:avLst/>
          </a:prstGeom>
        </p:spPr>
      </p:pic>
    </p:spTree>
  </p:cSld>
  <p:clrMapOvr>
    <a:masterClrMapping/>
  </p:clrMapOvr>
  <p:transition spd="slow"/>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ext Box 9"/>
          <p:cNvSpPr txBox="1">
            <a:spLocks noChangeArrowheads="1"/>
          </p:cNvSpPr>
          <p:nvPr/>
        </p:nvSpPr>
        <p:spPr bwMode="auto">
          <a:xfrm>
            <a:off x="0" y="476672"/>
            <a:ext cx="9144000" cy="584775"/>
          </a:xfrm>
          <a:prstGeom prst="rect">
            <a:avLst/>
          </a:prstGeom>
          <a:noFill/>
          <a:ln w="9525">
            <a:noFill/>
            <a:miter lim="800000"/>
            <a:headEnd/>
            <a:tailEnd/>
          </a:ln>
        </p:spPr>
        <p:txBody>
          <a:bodyPr wrap="square">
            <a:spAutoFit/>
          </a:bodyPr>
          <a:lstStyle/>
          <a:p>
            <a:pPr algn="ctr"/>
            <a:r>
              <a:rPr lang="it-IT" sz="3200" dirty="0" smtClean="0">
                <a:solidFill>
                  <a:schemeClr val="bg1"/>
                </a:solidFill>
                <a:latin typeface="Verdana" pitchFamily="34" charset="0"/>
              </a:rPr>
              <a:t>Esempio 3: ascensione retta e declinazione</a:t>
            </a:r>
            <a:endParaRPr lang="it-IT" sz="3200" dirty="0">
              <a:latin typeface="Verdana" pitchFamily="34" charset="0"/>
            </a:endParaRPr>
          </a:p>
        </p:txBody>
      </p:sp>
      <p:sp>
        <p:nvSpPr>
          <p:cNvPr id="3075" name="Text Box 11"/>
          <p:cNvSpPr txBox="1">
            <a:spLocks noChangeArrowheads="1"/>
          </p:cNvSpPr>
          <p:nvPr/>
        </p:nvSpPr>
        <p:spPr bwMode="auto">
          <a:xfrm>
            <a:off x="6444208" y="6237312"/>
            <a:ext cx="2420856" cy="261610"/>
          </a:xfrm>
          <a:prstGeom prst="rect">
            <a:avLst/>
          </a:prstGeom>
          <a:noFill/>
          <a:ln w="9525">
            <a:noFill/>
            <a:miter lim="800000"/>
            <a:headEnd/>
            <a:tailEnd/>
          </a:ln>
        </p:spPr>
        <p:txBody>
          <a:bodyPr wrap="none">
            <a:spAutoFit/>
          </a:bodyPr>
          <a:lstStyle/>
          <a:p>
            <a:r>
              <a:rPr lang="it-IT" sz="1100" dirty="0" smtClean="0">
                <a:solidFill>
                  <a:schemeClr val="bg1"/>
                </a:solidFill>
                <a:latin typeface="Verdana" pitchFamily="34" charset="0"/>
              </a:rPr>
              <a:t>Mario Carpino, 26 ottobre 2011</a:t>
            </a:r>
            <a:endParaRPr lang="it-IT" sz="1100" dirty="0">
              <a:solidFill>
                <a:schemeClr val="bg1"/>
              </a:solidFill>
              <a:latin typeface="Verdana" pitchFamily="34" charset="0"/>
            </a:endParaRPr>
          </a:p>
        </p:txBody>
      </p:sp>
      <p:sp>
        <p:nvSpPr>
          <p:cNvPr id="3076" name="Text Box 11"/>
          <p:cNvSpPr txBox="1">
            <a:spLocks noChangeArrowheads="1"/>
          </p:cNvSpPr>
          <p:nvPr/>
        </p:nvSpPr>
        <p:spPr bwMode="auto">
          <a:xfrm>
            <a:off x="323850" y="6207125"/>
            <a:ext cx="1789272" cy="261610"/>
          </a:xfrm>
          <a:prstGeom prst="rect">
            <a:avLst/>
          </a:prstGeom>
          <a:noFill/>
          <a:ln w="9525">
            <a:noFill/>
            <a:miter lim="800000"/>
            <a:headEnd/>
            <a:tailEnd/>
          </a:ln>
        </p:spPr>
        <p:txBody>
          <a:bodyPr wrap="none">
            <a:spAutoFit/>
          </a:bodyPr>
          <a:lstStyle/>
          <a:p>
            <a:r>
              <a:rPr lang="it-IT" sz="1100" dirty="0" smtClean="0">
                <a:solidFill>
                  <a:schemeClr val="bg1"/>
                </a:solidFill>
                <a:latin typeface="Verdana" pitchFamily="34" charset="0"/>
              </a:rPr>
              <a:t>Geografia astronomica</a:t>
            </a:r>
            <a:endParaRPr lang="it-IT" sz="1100" dirty="0">
              <a:solidFill>
                <a:schemeClr val="bg1"/>
              </a:solidFill>
              <a:latin typeface="Verdana" pitchFamily="34" charset="0"/>
            </a:endParaRPr>
          </a:p>
        </p:txBody>
      </p:sp>
      <p:pic>
        <p:nvPicPr>
          <p:cNvPr id="6" name="Immagine 5" descr="coordinates-polar.png"/>
          <p:cNvPicPr>
            <a:picLocks noChangeAspect="1"/>
          </p:cNvPicPr>
          <p:nvPr/>
        </p:nvPicPr>
        <p:blipFill>
          <a:blip r:embed="rId3" cstate="print"/>
          <a:stretch>
            <a:fillRect/>
          </a:stretch>
        </p:blipFill>
        <p:spPr>
          <a:xfrm>
            <a:off x="2409735" y="1484784"/>
            <a:ext cx="4320000" cy="4320000"/>
          </a:xfrm>
          <a:prstGeom prst="rect">
            <a:avLst/>
          </a:prstGeom>
        </p:spPr>
      </p:pic>
    </p:spTree>
  </p:cSld>
  <p:clrMapOvr>
    <a:masterClrMapping/>
  </p:clrMapOvr>
  <p:transition spd="slow"/>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ext Box 9"/>
          <p:cNvSpPr txBox="1">
            <a:spLocks noChangeArrowheads="1"/>
          </p:cNvSpPr>
          <p:nvPr/>
        </p:nvSpPr>
        <p:spPr bwMode="auto">
          <a:xfrm>
            <a:off x="0" y="476672"/>
            <a:ext cx="9144000" cy="584775"/>
          </a:xfrm>
          <a:prstGeom prst="rect">
            <a:avLst/>
          </a:prstGeom>
          <a:noFill/>
          <a:ln w="9525">
            <a:noFill/>
            <a:miter lim="800000"/>
            <a:headEnd/>
            <a:tailEnd/>
          </a:ln>
        </p:spPr>
        <p:txBody>
          <a:bodyPr wrap="square">
            <a:spAutoFit/>
          </a:bodyPr>
          <a:lstStyle/>
          <a:p>
            <a:pPr algn="ctr"/>
            <a:r>
              <a:rPr lang="it-IT" sz="3200" dirty="0" smtClean="0">
                <a:solidFill>
                  <a:schemeClr val="bg1"/>
                </a:solidFill>
                <a:latin typeface="Verdana" pitchFamily="34" charset="0"/>
              </a:rPr>
              <a:t>Esempio 3: ascensione retta e declinazione</a:t>
            </a:r>
            <a:endParaRPr lang="it-IT" sz="3200" dirty="0">
              <a:latin typeface="Verdana" pitchFamily="34" charset="0"/>
            </a:endParaRPr>
          </a:p>
        </p:txBody>
      </p:sp>
      <p:sp>
        <p:nvSpPr>
          <p:cNvPr id="3075" name="Text Box 11"/>
          <p:cNvSpPr txBox="1">
            <a:spLocks noChangeArrowheads="1"/>
          </p:cNvSpPr>
          <p:nvPr/>
        </p:nvSpPr>
        <p:spPr bwMode="auto">
          <a:xfrm>
            <a:off x="6444208" y="6237312"/>
            <a:ext cx="2420856" cy="261610"/>
          </a:xfrm>
          <a:prstGeom prst="rect">
            <a:avLst/>
          </a:prstGeom>
          <a:noFill/>
          <a:ln w="9525">
            <a:noFill/>
            <a:miter lim="800000"/>
            <a:headEnd/>
            <a:tailEnd/>
          </a:ln>
        </p:spPr>
        <p:txBody>
          <a:bodyPr wrap="none">
            <a:spAutoFit/>
          </a:bodyPr>
          <a:lstStyle/>
          <a:p>
            <a:r>
              <a:rPr lang="it-IT" sz="1100" dirty="0" smtClean="0">
                <a:solidFill>
                  <a:schemeClr val="bg1"/>
                </a:solidFill>
                <a:latin typeface="Verdana" pitchFamily="34" charset="0"/>
              </a:rPr>
              <a:t>Mario Carpino, 26 ottobre 2011</a:t>
            </a:r>
            <a:endParaRPr lang="it-IT" sz="1100" dirty="0">
              <a:solidFill>
                <a:schemeClr val="bg1"/>
              </a:solidFill>
              <a:latin typeface="Verdana" pitchFamily="34" charset="0"/>
            </a:endParaRPr>
          </a:p>
        </p:txBody>
      </p:sp>
      <p:sp>
        <p:nvSpPr>
          <p:cNvPr id="3076" name="Text Box 11"/>
          <p:cNvSpPr txBox="1">
            <a:spLocks noChangeArrowheads="1"/>
          </p:cNvSpPr>
          <p:nvPr/>
        </p:nvSpPr>
        <p:spPr bwMode="auto">
          <a:xfrm>
            <a:off x="323850" y="6207125"/>
            <a:ext cx="1789272" cy="261610"/>
          </a:xfrm>
          <a:prstGeom prst="rect">
            <a:avLst/>
          </a:prstGeom>
          <a:noFill/>
          <a:ln w="9525">
            <a:noFill/>
            <a:miter lim="800000"/>
            <a:headEnd/>
            <a:tailEnd/>
          </a:ln>
        </p:spPr>
        <p:txBody>
          <a:bodyPr wrap="none">
            <a:spAutoFit/>
          </a:bodyPr>
          <a:lstStyle/>
          <a:p>
            <a:r>
              <a:rPr lang="it-IT" sz="1100" dirty="0" smtClean="0">
                <a:solidFill>
                  <a:schemeClr val="bg1"/>
                </a:solidFill>
                <a:latin typeface="Verdana" pitchFamily="34" charset="0"/>
              </a:rPr>
              <a:t>Geografia astronomica</a:t>
            </a:r>
            <a:endParaRPr lang="it-IT" sz="1100" dirty="0">
              <a:solidFill>
                <a:schemeClr val="bg1"/>
              </a:solidFill>
              <a:latin typeface="Verdana" pitchFamily="34" charset="0"/>
            </a:endParaRPr>
          </a:p>
        </p:txBody>
      </p:sp>
      <p:pic>
        <p:nvPicPr>
          <p:cNvPr id="6" name="Immagine 5" descr="coordinates-polar.png"/>
          <p:cNvPicPr>
            <a:picLocks noChangeAspect="1"/>
          </p:cNvPicPr>
          <p:nvPr/>
        </p:nvPicPr>
        <p:blipFill>
          <a:blip r:embed="rId3" cstate="print"/>
          <a:stretch>
            <a:fillRect/>
          </a:stretch>
        </p:blipFill>
        <p:spPr>
          <a:xfrm>
            <a:off x="1043608" y="1556792"/>
            <a:ext cx="6977887" cy="4320000"/>
          </a:xfrm>
          <a:prstGeom prst="rect">
            <a:avLst/>
          </a:prstGeom>
        </p:spPr>
      </p:pic>
    </p:spTree>
  </p:cSld>
  <p:clrMapOvr>
    <a:masterClrMapping/>
  </p:clrMapOvr>
  <p:transition spd="slow"/>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ext Box 9"/>
          <p:cNvSpPr txBox="1">
            <a:spLocks noChangeArrowheads="1"/>
          </p:cNvSpPr>
          <p:nvPr/>
        </p:nvSpPr>
        <p:spPr bwMode="auto">
          <a:xfrm>
            <a:off x="0" y="476672"/>
            <a:ext cx="9144000" cy="584775"/>
          </a:xfrm>
          <a:prstGeom prst="rect">
            <a:avLst/>
          </a:prstGeom>
          <a:noFill/>
          <a:ln w="9525">
            <a:noFill/>
            <a:miter lim="800000"/>
            <a:headEnd/>
            <a:tailEnd/>
          </a:ln>
        </p:spPr>
        <p:txBody>
          <a:bodyPr wrap="square">
            <a:spAutoFit/>
          </a:bodyPr>
          <a:lstStyle/>
          <a:p>
            <a:pPr algn="ctr"/>
            <a:r>
              <a:rPr lang="it-IT" sz="3200" dirty="0" smtClean="0">
                <a:solidFill>
                  <a:schemeClr val="bg1"/>
                </a:solidFill>
                <a:latin typeface="Verdana" pitchFamily="34" charset="0"/>
              </a:rPr>
              <a:t>Esempio 3: ascensione retta e declinazione</a:t>
            </a:r>
            <a:endParaRPr lang="it-IT" sz="3200" dirty="0">
              <a:latin typeface="Verdana" pitchFamily="34" charset="0"/>
            </a:endParaRPr>
          </a:p>
        </p:txBody>
      </p:sp>
      <p:sp>
        <p:nvSpPr>
          <p:cNvPr id="3075" name="Text Box 11"/>
          <p:cNvSpPr txBox="1">
            <a:spLocks noChangeArrowheads="1"/>
          </p:cNvSpPr>
          <p:nvPr/>
        </p:nvSpPr>
        <p:spPr bwMode="auto">
          <a:xfrm>
            <a:off x="6444208" y="6237312"/>
            <a:ext cx="2420856" cy="261610"/>
          </a:xfrm>
          <a:prstGeom prst="rect">
            <a:avLst/>
          </a:prstGeom>
          <a:noFill/>
          <a:ln w="9525">
            <a:noFill/>
            <a:miter lim="800000"/>
            <a:headEnd/>
            <a:tailEnd/>
          </a:ln>
        </p:spPr>
        <p:txBody>
          <a:bodyPr wrap="none">
            <a:spAutoFit/>
          </a:bodyPr>
          <a:lstStyle/>
          <a:p>
            <a:r>
              <a:rPr lang="it-IT" sz="1100" dirty="0" smtClean="0">
                <a:solidFill>
                  <a:schemeClr val="bg1"/>
                </a:solidFill>
                <a:latin typeface="Verdana" pitchFamily="34" charset="0"/>
              </a:rPr>
              <a:t>Mario Carpino, 26 ottobre 2011</a:t>
            </a:r>
            <a:endParaRPr lang="it-IT" sz="1100" dirty="0">
              <a:solidFill>
                <a:schemeClr val="bg1"/>
              </a:solidFill>
              <a:latin typeface="Verdana" pitchFamily="34" charset="0"/>
            </a:endParaRPr>
          </a:p>
        </p:txBody>
      </p:sp>
      <p:sp>
        <p:nvSpPr>
          <p:cNvPr id="3076" name="Text Box 11"/>
          <p:cNvSpPr txBox="1">
            <a:spLocks noChangeArrowheads="1"/>
          </p:cNvSpPr>
          <p:nvPr/>
        </p:nvSpPr>
        <p:spPr bwMode="auto">
          <a:xfrm>
            <a:off x="323850" y="6207125"/>
            <a:ext cx="1789272" cy="261610"/>
          </a:xfrm>
          <a:prstGeom prst="rect">
            <a:avLst/>
          </a:prstGeom>
          <a:noFill/>
          <a:ln w="9525">
            <a:noFill/>
            <a:miter lim="800000"/>
            <a:headEnd/>
            <a:tailEnd/>
          </a:ln>
        </p:spPr>
        <p:txBody>
          <a:bodyPr wrap="none">
            <a:spAutoFit/>
          </a:bodyPr>
          <a:lstStyle/>
          <a:p>
            <a:r>
              <a:rPr lang="it-IT" sz="1100" dirty="0" smtClean="0">
                <a:solidFill>
                  <a:schemeClr val="bg1"/>
                </a:solidFill>
                <a:latin typeface="Verdana" pitchFamily="34" charset="0"/>
              </a:rPr>
              <a:t>Geografia astronomica</a:t>
            </a:r>
            <a:endParaRPr lang="it-IT" sz="1100" dirty="0">
              <a:solidFill>
                <a:schemeClr val="bg1"/>
              </a:solidFill>
              <a:latin typeface="Verdana" pitchFamily="34" charset="0"/>
            </a:endParaRPr>
          </a:p>
        </p:txBody>
      </p:sp>
      <p:pic>
        <p:nvPicPr>
          <p:cNvPr id="6" name="Immagine 5" descr="coordinates-polar.png"/>
          <p:cNvPicPr>
            <a:picLocks noChangeAspect="1"/>
          </p:cNvPicPr>
          <p:nvPr/>
        </p:nvPicPr>
        <p:blipFill>
          <a:blip r:embed="rId3" cstate="print"/>
          <a:stretch>
            <a:fillRect/>
          </a:stretch>
        </p:blipFill>
        <p:spPr>
          <a:xfrm>
            <a:off x="2372551" y="1556792"/>
            <a:ext cx="4320000" cy="4320000"/>
          </a:xfrm>
          <a:prstGeom prst="rect">
            <a:avLst/>
          </a:prstGeom>
        </p:spPr>
      </p:pic>
    </p:spTree>
  </p:cSld>
  <p:clrMapOvr>
    <a:masterClrMapping/>
  </p:clrMapOvr>
  <p:transition spd="slow"/>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ext Box 9"/>
          <p:cNvSpPr txBox="1">
            <a:spLocks noChangeArrowheads="1"/>
          </p:cNvSpPr>
          <p:nvPr/>
        </p:nvSpPr>
        <p:spPr bwMode="auto">
          <a:xfrm>
            <a:off x="0" y="620688"/>
            <a:ext cx="9144000" cy="584775"/>
          </a:xfrm>
          <a:prstGeom prst="rect">
            <a:avLst/>
          </a:prstGeom>
          <a:noFill/>
          <a:ln w="9525">
            <a:noFill/>
            <a:miter lim="800000"/>
            <a:headEnd/>
            <a:tailEnd/>
          </a:ln>
        </p:spPr>
        <p:txBody>
          <a:bodyPr wrap="square">
            <a:spAutoFit/>
          </a:bodyPr>
          <a:lstStyle/>
          <a:p>
            <a:pPr algn="ctr"/>
            <a:r>
              <a:rPr lang="it-IT" sz="3200" dirty="0" smtClean="0">
                <a:solidFill>
                  <a:schemeClr val="bg1"/>
                </a:solidFill>
                <a:latin typeface="Verdana" pitchFamily="34" charset="0"/>
              </a:rPr>
              <a:t>Moto diurno degli astri</a:t>
            </a:r>
            <a:endParaRPr lang="it-IT" sz="3200" dirty="0">
              <a:latin typeface="Verdana" pitchFamily="34" charset="0"/>
            </a:endParaRPr>
          </a:p>
        </p:txBody>
      </p:sp>
      <p:sp>
        <p:nvSpPr>
          <p:cNvPr id="3075" name="Text Box 11"/>
          <p:cNvSpPr txBox="1">
            <a:spLocks noChangeArrowheads="1"/>
          </p:cNvSpPr>
          <p:nvPr/>
        </p:nvSpPr>
        <p:spPr bwMode="auto">
          <a:xfrm>
            <a:off x="6444208" y="6237312"/>
            <a:ext cx="2420856" cy="261610"/>
          </a:xfrm>
          <a:prstGeom prst="rect">
            <a:avLst/>
          </a:prstGeom>
          <a:noFill/>
          <a:ln w="9525">
            <a:noFill/>
            <a:miter lim="800000"/>
            <a:headEnd/>
            <a:tailEnd/>
          </a:ln>
        </p:spPr>
        <p:txBody>
          <a:bodyPr wrap="none">
            <a:spAutoFit/>
          </a:bodyPr>
          <a:lstStyle/>
          <a:p>
            <a:r>
              <a:rPr lang="it-IT" sz="1100" dirty="0" smtClean="0">
                <a:solidFill>
                  <a:schemeClr val="bg1"/>
                </a:solidFill>
                <a:latin typeface="Verdana" pitchFamily="34" charset="0"/>
              </a:rPr>
              <a:t>Mario Carpino, 26 ottobre 2011</a:t>
            </a:r>
            <a:endParaRPr lang="it-IT" sz="1100" dirty="0">
              <a:solidFill>
                <a:schemeClr val="bg1"/>
              </a:solidFill>
              <a:latin typeface="Verdana" pitchFamily="34" charset="0"/>
            </a:endParaRPr>
          </a:p>
        </p:txBody>
      </p:sp>
      <p:sp>
        <p:nvSpPr>
          <p:cNvPr id="3076" name="Text Box 11"/>
          <p:cNvSpPr txBox="1">
            <a:spLocks noChangeArrowheads="1"/>
          </p:cNvSpPr>
          <p:nvPr/>
        </p:nvSpPr>
        <p:spPr bwMode="auto">
          <a:xfrm>
            <a:off x="323850" y="6207125"/>
            <a:ext cx="1789272" cy="261610"/>
          </a:xfrm>
          <a:prstGeom prst="rect">
            <a:avLst/>
          </a:prstGeom>
          <a:noFill/>
          <a:ln w="9525">
            <a:noFill/>
            <a:miter lim="800000"/>
            <a:headEnd/>
            <a:tailEnd/>
          </a:ln>
        </p:spPr>
        <p:txBody>
          <a:bodyPr wrap="none">
            <a:spAutoFit/>
          </a:bodyPr>
          <a:lstStyle/>
          <a:p>
            <a:r>
              <a:rPr lang="it-IT" sz="1100" dirty="0" smtClean="0">
                <a:solidFill>
                  <a:schemeClr val="bg1"/>
                </a:solidFill>
                <a:latin typeface="Verdana" pitchFamily="34" charset="0"/>
              </a:rPr>
              <a:t>Geografia astronomica</a:t>
            </a:r>
            <a:endParaRPr lang="it-IT" sz="1100" dirty="0">
              <a:solidFill>
                <a:schemeClr val="bg1"/>
              </a:solidFill>
              <a:latin typeface="Verdana" pitchFamily="34" charset="0"/>
            </a:endParaRPr>
          </a:p>
        </p:txBody>
      </p:sp>
      <p:pic>
        <p:nvPicPr>
          <p:cNvPr id="6" name="Immagine 5" descr="coordinates-polar.png"/>
          <p:cNvPicPr>
            <a:picLocks noChangeAspect="1"/>
          </p:cNvPicPr>
          <p:nvPr/>
        </p:nvPicPr>
        <p:blipFill>
          <a:blip r:embed="rId3" cstate="print"/>
          <a:stretch>
            <a:fillRect/>
          </a:stretch>
        </p:blipFill>
        <p:spPr>
          <a:xfrm>
            <a:off x="539552" y="1556792"/>
            <a:ext cx="8262002" cy="4320000"/>
          </a:xfrm>
          <a:prstGeom prst="rect">
            <a:avLst/>
          </a:prstGeom>
        </p:spPr>
      </p:pic>
    </p:spTree>
  </p:cSld>
  <p:clrMapOvr>
    <a:masterClrMapping/>
  </p:clrMapOvr>
  <p:transition spd="slow"/>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ext Box 9"/>
          <p:cNvSpPr txBox="1">
            <a:spLocks noChangeArrowheads="1"/>
          </p:cNvSpPr>
          <p:nvPr/>
        </p:nvSpPr>
        <p:spPr bwMode="auto">
          <a:xfrm>
            <a:off x="0" y="908720"/>
            <a:ext cx="9144000" cy="769441"/>
          </a:xfrm>
          <a:prstGeom prst="rect">
            <a:avLst/>
          </a:prstGeom>
          <a:noFill/>
          <a:ln w="9525">
            <a:noFill/>
            <a:miter lim="800000"/>
            <a:headEnd/>
            <a:tailEnd/>
          </a:ln>
        </p:spPr>
        <p:txBody>
          <a:bodyPr wrap="square">
            <a:spAutoFit/>
          </a:bodyPr>
          <a:lstStyle/>
          <a:p>
            <a:pPr algn="ctr"/>
            <a:r>
              <a:rPr lang="it-IT" sz="4400" dirty="0" smtClean="0">
                <a:solidFill>
                  <a:schemeClr val="bg1"/>
                </a:solidFill>
                <a:latin typeface="Verdana" pitchFamily="34" charset="0"/>
              </a:rPr>
              <a:t>Sommario</a:t>
            </a:r>
            <a:endParaRPr lang="it-IT" sz="4400" dirty="0">
              <a:latin typeface="Verdana" pitchFamily="34" charset="0"/>
            </a:endParaRPr>
          </a:p>
        </p:txBody>
      </p:sp>
      <p:sp>
        <p:nvSpPr>
          <p:cNvPr id="3075" name="Text Box 11"/>
          <p:cNvSpPr txBox="1">
            <a:spLocks noChangeArrowheads="1"/>
          </p:cNvSpPr>
          <p:nvPr/>
        </p:nvSpPr>
        <p:spPr bwMode="auto">
          <a:xfrm>
            <a:off x="6444208" y="6237312"/>
            <a:ext cx="2420856" cy="261610"/>
          </a:xfrm>
          <a:prstGeom prst="rect">
            <a:avLst/>
          </a:prstGeom>
          <a:noFill/>
          <a:ln w="9525">
            <a:noFill/>
            <a:miter lim="800000"/>
            <a:headEnd/>
            <a:tailEnd/>
          </a:ln>
        </p:spPr>
        <p:txBody>
          <a:bodyPr wrap="none">
            <a:spAutoFit/>
          </a:bodyPr>
          <a:lstStyle/>
          <a:p>
            <a:r>
              <a:rPr lang="it-IT" sz="1100" dirty="0" smtClean="0">
                <a:solidFill>
                  <a:schemeClr val="bg1"/>
                </a:solidFill>
                <a:latin typeface="Verdana" pitchFamily="34" charset="0"/>
              </a:rPr>
              <a:t>Mario Carpino, 26 ottobre 2011</a:t>
            </a:r>
            <a:endParaRPr lang="it-IT" sz="1100" dirty="0">
              <a:solidFill>
                <a:schemeClr val="bg1"/>
              </a:solidFill>
              <a:latin typeface="Verdana" pitchFamily="34" charset="0"/>
            </a:endParaRPr>
          </a:p>
        </p:txBody>
      </p:sp>
      <p:sp>
        <p:nvSpPr>
          <p:cNvPr id="3076" name="Text Box 11"/>
          <p:cNvSpPr txBox="1">
            <a:spLocks noChangeArrowheads="1"/>
          </p:cNvSpPr>
          <p:nvPr/>
        </p:nvSpPr>
        <p:spPr bwMode="auto">
          <a:xfrm>
            <a:off x="323850" y="6207125"/>
            <a:ext cx="1789272" cy="261610"/>
          </a:xfrm>
          <a:prstGeom prst="rect">
            <a:avLst/>
          </a:prstGeom>
          <a:noFill/>
          <a:ln w="9525">
            <a:noFill/>
            <a:miter lim="800000"/>
            <a:headEnd/>
            <a:tailEnd/>
          </a:ln>
        </p:spPr>
        <p:txBody>
          <a:bodyPr wrap="none">
            <a:spAutoFit/>
          </a:bodyPr>
          <a:lstStyle/>
          <a:p>
            <a:r>
              <a:rPr lang="it-IT" sz="1100" dirty="0" smtClean="0">
                <a:solidFill>
                  <a:schemeClr val="bg1"/>
                </a:solidFill>
                <a:latin typeface="Verdana" pitchFamily="34" charset="0"/>
              </a:rPr>
              <a:t>Geografia astronomica</a:t>
            </a:r>
            <a:endParaRPr lang="it-IT" sz="1100" dirty="0">
              <a:solidFill>
                <a:schemeClr val="bg1"/>
              </a:solidFill>
              <a:latin typeface="Verdana" pitchFamily="34" charset="0"/>
            </a:endParaRPr>
          </a:p>
        </p:txBody>
      </p:sp>
      <p:sp>
        <p:nvSpPr>
          <p:cNvPr id="8" name="CasellaDiTesto 7"/>
          <p:cNvSpPr txBox="1"/>
          <p:nvPr/>
        </p:nvSpPr>
        <p:spPr>
          <a:xfrm>
            <a:off x="1115616" y="2564904"/>
            <a:ext cx="7056784" cy="2590517"/>
          </a:xfrm>
          <a:prstGeom prst="rect">
            <a:avLst/>
          </a:prstGeom>
          <a:noFill/>
        </p:spPr>
        <p:txBody>
          <a:bodyPr wrap="square" rtlCol="0">
            <a:spAutoFit/>
          </a:bodyPr>
          <a:lstStyle/>
          <a:p>
            <a:pPr marL="457200" indent="-457200">
              <a:lnSpc>
                <a:spcPct val="150000"/>
              </a:lnSpc>
              <a:buFont typeface="+mj-lt"/>
              <a:buAutoNum type="arabicPeriod"/>
            </a:pPr>
            <a:r>
              <a:rPr lang="it-IT" sz="2800" dirty="0" smtClean="0">
                <a:solidFill>
                  <a:schemeClr val="bg1"/>
                </a:solidFill>
                <a:latin typeface="Verdana" pitchFamily="34" charset="0"/>
              </a:rPr>
              <a:t>Coordinate celesti</a:t>
            </a:r>
          </a:p>
          <a:p>
            <a:pPr marL="457200" indent="-457200">
              <a:lnSpc>
                <a:spcPct val="150000"/>
              </a:lnSpc>
              <a:buFont typeface="+mj-lt"/>
              <a:buAutoNum type="arabicPeriod"/>
            </a:pPr>
            <a:r>
              <a:rPr lang="it-IT" sz="2800" dirty="0" smtClean="0">
                <a:solidFill>
                  <a:schemeClr val="bg1"/>
                </a:solidFill>
                <a:latin typeface="Verdana" pitchFamily="34" charset="0"/>
              </a:rPr>
              <a:t>Scale di distanza cosmica</a:t>
            </a:r>
          </a:p>
          <a:p>
            <a:pPr marL="457200" indent="-457200">
              <a:lnSpc>
                <a:spcPct val="150000"/>
              </a:lnSpc>
              <a:buFont typeface="+mj-lt"/>
              <a:buAutoNum type="arabicPeriod"/>
            </a:pPr>
            <a:r>
              <a:rPr lang="it-IT" sz="2800" dirty="0" smtClean="0">
                <a:solidFill>
                  <a:schemeClr val="bg1"/>
                </a:solidFill>
                <a:latin typeface="Verdana" pitchFamily="34" charset="0"/>
              </a:rPr>
              <a:t>Movimenti della Terra: rivoluzione</a:t>
            </a:r>
          </a:p>
          <a:p>
            <a:pPr marL="457200" indent="-457200">
              <a:lnSpc>
                <a:spcPct val="150000"/>
              </a:lnSpc>
              <a:buFont typeface="+mj-lt"/>
              <a:buAutoNum type="arabicPeriod"/>
            </a:pPr>
            <a:r>
              <a:rPr lang="it-IT" sz="2800" dirty="0" smtClean="0">
                <a:solidFill>
                  <a:schemeClr val="bg1"/>
                </a:solidFill>
                <a:latin typeface="Verdana" pitchFamily="34" charset="0"/>
              </a:rPr>
              <a:t>Movimenti della Terra: rotazione</a:t>
            </a:r>
            <a:endParaRPr lang="it-IT" sz="2800" dirty="0">
              <a:solidFill>
                <a:schemeClr val="bg1"/>
              </a:solidFill>
              <a:latin typeface="Verdana" pitchFamily="34" charset="0"/>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FFFF00"/>
        </a:solidFill>
        <a:effectLst/>
      </p:bgPr>
    </p:bg>
    <p:spTree>
      <p:nvGrpSpPr>
        <p:cNvPr id="1" name=""/>
        <p:cNvGrpSpPr/>
        <p:nvPr/>
      </p:nvGrpSpPr>
      <p:grpSpPr>
        <a:xfrm>
          <a:off x="0" y="0"/>
          <a:ext cx="0" cy="0"/>
          <a:chOff x="0" y="0"/>
          <a:chExt cx="0" cy="0"/>
        </a:xfrm>
      </p:grpSpPr>
      <p:sp>
        <p:nvSpPr>
          <p:cNvPr id="3074" name="Text Box 9"/>
          <p:cNvSpPr txBox="1">
            <a:spLocks noChangeArrowheads="1"/>
          </p:cNvSpPr>
          <p:nvPr/>
        </p:nvSpPr>
        <p:spPr bwMode="auto">
          <a:xfrm>
            <a:off x="0" y="1052736"/>
            <a:ext cx="9144000" cy="2800767"/>
          </a:xfrm>
          <a:prstGeom prst="rect">
            <a:avLst/>
          </a:prstGeom>
          <a:noFill/>
          <a:ln w="9525">
            <a:noFill/>
            <a:miter lim="800000"/>
            <a:headEnd/>
            <a:tailEnd/>
          </a:ln>
        </p:spPr>
        <p:txBody>
          <a:bodyPr wrap="square">
            <a:spAutoFit/>
          </a:bodyPr>
          <a:lstStyle/>
          <a:p>
            <a:pPr algn="ctr"/>
            <a:r>
              <a:rPr lang="it-IT" sz="8800" dirty="0" smtClean="0">
                <a:latin typeface="Verdana" pitchFamily="34" charset="0"/>
              </a:rPr>
              <a:t>2</a:t>
            </a:r>
          </a:p>
          <a:p>
            <a:pPr algn="ctr"/>
            <a:endParaRPr lang="it-IT" sz="4400" dirty="0">
              <a:latin typeface="Verdana" pitchFamily="34" charset="0"/>
            </a:endParaRPr>
          </a:p>
          <a:p>
            <a:pPr algn="ctr"/>
            <a:r>
              <a:rPr lang="it-IT" sz="4400" dirty="0" smtClean="0">
                <a:latin typeface="Verdana" pitchFamily="34" charset="0"/>
              </a:rPr>
              <a:t>Scale di distanza</a:t>
            </a:r>
          </a:p>
        </p:txBody>
      </p:sp>
      <p:sp>
        <p:nvSpPr>
          <p:cNvPr id="3075" name="Text Box 11"/>
          <p:cNvSpPr txBox="1">
            <a:spLocks noChangeArrowheads="1"/>
          </p:cNvSpPr>
          <p:nvPr/>
        </p:nvSpPr>
        <p:spPr bwMode="auto">
          <a:xfrm>
            <a:off x="6444208" y="6237312"/>
            <a:ext cx="2420856" cy="261610"/>
          </a:xfrm>
          <a:prstGeom prst="rect">
            <a:avLst/>
          </a:prstGeom>
          <a:noFill/>
          <a:ln w="9525">
            <a:noFill/>
            <a:miter lim="800000"/>
            <a:headEnd/>
            <a:tailEnd/>
          </a:ln>
        </p:spPr>
        <p:txBody>
          <a:bodyPr wrap="none">
            <a:spAutoFit/>
          </a:bodyPr>
          <a:lstStyle/>
          <a:p>
            <a:r>
              <a:rPr lang="it-IT" sz="1100" dirty="0" smtClean="0">
                <a:latin typeface="Verdana" pitchFamily="34" charset="0"/>
              </a:rPr>
              <a:t>Mario Carpino, 26 ottobre 2011</a:t>
            </a:r>
            <a:endParaRPr lang="it-IT" sz="1100" dirty="0">
              <a:latin typeface="Verdana" pitchFamily="34" charset="0"/>
            </a:endParaRPr>
          </a:p>
        </p:txBody>
      </p:sp>
      <p:sp>
        <p:nvSpPr>
          <p:cNvPr id="3076" name="Text Box 11"/>
          <p:cNvSpPr txBox="1">
            <a:spLocks noChangeArrowheads="1"/>
          </p:cNvSpPr>
          <p:nvPr/>
        </p:nvSpPr>
        <p:spPr bwMode="auto">
          <a:xfrm>
            <a:off x="323850" y="6207125"/>
            <a:ext cx="1789272" cy="261610"/>
          </a:xfrm>
          <a:prstGeom prst="rect">
            <a:avLst/>
          </a:prstGeom>
          <a:noFill/>
          <a:ln w="9525">
            <a:noFill/>
            <a:miter lim="800000"/>
            <a:headEnd/>
            <a:tailEnd/>
          </a:ln>
        </p:spPr>
        <p:txBody>
          <a:bodyPr wrap="none">
            <a:spAutoFit/>
          </a:bodyPr>
          <a:lstStyle/>
          <a:p>
            <a:r>
              <a:rPr lang="it-IT" sz="1100" dirty="0" smtClean="0">
                <a:latin typeface="Verdana" pitchFamily="34" charset="0"/>
              </a:rPr>
              <a:t>Geografia astronomica</a:t>
            </a:r>
            <a:endParaRPr lang="it-IT" sz="1100" dirty="0">
              <a:latin typeface="Verdana" pitchFamily="34" charset="0"/>
            </a:endParaRPr>
          </a:p>
        </p:txBody>
      </p:sp>
    </p:spTree>
  </p:cSld>
  <p:clrMapOvr>
    <a:masterClrMapping/>
  </p:clrMapOvr>
  <p:transition spd="slow"/>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ext Box 9"/>
          <p:cNvSpPr txBox="1">
            <a:spLocks noChangeArrowheads="1"/>
          </p:cNvSpPr>
          <p:nvPr/>
        </p:nvSpPr>
        <p:spPr bwMode="auto">
          <a:xfrm>
            <a:off x="0" y="620688"/>
            <a:ext cx="9144000" cy="584775"/>
          </a:xfrm>
          <a:prstGeom prst="rect">
            <a:avLst/>
          </a:prstGeom>
          <a:noFill/>
          <a:ln w="9525">
            <a:noFill/>
            <a:miter lim="800000"/>
            <a:headEnd/>
            <a:tailEnd/>
          </a:ln>
        </p:spPr>
        <p:txBody>
          <a:bodyPr wrap="square">
            <a:spAutoFit/>
          </a:bodyPr>
          <a:lstStyle/>
          <a:p>
            <a:pPr algn="ctr"/>
            <a:r>
              <a:rPr lang="it-IT" sz="3200" dirty="0" smtClean="0">
                <a:solidFill>
                  <a:schemeClr val="bg1"/>
                </a:solidFill>
                <a:latin typeface="Verdana" pitchFamily="34" charset="0"/>
              </a:rPr>
              <a:t>Le dimensioni del cosmo</a:t>
            </a:r>
            <a:endParaRPr lang="it-IT" sz="3200" dirty="0">
              <a:latin typeface="Verdana" pitchFamily="34" charset="0"/>
            </a:endParaRPr>
          </a:p>
        </p:txBody>
      </p:sp>
      <p:sp>
        <p:nvSpPr>
          <p:cNvPr id="3075" name="Text Box 11"/>
          <p:cNvSpPr txBox="1">
            <a:spLocks noChangeArrowheads="1"/>
          </p:cNvSpPr>
          <p:nvPr/>
        </p:nvSpPr>
        <p:spPr bwMode="auto">
          <a:xfrm>
            <a:off x="6444208" y="6237312"/>
            <a:ext cx="2420856" cy="261610"/>
          </a:xfrm>
          <a:prstGeom prst="rect">
            <a:avLst/>
          </a:prstGeom>
          <a:noFill/>
          <a:ln w="9525">
            <a:noFill/>
            <a:miter lim="800000"/>
            <a:headEnd/>
            <a:tailEnd/>
          </a:ln>
        </p:spPr>
        <p:txBody>
          <a:bodyPr wrap="none">
            <a:spAutoFit/>
          </a:bodyPr>
          <a:lstStyle/>
          <a:p>
            <a:r>
              <a:rPr lang="it-IT" sz="1100" dirty="0" smtClean="0">
                <a:solidFill>
                  <a:schemeClr val="bg1"/>
                </a:solidFill>
                <a:latin typeface="Verdana" pitchFamily="34" charset="0"/>
              </a:rPr>
              <a:t>Mario Carpino, 26 ottobre 2011</a:t>
            </a:r>
            <a:endParaRPr lang="it-IT" sz="1100" dirty="0">
              <a:solidFill>
                <a:schemeClr val="bg1"/>
              </a:solidFill>
              <a:latin typeface="Verdana" pitchFamily="34" charset="0"/>
            </a:endParaRPr>
          </a:p>
        </p:txBody>
      </p:sp>
      <p:sp>
        <p:nvSpPr>
          <p:cNvPr id="3076" name="Text Box 11"/>
          <p:cNvSpPr txBox="1">
            <a:spLocks noChangeArrowheads="1"/>
          </p:cNvSpPr>
          <p:nvPr/>
        </p:nvSpPr>
        <p:spPr bwMode="auto">
          <a:xfrm>
            <a:off x="323850" y="6207125"/>
            <a:ext cx="1789272" cy="261610"/>
          </a:xfrm>
          <a:prstGeom prst="rect">
            <a:avLst/>
          </a:prstGeom>
          <a:noFill/>
          <a:ln w="9525">
            <a:noFill/>
            <a:miter lim="800000"/>
            <a:headEnd/>
            <a:tailEnd/>
          </a:ln>
        </p:spPr>
        <p:txBody>
          <a:bodyPr wrap="none">
            <a:spAutoFit/>
          </a:bodyPr>
          <a:lstStyle/>
          <a:p>
            <a:r>
              <a:rPr lang="it-IT" sz="1100" dirty="0" smtClean="0">
                <a:solidFill>
                  <a:schemeClr val="bg1"/>
                </a:solidFill>
                <a:latin typeface="Verdana" pitchFamily="34" charset="0"/>
              </a:rPr>
              <a:t>Geografia astronomica</a:t>
            </a:r>
            <a:endParaRPr lang="it-IT" sz="1100" dirty="0">
              <a:solidFill>
                <a:schemeClr val="bg1"/>
              </a:solidFill>
              <a:latin typeface="Verdana" pitchFamily="34" charset="0"/>
            </a:endParaRPr>
          </a:p>
        </p:txBody>
      </p:sp>
      <p:sp>
        <p:nvSpPr>
          <p:cNvPr id="7" name="CasellaDiTesto 6"/>
          <p:cNvSpPr txBox="1"/>
          <p:nvPr/>
        </p:nvSpPr>
        <p:spPr>
          <a:xfrm>
            <a:off x="429050" y="2420888"/>
            <a:ext cx="8232510" cy="2554545"/>
          </a:xfrm>
          <a:prstGeom prst="rect">
            <a:avLst/>
          </a:prstGeom>
          <a:noFill/>
        </p:spPr>
        <p:txBody>
          <a:bodyPr wrap="none" rtlCol="0">
            <a:spAutoFit/>
          </a:bodyPr>
          <a:lstStyle/>
          <a:p>
            <a:pPr>
              <a:lnSpc>
                <a:spcPct val="200000"/>
              </a:lnSpc>
            </a:pPr>
            <a:r>
              <a:rPr lang="it-IT" dirty="0" smtClean="0">
                <a:solidFill>
                  <a:schemeClr val="bg1"/>
                </a:solidFill>
                <a:latin typeface="Verdana" pitchFamily="34" charset="0"/>
              </a:rPr>
              <a:t>Raggio della Terra: 6378 km (circa 6 ore di volo a 1000 km/h)</a:t>
            </a:r>
          </a:p>
          <a:p>
            <a:r>
              <a:rPr lang="it-IT" dirty="0" smtClean="0">
                <a:solidFill>
                  <a:schemeClr val="bg1"/>
                </a:solidFill>
                <a:latin typeface="Verdana" pitchFamily="34" charset="0"/>
              </a:rPr>
              <a:t>circonferenza della Terra: 40.000 km (40 ore di volo)</a:t>
            </a:r>
          </a:p>
          <a:p>
            <a:pPr>
              <a:lnSpc>
                <a:spcPct val="250000"/>
              </a:lnSpc>
            </a:pPr>
            <a:r>
              <a:rPr lang="it-IT" dirty="0" smtClean="0">
                <a:solidFill>
                  <a:schemeClr val="bg1"/>
                </a:solidFill>
                <a:latin typeface="Verdana" pitchFamily="34" charset="0"/>
              </a:rPr>
              <a:t>Distanza Terra-Luna: 384.000 km (16 giorni di volo)</a:t>
            </a:r>
          </a:p>
          <a:p>
            <a:pPr>
              <a:lnSpc>
                <a:spcPct val="250000"/>
              </a:lnSpc>
            </a:pPr>
            <a:r>
              <a:rPr lang="it-IT" dirty="0" smtClean="0">
                <a:solidFill>
                  <a:schemeClr val="bg1"/>
                </a:solidFill>
                <a:latin typeface="Verdana" pitchFamily="34" charset="0"/>
              </a:rPr>
              <a:t>Distanza Terra-Sole: 149.600.000 km (17 anni di volo)</a:t>
            </a:r>
            <a:endParaRPr lang="it-IT" dirty="0">
              <a:solidFill>
                <a:schemeClr val="bg1"/>
              </a:solidFill>
              <a:latin typeface="Verdana" pitchFamily="34" charset="0"/>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ext Box 9"/>
          <p:cNvSpPr txBox="1">
            <a:spLocks noChangeArrowheads="1"/>
          </p:cNvSpPr>
          <p:nvPr/>
        </p:nvSpPr>
        <p:spPr bwMode="auto">
          <a:xfrm>
            <a:off x="0" y="620688"/>
            <a:ext cx="9144000" cy="584775"/>
          </a:xfrm>
          <a:prstGeom prst="rect">
            <a:avLst/>
          </a:prstGeom>
          <a:noFill/>
          <a:ln w="9525">
            <a:noFill/>
            <a:miter lim="800000"/>
            <a:headEnd/>
            <a:tailEnd/>
          </a:ln>
        </p:spPr>
        <p:txBody>
          <a:bodyPr wrap="square">
            <a:spAutoFit/>
          </a:bodyPr>
          <a:lstStyle/>
          <a:p>
            <a:pPr algn="ctr"/>
            <a:r>
              <a:rPr lang="it-IT" sz="3200" dirty="0" smtClean="0">
                <a:solidFill>
                  <a:schemeClr val="bg1"/>
                </a:solidFill>
                <a:latin typeface="Verdana" pitchFamily="34" charset="0"/>
              </a:rPr>
              <a:t>Le dimensioni del Sistema Solare</a:t>
            </a:r>
            <a:endParaRPr lang="it-IT" sz="3200" dirty="0">
              <a:latin typeface="Verdana" pitchFamily="34" charset="0"/>
            </a:endParaRPr>
          </a:p>
        </p:txBody>
      </p:sp>
      <p:sp>
        <p:nvSpPr>
          <p:cNvPr id="3075" name="Text Box 11"/>
          <p:cNvSpPr txBox="1">
            <a:spLocks noChangeArrowheads="1"/>
          </p:cNvSpPr>
          <p:nvPr/>
        </p:nvSpPr>
        <p:spPr bwMode="auto">
          <a:xfrm>
            <a:off x="6444208" y="6237312"/>
            <a:ext cx="2420856" cy="261610"/>
          </a:xfrm>
          <a:prstGeom prst="rect">
            <a:avLst/>
          </a:prstGeom>
          <a:noFill/>
          <a:ln w="9525">
            <a:noFill/>
            <a:miter lim="800000"/>
            <a:headEnd/>
            <a:tailEnd/>
          </a:ln>
        </p:spPr>
        <p:txBody>
          <a:bodyPr wrap="none">
            <a:spAutoFit/>
          </a:bodyPr>
          <a:lstStyle/>
          <a:p>
            <a:r>
              <a:rPr lang="it-IT" sz="1100" dirty="0" smtClean="0">
                <a:solidFill>
                  <a:schemeClr val="bg1"/>
                </a:solidFill>
                <a:latin typeface="Verdana" pitchFamily="34" charset="0"/>
              </a:rPr>
              <a:t>Mario Carpino, 26 ottobre 2011</a:t>
            </a:r>
            <a:endParaRPr lang="it-IT" sz="1100" dirty="0">
              <a:solidFill>
                <a:schemeClr val="bg1"/>
              </a:solidFill>
              <a:latin typeface="Verdana" pitchFamily="34" charset="0"/>
            </a:endParaRPr>
          </a:p>
        </p:txBody>
      </p:sp>
      <p:sp>
        <p:nvSpPr>
          <p:cNvPr id="3076" name="Text Box 11"/>
          <p:cNvSpPr txBox="1">
            <a:spLocks noChangeArrowheads="1"/>
          </p:cNvSpPr>
          <p:nvPr/>
        </p:nvSpPr>
        <p:spPr bwMode="auto">
          <a:xfrm>
            <a:off x="323850" y="6207125"/>
            <a:ext cx="1789272" cy="261610"/>
          </a:xfrm>
          <a:prstGeom prst="rect">
            <a:avLst/>
          </a:prstGeom>
          <a:noFill/>
          <a:ln w="9525">
            <a:noFill/>
            <a:miter lim="800000"/>
            <a:headEnd/>
            <a:tailEnd/>
          </a:ln>
        </p:spPr>
        <p:txBody>
          <a:bodyPr wrap="none">
            <a:spAutoFit/>
          </a:bodyPr>
          <a:lstStyle/>
          <a:p>
            <a:r>
              <a:rPr lang="it-IT" sz="1100" dirty="0" smtClean="0">
                <a:solidFill>
                  <a:schemeClr val="bg1"/>
                </a:solidFill>
                <a:latin typeface="Verdana" pitchFamily="34" charset="0"/>
              </a:rPr>
              <a:t>Geografia astronomica</a:t>
            </a:r>
            <a:endParaRPr lang="it-IT" sz="1100" dirty="0">
              <a:solidFill>
                <a:schemeClr val="bg1"/>
              </a:solidFill>
              <a:latin typeface="Verdana" pitchFamily="34" charset="0"/>
            </a:endParaRPr>
          </a:p>
        </p:txBody>
      </p:sp>
      <p:sp>
        <p:nvSpPr>
          <p:cNvPr id="7" name="CasellaDiTesto 6"/>
          <p:cNvSpPr txBox="1"/>
          <p:nvPr/>
        </p:nvSpPr>
        <p:spPr>
          <a:xfrm>
            <a:off x="1259632" y="2060848"/>
            <a:ext cx="6676956" cy="3231654"/>
          </a:xfrm>
          <a:prstGeom prst="rect">
            <a:avLst/>
          </a:prstGeom>
          <a:noFill/>
        </p:spPr>
        <p:txBody>
          <a:bodyPr wrap="none" rtlCol="0">
            <a:spAutoFit/>
          </a:bodyPr>
          <a:lstStyle/>
          <a:p>
            <a:r>
              <a:rPr lang="it-IT" sz="2400" dirty="0" smtClean="0">
                <a:solidFill>
                  <a:schemeClr val="bg1"/>
                </a:solidFill>
                <a:latin typeface="Verdana" pitchFamily="34" charset="0"/>
              </a:rPr>
              <a:t>Unità Astronomica (AU): 149.600.000 km</a:t>
            </a:r>
          </a:p>
          <a:p>
            <a:pPr>
              <a:lnSpc>
                <a:spcPct val="150000"/>
              </a:lnSpc>
            </a:pPr>
            <a:r>
              <a:rPr lang="it-IT" sz="2400" dirty="0" smtClean="0">
                <a:solidFill>
                  <a:schemeClr val="bg1"/>
                </a:solidFill>
                <a:latin typeface="Verdana" pitchFamily="34" charset="0"/>
              </a:rPr>
              <a:t>Distanza Sole-Terra:           1 AU</a:t>
            </a:r>
          </a:p>
          <a:p>
            <a:pPr>
              <a:lnSpc>
                <a:spcPct val="150000"/>
              </a:lnSpc>
            </a:pPr>
            <a:r>
              <a:rPr lang="it-IT" sz="2400" dirty="0" smtClean="0">
                <a:solidFill>
                  <a:schemeClr val="bg1"/>
                </a:solidFill>
                <a:latin typeface="Verdana" pitchFamily="34" charset="0"/>
              </a:rPr>
              <a:t>Distanza Sole-Giove:          5,2 AU</a:t>
            </a:r>
          </a:p>
          <a:p>
            <a:pPr>
              <a:lnSpc>
                <a:spcPct val="150000"/>
              </a:lnSpc>
            </a:pPr>
            <a:r>
              <a:rPr lang="it-IT" sz="2400" dirty="0" smtClean="0">
                <a:solidFill>
                  <a:schemeClr val="bg1"/>
                </a:solidFill>
                <a:latin typeface="Verdana" pitchFamily="34" charset="0"/>
              </a:rPr>
              <a:t>Distanza Sole-Nettuno:     30,1 AU</a:t>
            </a:r>
          </a:p>
          <a:p>
            <a:pPr>
              <a:lnSpc>
                <a:spcPct val="150000"/>
              </a:lnSpc>
            </a:pPr>
            <a:r>
              <a:rPr lang="it-IT" sz="2400" dirty="0" smtClean="0">
                <a:solidFill>
                  <a:schemeClr val="bg1"/>
                </a:solidFill>
                <a:latin typeface="Verdana" pitchFamily="34" charset="0"/>
              </a:rPr>
              <a:t>Distanza </a:t>
            </a:r>
            <a:r>
              <a:rPr lang="it-IT" sz="2400" dirty="0" err="1" smtClean="0">
                <a:solidFill>
                  <a:schemeClr val="bg1"/>
                </a:solidFill>
                <a:latin typeface="Verdana" pitchFamily="34" charset="0"/>
              </a:rPr>
              <a:t>Sole-TNO</a:t>
            </a:r>
            <a:r>
              <a:rPr lang="it-IT" sz="2400" dirty="0" smtClean="0">
                <a:solidFill>
                  <a:schemeClr val="bg1"/>
                </a:solidFill>
                <a:latin typeface="Verdana" pitchFamily="34" charset="0"/>
              </a:rPr>
              <a:t>:	     30-70 AU</a:t>
            </a:r>
          </a:p>
          <a:p>
            <a:pPr>
              <a:lnSpc>
                <a:spcPct val="150000"/>
              </a:lnSpc>
            </a:pPr>
            <a:r>
              <a:rPr lang="it-IT" sz="2400" dirty="0" smtClean="0">
                <a:solidFill>
                  <a:schemeClr val="bg1"/>
                </a:solidFill>
                <a:latin typeface="Verdana" pitchFamily="34" charset="0"/>
              </a:rPr>
              <a:t>Distanza </a:t>
            </a:r>
            <a:r>
              <a:rPr lang="it-IT" sz="2400" i="1" dirty="0" err="1" smtClean="0">
                <a:solidFill>
                  <a:schemeClr val="bg1"/>
                </a:solidFill>
                <a:latin typeface="Verdana" pitchFamily="34" charset="0"/>
              </a:rPr>
              <a:t>Proxima</a:t>
            </a:r>
            <a:r>
              <a:rPr lang="it-IT" sz="2400" i="1" dirty="0" smtClean="0">
                <a:solidFill>
                  <a:schemeClr val="bg1"/>
                </a:solidFill>
                <a:latin typeface="Verdana" pitchFamily="34" charset="0"/>
              </a:rPr>
              <a:t> Centauri</a:t>
            </a:r>
            <a:r>
              <a:rPr lang="it-IT" sz="2400" dirty="0" smtClean="0">
                <a:solidFill>
                  <a:schemeClr val="bg1"/>
                </a:solidFill>
                <a:latin typeface="Verdana" pitchFamily="34" charset="0"/>
              </a:rPr>
              <a:t>:  270.000 AU</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7">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7">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ext Box 9"/>
          <p:cNvSpPr txBox="1">
            <a:spLocks noChangeArrowheads="1"/>
          </p:cNvSpPr>
          <p:nvPr/>
        </p:nvSpPr>
        <p:spPr bwMode="auto">
          <a:xfrm>
            <a:off x="0" y="620688"/>
            <a:ext cx="9144000" cy="584775"/>
          </a:xfrm>
          <a:prstGeom prst="rect">
            <a:avLst/>
          </a:prstGeom>
          <a:noFill/>
          <a:ln w="9525">
            <a:noFill/>
            <a:miter lim="800000"/>
            <a:headEnd/>
            <a:tailEnd/>
          </a:ln>
        </p:spPr>
        <p:txBody>
          <a:bodyPr wrap="square">
            <a:spAutoFit/>
          </a:bodyPr>
          <a:lstStyle/>
          <a:p>
            <a:pPr algn="ctr"/>
            <a:r>
              <a:rPr lang="it-IT" sz="3200" dirty="0" smtClean="0">
                <a:solidFill>
                  <a:schemeClr val="bg1"/>
                </a:solidFill>
                <a:latin typeface="Verdana" pitchFamily="34" charset="0"/>
              </a:rPr>
              <a:t>L’anno-luce</a:t>
            </a:r>
            <a:endParaRPr lang="it-IT" sz="3200" dirty="0">
              <a:latin typeface="Verdana" pitchFamily="34" charset="0"/>
            </a:endParaRPr>
          </a:p>
        </p:txBody>
      </p:sp>
      <p:sp>
        <p:nvSpPr>
          <p:cNvPr id="3075" name="Text Box 11"/>
          <p:cNvSpPr txBox="1">
            <a:spLocks noChangeArrowheads="1"/>
          </p:cNvSpPr>
          <p:nvPr/>
        </p:nvSpPr>
        <p:spPr bwMode="auto">
          <a:xfrm>
            <a:off x="6444208" y="6237312"/>
            <a:ext cx="2420856" cy="261610"/>
          </a:xfrm>
          <a:prstGeom prst="rect">
            <a:avLst/>
          </a:prstGeom>
          <a:noFill/>
          <a:ln w="9525">
            <a:noFill/>
            <a:miter lim="800000"/>
            <a:headEnd/>
            <a:tailEnd/>
          </a:ln>
        </p:spPr>
        <p:txBody>
          <a:bodyPr wrap="none">
            <a:spAutoFit/>
          </a:bodyPr>
          <a:lstStyle/>
          <a:p>
            <a:r>
              <a:rPr lang="it-IT" sz="1100" dirty="0" smtClean="0">
                <a:solidFill>
                  <a:schemeClr val="bg1"/>
                </a:solidFill>
                <a:latin typeface="Verdana" pitchFamily="34" charset="0"/>
              </a:rPr>
              <a:t>Mario Carpino, 26 ottobre 2011</a:t>
            </a:r>
            <a:endParaRPr lang="it-IT" sz="1100" dirty="0">
              <a:solidFill>
                <a:schemeClr val="bg1"/>
              </a:solidFill>
              <a:latin typeface="Verdana" pitchFamily="34" charset="0"/>
            </a:endParaRPr>
          </a:p>
        </p:txBody>
      </p:sp>
      <p:sp>
        <p:nvSpPr>
          <p:cNvPr id="3076" name="Text Box 11"/>
          <p:cNvSpPr txBox="1">
            <a:spLocks noChangeArrowheads="1"/>
          </p:cNvSpPr>
          <p:nvPr/>
        </p:nvSpPr>
        <p:spPr bwMode="auto">
          <a:xfrm>
            <a:off x="323850" y="6207125"/>
            <a:ext cx="1789272" cy="261610"/>
          </a:xfrm>
          <a:prstGeom prst="rect">
            <a:avLst/>
          </a:prstGeom>
          <a:noFill/>
          <a:ln w="9525">
            <a:noFill/>
            <a:miter lim="800000"/>
            <a:headEnd/>
            <a:tailEnd/>
          </a:ln>
        </p:spPr>
        <p:txBody>
          <a:bodyPr wrap="none">
            <a:spAutoFit/>
          </a:bodyPr>
          <a:lstStyle/>
          <a:p>
            <a:r>
              <a:rPr lang="it-IT" sz="1100" dirty="0" smtClean="0">
                <a:solidFill>
                  <a:schemeClr val="bg1"/>
                </a:solidFill>
                <a:latin typeface="Verdana" pitchFamily="34" charset="0"/>
              </a:rPr>
              <a:t>Geografia astronomica</a:t>
            </a:r>
            <a:endParaRPr lang="it-IT" sz="1100" dirty="0">
              <a:solidFill>
                <a:schemeClr val="bg1"/>
              </a:solidFill>
              <a:latin typeface="Verdana" pitchFamily="34" charset="0"/>
            </a:endParaRPr>
          </a:p>
        </p:txBody>
      </p:sp>
      <p:sp>
        <p:nvSpPr>
          <p:cNvPr id="7" name="CasellaDiTesto 6"/>
          <p:cNvSpPr txBox="1"/>
          <p:nvPr/>
        </p:nvSpPr>
        <p:spPr>
          <a:xfrm>
            <a:off x="1259632" y="1772816"/>
            <a:ext cx="6744154" cy="4154984"/>
          </a:xfrm>
          <a:prstGeom prst="rect">
            <a:avLst/>
          </a:prstGeom>
          <a:noFill/>
        </p:spPr>
        <p:txBody>
          <a:bodyPr wrap="none" rtlCol="0">
            <a:spAutoFit/>
          </a:bodyPr>
          <a:lstStyle/>
          <a:p>
            <a:r>
              <a:rPr lang="it-IT" sz="2400" dirty="0" smtClean="0">
                <a:solidFill>
                  <a:schemeClr val="bg1"/>
                </a:solidFill>
                <a:latin typeface="Verdana" pitchFamily="34" charset="0"/>
              </a:rPr>
              <a:t>1 anno-luce (</a:t>
            </a:r>
            <a:r>
              <a:rPr lang="it-IT" sz="2400" dirty="0" err="1" smtClean="0">
                <a:solidFill>
                  <a:schemeClr val="bg1"/>
                </a:solidFill>
                <a:latin typeface="Verdana" pitchFamily="34" charset="0"/>
              </a:rPr>
              <a:t>ly</a:t>
            </a:r>
            <a:r>
              <a:rPr lang="it-IT" sz="2400" dirty="0" smtClean="0">
                <a:solidFill>
                  <a:schemeClr val="bg1"/>
                </a:solidFill>
                <a:latin typeface="Verdana" pitchFamily="34" charset="0"/>
              </a:rPr>
              <a:t>) = 63.240 AU</a:t>
            </a:r>
          </a:p>
          <a:p>
            <a:r>
              <a:rPr lang="it-IT" sz="2400" dirty="0" smtClean="0">
                <a:solidFill>
                  <a:schemeClr val="bg1"/>
                </a:solidFill>
                <a:latin typeface="Verdana" pitchFamily="34" charset="0"/>
              </a:rPr>
              <a:t>                        = 9,461,000,000,000 km</a:t>
            </a:r>
          </a:p>
          <a:p>
            <a:pPr>
              <a:lnSpc>
                <a:spcPct val="150000"/>
              </a:lnSpc>
            </a:pPr>
            <a:r>
              <a:rPr lang="it-IT" sz="2400" dirty="0" smtClean="0">
                <a:solidFill>
                  <a:schemeClr val="bg1"/>
                </a:solidFill>
                <a:latin typeface="Verdana" pitchFamily="34" charset="0"/>
              </a:rPr>
              <a:t>Distanza Terra-Luna: 1,3 secondi-luce</a:t>
            </a:r>
          </a:p>
          <a:p>
            <a:pPr>
              <a:lnSpc>
                <a:spcPct val="150000"/>
              </a:lnSpc>
            </a:pPr>
            <a:r>
              <a:rPr lang="it-IT" sz="2400" dirty="0" smtClean="0">
                <a:solidFill>
                  <a:schemeClr val="bg1"/>
                </a:solidFill>
                <a:latin typeface="Verdana" pitchFamily="34" charset="0"/>
              </a:rPr>
              <a:t>Distanza Terra-Sole: 8,3 minuti-luce</a:t>
            </a:r>
          </a:p>
          <a:p>
            <a:pPr>
              <a:lnSpc>
                <a:spcPct val="150000"/>
              </a:lnSpc>
            </a:pPr>
            <a:r>
              <a:rPr lang="it-IT" sz="2400" dirty="0" smtClean="0">
                <a:solidFill>
                  <a:schemeClr val="bg1"/>
                </a:solidFill>
                <a:latin typeface="Verdana" pitchFamily="34" charset="0"/>
              </a:rPr>
              <a:t>Distanza </a:t>
            </a:r>
            <a:r>
              <a:rPr lang="it-IT" sz="2400" i="1" dirty="0" err="1" smtClean="0">
                <a:solidFill>
                  <a:schemeClr val="bg1"/>
                </a:solidFill>
                <a:latin typeface="Verdana" pitchFamily="34" charset="0"/>
              </a:rPr>
              <a:t>Proxima</a:t>
            </a:r>
            <a:r>
              <a:rPr lang="it-IT" sz="2400" i="1" dirty="0" smtClean="0">
                <a:solidFill>
                  <a:schemeClr val="bg1"/>
                </a:solidFill>
                <a:latin typeface="Verdana" pitchFamily="34" charset="0"/>
              </a:rPr>
              <a:t> Centauri</a:t>
            </a:r>
            <a:r>
              <a:rPr lang="it-IT" sz="2400" dirty="0" smtClean="0">
                <a:solidFill>
                  <a:schemeClr val="bg1"/>
                </a:solidFill>
                <a:latin typeface="Verdana" pitchFamily="34" charset="0"/>
              </a:rPr>
              <a:t>: 4,24 </a:t>
            </a:r>
            <a:r>
              <a:rPr lang="it-IT" sz="2400" dirty="0" err="1" smtClean="0">
                <a:solidFill>
                  <a:schemeClr val="bg1"/>
                </a:solidFill>
                <a:latin typeface="Verdana" pitchFamily="34" charset="0"/>
              </a:rPr>
              <a:t>ly</a:t>
            </a:r>
            <a:endParaRPr lang="it-IT" sz="2400" dirty="0" smtClean="0">
              <a:solidFill>
                <a:schemeClr val="bg1"/>
              </a:solidFill>
              <a:latin typeface="Verdana" pitchFamily="34" charset="0"/>
            </a:endParaRPr>
          </a:p>
          <a:p>
            <a:pPr>
              <a:lnSpc>
                <a:spcPct val="150000"/>
              </a:lnSpc>
            </a:pPr>
            <a:r>
              <a:rPr lang="it-IT" sz="2400" dirty="0" smtClean="0">
                <a:solidFill>
                  <a:schemeClr val="bg1"/>
                </a:solidFill>
                <a:latin typeface="Verdana" pitchFamily="34" charset="0"/>
              </a:rPr>
              <a:t>Diametro Via Lattea: 100.000 </a:t>
            </a:r>
            <a:r>
              <a:rPr lang="it-IT" sz="2400" dirty="0" err="1" smtClean="0">
                <a:solidFill>
                  <a:schemeClr val="bg1"/>
                </a:solidFill>
                <a:latin typeface="Verdana" pitchFamily="34" charset="0"/>
              </a:rPr>
              <a:t>ly</a:t>
            </a:r>
            <a:endParaRPr lang="it-IT" sz="2400" dirty="0" smtClean="0">
              <a:solidFill>
                <a:schemeClr val="bg1"/>
              </a:solidFill>
              <a:latin typeface="Verdana" pitchFamily="34" charset="0"/>
            </a:endParaRPr>
          </a:p>
          <a:p>
            <a:pPr>
              <a:lnSpc>
                <a:spcPct val="150000"/>
              </a:lnSpc>
            </a:pPr>
            <a:r>
              <a:rPr lang="it-IT" sz="2400" dirty="0" smtClean="0">
                <a:solidFill>
                  <a:schemeClr val="bg1"/>
                </a:solidFill>
                <a:latin typeface="Verdana" pitchFamily="34" charset="0"/>
              </a:rPr>
              <a:t>Distanza galassie vicine: 1 </a:t>
            </a:r>
            <a:r>
              <a:rPr lang="it-IT" sz="2400" dirty="0" err="1" smtClean="0">
                <a:solidFill>
                  <a:schemeClr val="bg1"/>
                </a:solidFill>
                <a:latin typeface="Verdana" pitchFamily="34" charset="0"/>
              </a:rPr>
              <a:t>Mly</a:t>
            </a:r>
            <a:endParaRPr lang="it-IT" sz="2400" dirty="0" smtClean="0">
              <a:solidFill>
                <a:schemeClr val="bg1"/>
              </a:solidFill>
              <a:latin typeface="Verdana" pitchFamily="34" charset="0"/>
            </a:endParaRPr>
          </a:p>
          <a:p>
            <a:pPr>
              <a:lnSpc>
                <a:spcPct val="150000"/>
              </a:lnSpc>
            </a:pPr>
            <a:r>
              <a:rPr lang="it-IT" sz="2400" dirty="0" smtClean="0">
                <a:solidFill>
                  <a:schemeClr val="bg1"/>
                </a:solidFill>
                <a:latin typeface="Verdana" pitchFamily="34" charset="0"/>
              </a:rPr>
              <a:t>Dimensioni Universo: 13,5 </a:t>
            </a:r>
            <a:r>
              <a:rPr lang="it-IT" sz="2400" dirty="0" err="1" smtClean="0">
                <a:solidFill>
                  <a:schemeClr val="bg1"/>
                </a:solidFill>
                <a:latin typeface="Verdana" pitchFamily="34" charset="0"/>
              </a:rPr>
              <a:t>Gly</a:t>
            </a:r>
            <a:endParaRPr lang="it-IT" sz="2400" dirty="0" smtClean="0">
              <a:solidFill>
                <a:schemeClr val="bg1"/>
              </a:solidFill>
              <a:latin typeface="Verdana" pitchFamily="34" charset="0"/>
            </a:endParaRPr>
          </a:p>
        </p:txBody>
      </p:sp>
      <p:pic>
        <p:nvPicPr>
          <p:cNvPr id="6" name="Immagine 5" descr="nasa_-_the_andromeda_galaxy,_m31,_spyral_galaxy.jpg"/>
          <p:cNvPicPr>
            <a:picLocks noChangeAspect="1"/>
          </p:cNvPicPr>
          <p:nvPr/>
        </p:nvPicPr>
        <p:blipFill>
          <a:blip r:embed="rId3" cstate="print"/>
          <a:stretch>
            <a:fillRect/>
          </a:stretch>
        </p:blipFill>
        <p:spPr>
          <a:xfrm>
            <a:off x="0" y="0"/>
            <a:ext cx="9144000" cy="6858000"/>
          </a:xfrm>
          <a:prstGeom prst="rect">
            <a:avLst/>
          </a:prstGeom>
        </p:spPr>
      </p:pic>
      <p:pic>
        <p:nvPicPr>
          <p:cNvPr id="8" name="Immagine 7" descr="local1.jpg"/>
          <p:cNvPicPr>
            <a:picLocks noChangeAspect="1"/>
          </p:cNvPicPr>
          <p:nvPr/>
        </p:nvPicPr>
        <p:blipFill>
          <a:blip r:embed="rId4" cstate="print"/>
          <a:stretch>
            <a:fillRect/>
          </a:stretch>
        </p:blipFill>
        <p:spPr>
          <a:xfrm>
            <a:off x="292437" y="0"/>
            <a:ext cx="8559126" cy="6858000"/>
          </a:xfrm>
          <a:prstGeom prst="rect">
            <a:avLst/>
          </a:prstGeom>
        </p:spPr>
      </p:pic>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7">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7">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fade">
                                      <p:cBhvr>
                                        <p:cTn id="31" dur="500"/>
                                        <p:tgtEl>
                                          <p:spTgt spid="6"/>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xit" presetSubtype="0" fill="hold" nodeType="clickEffect">
                                  <p:stCondLst>
                                    <p:cond delay="0"/>
                                  </p:stCondLst>
                                  <p:childTnLst>
                                    <p:animEffect transition="out" filter="fade">
                                      <p:cBhvr>
                                        <p:cTn id="35" dur="500"/>
                                        <p:tgtEl>
                                          <p:spTgt spid="6"/>
                                        </p:tgtEl>
                                      </p:cBhvr>
                                    </p:animEffect>
                                    <p:set>
                                      <p:cBhvr>
                                        <p:cTn id="36" dur="1" fill="hold">
                                          <p:stCondLst>
                                            <p:cond delay="499"/>
                                          </p:stCondLst>
                                        </p:cTn>
                                        <p:tgtEl>
                                          <p:spTgt spid="6"/>
                                        </p:tgtEl>
                                        <p:attrNameLst>
                                          <p:attrName>style.visibility</p:attrName>
                                        </p:attrNameLst>
                                      </p:cBhvr>
                                      <p:to>
                                        <p:strVal val="hidden"/>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7">
                                            <p:txEl>
                                              <p:pRg st="6" end="6"/>
                                            </p:txEl>
                                          </p:spTgt>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nodeType="clickEffect">
                                  <p:stCondLst>
                                    <p:cond delay="0"/>
                                  </p:stCondLst>
                                  <p:childTnLst>
                                    <p:set>
                                      <p:cBhvr>
                                        <p:cTn id="44" dur="1" fill="hold">
                                          <p:stCondLst>
                                            <p:cond delay="0"/>
                                          </p:stCondLst>
                                        </p:cTn>
                                        <p:tgtEl>
                                          <p:spTgt spid="8"/>
                                        </p:tgtEl>
                                        <p:attrNameLst>
                                          <p:attrName>style.visibility</p:attrName>
                                        </p:attrNameLst>
                                      </p:cBhvr>
                                      <p:to>
                                        <p:strVal val="visible"/>
                                      </p:to>
                                    </p:set>
                                    <p:animEffect transition="in" filter="fade">
                                      <p:cBhvr>
                                        <p:cTn id="45" dur="500"/>
                                        <p:tgtEl>
                                          <p:spTgt spid="8"/>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xit" presetSubtype="0" fill="hold" nodeType="clickEffect">
                                  <p:stCondLst>
                                    <p:cond delay="0"/>
                                  </p:stCondLst>
                                  <p:childTnLst>
                                    <p:animEffect transition="out" filter="fade">
                                      <p:cBhvr>
                                        <p:cTn id="49" dur="500"/>
                                        <p:tgtEl>
                                          <p:spTgt spid="8"/>
                                        </p:tgtEl>
                                      </p:cBhvr>
                                    </p:animEffect>
                                    <p:set>
                                      <p:cBhvr>
                                        <p:cTn id="50" dur="1" fill="hold">
                                          <p:stCondLst>
                                            <p:cond delay="499"/>
                                          </p:stCondLst>
                                        </p:cTn>
                                        <p:tgtEl>
                                          <p:spTgt spid="8"/>
                                        </p:tgtEl>
                                        <p:attrNameLst>
                                          <p:attrName>style.visibility</p:attrName>
                                        </p:attrNameLst>
                                      </p:cBhvr>
                                      <p:to>
                                        <p:strVal val="hidden"/>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7">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ext Box 9"/>
          <p:cNvSpPr txBox="1">
            <a:spLocks noChangeArrowheads="1"/>
          </p:cNvSpPr>
          <p:nvPr/>
        </p:nvSpPr>
        <p:spPr bwMode="auto">
          <a:xfrm>
            <a:off x="0" y="620688"/>
            <a:ext cx="9144000" cy="584775"/>
          </a:xfrm>
          <a:prstGeom prst="rect">
            <a:avLst/>
          </a:prstGeom>
          <a:noFill/>
          <a:ln w="9525">
            <a:noFill/>
            <a:miter lim="800000"/>
            <a:headEnd/>
            <a:tailEnd/>
          </a:ln>
        </p:spPr>
        <p:txBody>
          <a:bodyPr wrap="square">
            <a:spAutoFit/>
          </a:bodyPr>
          <a:lstStyle/>
          <a:p>
            <a:pPr algn="ctr"/>
            <a:r>
              <a:rPr lang="it-IT" sz="3200" dirty="0" smtClean="0">
                <a:solidFill>
                  <a:schemeClr val="bg1"/>
                </a:solidFill>
                <a:latin typeface="Verdana" pitchFamily="34" charset="0"/>
              </a:rPr>
              <a:t>Misure di distanza: radar?</a:t>
            </a:r>
            <a:endParaRPr lang="it-IT" sz="3200" dirty="0">
              <a:latin typeface="Verdana" pitchFamily="34" charset="0"/>
            </a:endParaRPr>
          </a:p>
        </p:txBody>
      </p:sp>
      <p:sp>
        <p:nvSpPr>
          <p:cNvPr id="3075" name="Text Box 11"/>
          <p:cNvSpPr txBox="1">
            <a:spLocks noChangeArrowheads="1"/>
          </p:cNvSpPr>
          <p:nvPr/>
        </p:nvSpPr>
        <p:spPr bwMode="auto">
          <a:xfrm>
            <a:off x="6444208" y="6237312"/>
            <a:ext cx="2420856" cy="261610"/>
          </a:xfrm>
          <a:prstGeom prst="rect">
            <a:avLst/>
          </a:prstGeom>
          <a:noFill/>
          <a:ln w="9525">
            <a:noFill/>
            <a:miter lim="800000"/>
            <a:headEnd/>
            <a:tailEnd/>
          </a:ln>
        </p:spPr>
        <p:txBody>
          <a:bodyPr wrap="none">
            <a:spAutoFit/>
          </a:bodyPr>
          <a:lstStyle/>
          <a:p>
            <a:r>
              <a:rPr lang="it-IT" sz="1100" dirty="0" smtClean="0">
                <a:solidFill>
                  <a:schemeClr val="bg1"/>
                </a:solidFill>
                <a:latin typeface="Verdana" pitchFamily="34" charset="0"/>
              </a:rPr>
              <a:t>Mario Carpino, 26 ottobre 2011</a:t>
            </a:r>
            <a:endParaRPr lang="it-IT" sz="1100" dirty="0">
              <a:solidFill>
                <a:schemeClr val="bg1"/>
              </a:solidFill>
              <a:latin typeface="Verdana" pitchFamily="34" charset="0"/>
            </a:endParaRPr>
          </a:p>
        </p:txBody>
      </p:sp>
      <p:sp>
        <p:nvSpPr>
          <p:cNvPr id="3076" name="Text Box 11"/>
          <p:cNvSpPr txBox="1">
            <a:spLocks noChangeArrowheads="1"/>
          </p:cNvSpPr>
          <p:nvPr/>
        </p:nvSpPr>
        <p:spPr bwMode="auto">
          <a:xfrm>
            <a:off x="323850" y="6207125"/>
            <a:ext cx="1789272" cy="261610"/>
          </a:xfrm>
          <a:prstGeom prst="rect">
            <a:avLst/>
          </a:prstGeom>
          <a:noFill/>
          <a:ln w="9525">
            <a:noFill/>
            <a:miter lim="800000"/>
            <a:headEnd/>
            <a:tailEnd/>
          </a:ln>
        </p:spPr>
        <p:txBody>
          <a:bodyPr wrap="none">
            <a:spAutoFit/>
          </a:bodyPr>
          <a:lstStyle/>
          <a:p>
            <a:r>
              <a:rPr lang="it-IT" sz="1100" dirty="0" smtClean="0">
                <a:solidFill>
                  <a:schemeClr val="bg1"/>
                </a:solidFill>
                <a:latin typeface="Verdana" pitchFamily="34" charset="0"/>
              </a:rPr>
              <a:t>Geografia astronomica</a:t>
            </a:r>
            <a:endParaRPr lang="it-IT" sz="1100" dirty="0">
              <a:solidFill>
                <a:schemeClr val="bg1"/>
              </a:solidFill>
              <a:latin typeface="Verdana" pitchFamily="34" charset="0"/>
            </a:endParaRPr>
          </a:p>
        </p:txBody>
      </p:sp>
      <p:pic>
        <p:nvPicPr>
          <p:cNvPr id="7" name="Immagine 6" descr="gavrt_dish-browse.jpg"/>
          <p:cNvPicPr>
            <a:picLocks noChangeAspect="1"/>
          </p:cNvPicPr>
          <p:nvPr/>
        </p:nvPicPr>
        <p:blipFill>
          <a:blip r:embed="rId3" cstate="print"/>
          <a:stretch>
            <a:fillRect/>
          </a:stretch>
        </p:blipFill>
        <p:spPr>
          <a:xfrm>
            <a:off x="2339752" y="1556792"/>
            <a:ext cx="4413794" cy="4320000"/>
          </a:xfrm>
          <a:prstGeom prst="rect">
            <a:avLst/>
          </a:prstGeom>
        </p:spPr>
      </p:pic>
      <p:pic>
        <p:nvPicPr>
          <p:cNvPr id="8" name="Immagine 7" descr="ao001.jpg"/>
          <p:cNvPicPr>
            <a:picLocks noChangeAspect="1"/>
          </p:cNvPicPr>
          <p:nvPr/>
        </p:nvPicPr>
        <p:blipFill>
          <a:blip r:embed="rId4" cstate="print"/>
          <a:stretch>
            <a:fillRect/>
          </a:stretch>
        </p:blipFill>
        <p:spPr>
          <a:xfrm>
            <a:off x="1691680" y="1268760"/>
            <a:ext cx="5943600" cy="4709160"/>
          </a:xfrm>
          <a:prstGeom prst="rect">
            <a:avLst/>
          </a:prstGeom>
        </p:spPr>
      </p:pic>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par>
                                <p:cTn id="13" presetID="10" presetClass="entr" presetSubtype="0" fill="hold" nodeType="with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ext Box 9"/>
          <p:cNvSpPr txBox="1">
            <a:spLocks noChangeArrowheads="1"/>
          </p:cNvSpPr>
          <p:nvPr/>
        </p:nvSpPr>
        <p:spPr bwMode="auto">
          <a:xfrm>
            <a:off x="0" y="620688"/>
            <a:ext cx="9144000" cy="584775"/>
          </a:xfrm>
          <a:prstGeom prst="rect">
            <a:avLst/>
          </a:prstGeom>
          <a:noFill/>
          <a:ln w="9525">
            <a:noFill/>
            <a:miter lim="800000"/>
            <a:headEnd/>
            <a:tailEnd/>
          </a:ln>
        </p:spPr>
        <p:txBody>
          <a:bodyPr wrap="square">
            <a:spAutoFit/>
          </a:bodyPr>
          <a:lstStyle/>
          <a:p>
            <a:pPr algn="ctr"/>
            <a:r>
              <a:rPr lang="it-IT" sz="3200" dirty="0" smtClean="0">
                <a:solidFill>
                  <a:schemeClr val="bg1"/>
                </a:solidFill>
                <a:latin typeface="Verdana" pitchFamily="34" charset="0"/>
              </a:rPr>
              <a:t>La parallasse stellare</a:t>
            </a:r>
            <a:endParaRPr lang="it-IT" sz="3200" dirty="0">
              <a:latin typeface="Verdana" pitchFamily="34" charset="0"/>
            </a:endParaRPr>
          </a:p>
        </p:txBody>
      </p:sp>
      <p:sp>
        <p:nvSpPr>
          <p:cNvPr id="3075" name="Text Box 11"/>
          <p:cNvSpPr txBox="1">
            <a:spLocks noChangeArrowheads="1"/>
          </p:cNvSpPr>
          <p:nvPr/>
        </p:nvSpPr>
        <p:spPr bwMode="auto">
          <a:xfrm>
            <a:off x="6444208" y="6237312"/>
            <a:ext cx="2420856" cy="261610"/>
          </a:xfrm>
          <a:prstGeom prst="rect">
            <a:avLst/>
          </a:prstGeom>
          <a:noFill/>
          <a:ln w="9525">
            <a:noFill/>
            <a:miter lim="800000"/>
            <a:headEnd/>
            <a:tailEnd/>
          </a:ln>
        </p:spPr>
        <p:txBody>
          <a:bodyPr wrap="none">
            <a:spAutoFit/>
          </a:bodyPr>
          <a:lstStyle/>
          <a:p>
            <a:r>
              <a:rPr lang="it-IT" sz="1100" dirty="0" smtClean="0">
                <a:solidFill>
                  <a:schemeClr val="bg1"/>
                </a:solidFill>
                <a:latin typeface="Verdana" pitchFamily="34" charset="0"/>
              </a:rPr>
              <a:t>Mario Carpino, 26 ottobre 2011</a:t>
            </a:r>
            <a:endParaRPr lang="it-IT" sz="1100" dirty="0">
              <a:solidFill>
                <a:schemeClr val="bg1"/>
              </a:solidFill>
              <a:latin typeface="Verdana" pitchFamily="34" charset="0"/>
            </a:endParaRPr>
          </a:p>
        </p:txBody>
      </p:sp>
      <p:sp>
        <p:nvSpPr>
          <p:cNvPr id="3076" name="Text Box 11"/>
          <p:cNvSpPr txBox="1">
            <a:spLocks noChangeArrowheads="1"/>
          </p:cNvSpPr>
          <p:nvPr/>
        </p:nvSpPr>
        <p:spPr bwMode="auto">
          <a:xfrm>
            <a:off x="323850" y="6207125"/>
            <a:ext cx="1789272" cy="261610"/>
          </a:xfrm>
          <a:prstGeom prst="rect">
            <a:avLst/>
          </a:prstGeom>
          <a:noFill/>
          <a:ln w="9525">
            <a:noFill/>
            <a:miter lim="800000"/>
            <a:headEnd/>
            <a:tailEnd/>
          </a:ln>
        </p:spPr>
        <p:txBody>
          <a:bodyPr wrap="none">
            <a:spAutoFit/>
          </a:bodyPr>
          <a:lstStyle/>
          <a:p>
            <a:r>
              <a:rPr lang="it-IT" sz="1100" dirty="0" smtClean="0">
                <a:solidFill>
                  <a:schemeClr val="bg1"/>
                </a:solidFill>
                <a:latin typeface="Verdana" pitchFamily="34" charset="0"/>
              </a:rPr>
              <a:t>Geografia astronomica</a:t>
            </a:r>
            <a:endParaRPr lang="it-IT" sz="1100" dirty="0">
              <a:solidFill>
                <a:schemeClr val="bg1"/>
              </a:solidFill>
              <a:latin typeface="Verdana" pitchFamily="34" charset="0"/>
            </a:endParaRPr>
          </a:p>
        </p:txBody>
      </p:sp>
      <p:pic>
        <p:nvPicPr>
          <p:cNvPr id="6" name="Immagine 5" descr="parallax.png"/>
          <p:cNvPicPr>
            <a:picLocks noChangeAspect="1"/>
          </p:cNvPicPr>
          <p:nvPr/>
        </p:nvPicPr>
        <p:blipFill>
          <a:blip r:embed="rId3" cstate="print"/>
          <a:stretch>
            <a:fillRect/>
          </a:stretch>
        </p:blipFill>
        <p:spPr>
          <a:xfrm>
            <a:off x="1691680" y="1484784"/>
            <a:ext cx="5617881" cy="4320000"/>
          </a:xfrm>
          <a:prstGeom prst="rect">
            <a:avLst/>
          </a:prstGeom>
        </p:spPr>
      </p:pic>
    </p:spTree>
  </p:cSld>
  <p:clrMapOvr>
    <a:masterClrMapping/>
  </p:clrMapOvr>
  <p:transition spd="slow"/>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ext Box 9"/>
          <p:cNvSpPr txBox="1">
            <a:spLocks noChangeArrowheads="1"/>
          </p:cNvSpPr>
          <p:nvPr/>
        </p:nvSpPr>
        <p:spPr bwMode="auto">
          <a:xfrm>
            <a:off x="0" y="620688"/>
            <a:ext cx="9144000" cy="584775"/>
          </a:xfrm>
          <a:prstGeom prst="rect">
            <a:avLst/>
          </a:prstGeom>
          <a:noFill/>
          <a:ln w="9525">
            <a:noFill/>
            <a:miter lim="800000"/>
            <a:headEnd/>
            <a:tailEnd/>
          </a:ln>
        </p:spPr>
        <p:txBody>
          <a:bodyPr wrap="square">
            <a:spAutoFit/>
          </a:bodyPr>
          <a:lstStyle/>
          <a:p>
            <a:pPr algn="ctr"/>
            <a:r>
              <a:rPr lang="it-IT" sz="3200" dirty="0" smtClean="0">
                <a:solidFill>
                  <a:schemeClr val="bg1"/>
                </a:solidFill>
                <a:latin typeface="Verdana" pitchFamily="34" charset="0"/>
              </a:rPr>
              <a:t>La parallasse stellare</a:t>
            </a:r>
            <a:endParaRPr lang="it-IT" sz="3200" dirty="0">
              <a:latin typeface="Verdana" pitchFamily="34" charset="0"/>
            </a:endParaRPr>
          </a:p>
        </p:txBody>
      </p:sp>
      <p:sp>
        <p:nvSpPr>
          <p:cNvPr id="3075" name="Text Box 11"/>
          <p:cNvSpPr txBox="1">
            <a:spLocks noChangeArrowheads="1"/>
          </p:cNvSpPr>
          <p:nvPr/>
        </p:nvSpPr>
        <p:spPr bwMode="auto">
          <a:xfrm>
            <a:off x="6444208" y="6237312"/>
            <a:ext cx="2420856" cy="261610"/>
          </a:xfrm>
          <a:prstGeom prst="rect">
            <a:avLst/>
          </a:prstGeom>
          <a:noFill/>
          <a:ln w="9525">
            <a:noFill/>
            <a:miter lim="800000"/>
            <a:headEnd/>
            <a:tailEnd/>
          </a:ln>
        </p:spPr>
        <p:txBody>
          <a:bodyPr wrap="none">
            <a:spAutoFit/>
          </a:bodyPr>
          <a:lstStyle/>
          <a:p>
            <a:r>
              <a:rPr lang="it-IT" sz="1100" dirty="0" smtClean="0">
                <a:solidFill>
                  <a:schemeClr val="bg1"/>
                </a:solidFill>
                <a:latin typeface="Verdana" pitchFamily="34" charset="0"/>
              </a:rPr>
              <a:t>Mario Carpino, 26 ottobre 2011</a:t>
            </a:r>
            <a:endParaRPr lang="it-IT" sz="1100" dirty="0">
              <a:solidFill>
                <a:schemeClr val="bg1"/>
              </a:solidFill>
              <a:latin typeface="Verdana" pitchFamily="34" charset="0"/>
            </a:endParaRPr>
          </a:p>
        </p:txBody>
      </p:sp>
      <p:sp>
        <p:nvSpPr>
          <p:cNvPr id="3076" name="Text Box 11"/>
          <p:cNvSpPr txBox="1">
            <a:spLocks noChangeArrowheads="1"/>
          </p:cNvSpPr>
          <p:nvPr/>
        </p:nvSpPr>
        <p:spPr bwMode="auto">
          <a:xfrm>
            <a:off x="323850" y="6207125"/>
            <a:ext cx="1789272" cy="261610"/>
          </a:xfrm>
          <a:prstGeom prst="rect">
            <a:avLst/>
          </a:prstGeom>
          <a:noFill/>
          <a:ln w="9525">
            <a:noFill/>
            <a:miter lim="800000"/>
            <a:headEnd/>
            <a:tailEnd/>
          </a:ln>
        </p:spPr>
        <p:txBody>
          <a:bodyPr wrap="none">
            <a:spAutoFit/>
          </a:bodyPr>
          <a:lstStyle/>
          <a:p>
            <a:r>
              <a:rPr lang="it-IT" sz="1100" dirty="0" smtClean="0">
                <a:solidFill>
                  <a:schemeClr val="bg1"/>
                </a:solidFill>
                <a:latin typeface="Verdana" pitchFamily="34" charset="0"/>
              </a:rPr>
              <a:t>Geografia astronomica</a:t>
            </a:r>
            <a:endParaRPr lang="it-IT" sz="1100" dirty="0">
              <a:solidFill>
                <a:schemeClr val="bg1"/>
              </a:solidFill>
              <a:latin typeface="Verdana" pitchFamily="34" charset="0"/>
            </a:endParaRPr>
          </a:p>
        </p:txBody>
      </p:sp>
      <p:pic>
        <p:nvPicPr>
          <p:cNvPr id="6" name="Immagine 5" descr="parallax.png"/>
          <p:cNvPicPr>
            <a:picLocks noChangeAspect="1"/>
          </p:cNvPicPr>
          <p:nvPr/>
        </p:nvPicPr>
        <p:blipFill>
          <a:blip r:embed="rId3" cstate="print"/>
          <a:stretch>
            <a:fillRect/>
          </a:stretch>
        </p:blipFill>
        <p:spPr>
          <a:xfrm>
            <a:off x="1115616" y="1628800"/>
            <a:ext cx="7156209" cy="4320000"/>
          </a:xfrm>
          <a:prstGeom prst="rect">
            <a:avLst/>
          </a:prstGeom>
        </p:spPr>
      </p:pic>
    </p:spTree>
  </p:cSld>
  <p:clrMapOvr>
    <a:masterClrMapping/>
  </p:clrMapOvr>
  <p:transition spd="slow"/>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ext Box 9"/>
          <p:cNvSpPr txBox="1">
            <a:spLocks noChangeArrowheads="1"/>
          </p:cNvSpPr>
          <p:nvPr/>
        </p:nvSpPr>
        <p:spPr bwMode="auto">
          <a:xfrm>
            <a:off x="0" y="404664"/>
            <a:ext cx="9144000" cy="584775"/>
          </a:xfrm>
          <a:prstGeom prst="rect">
            <a:avLst/>
          </a:prstGeom>
          <a:noFill/>
          <a:ln w="9525">
            <a:noFill/>
            <a:miter lim="800000"/>
            <a:headEnd/>
            <a:tailEnd/>
          </a:ln>
        </p:spPr>
        <p:txBody>
          <a:bodyPr wrap="square">
            <a:spAutoFit/>
          </a:bodyPr>
          <a:lstStyle/>
          <a:p>
            <a:pPr algn="ctr"/>
            <a:r>
              <a:rPr lang="it-IT" sz="3200" dirty="0" smtClean="0">
                <a:solidFill>
                  <a:schemeClr val="bg1"/>
                </a:solidFill>
                <a:latin typeface="Verdana" pitchFamily="34" charset="0"/>
              </a:rPr>
              <a:t>La parallasse stellare</a:t>
            </a:r>
            <a:endParaRPr lang="it-IT" sz="3200" dirty="0">
              <a:latin typeface="Verdana" pitchFamily="34" charset="0"/>
            </a:endParaRPr>
          </a:p>
        </p:txBody>
      </p:sp>
      <p:sp>
        <p:nvSpPr>
          <p:cNvPr id="3075" name="Text Box 11"/>
          <p:cNvSpPr txBox="1">
            <a:spLocks noChangeArrowheads="1"/>
          </p:cNvSpPr>
          <p:nvPr/>
        </p:nvSpPr>
        <p:spPr bwMode="auto">
          <a:xfrm>
            <a:off x="6444208" y="6237312"/>
            <a:ext cx="2420856" cy="261610"/>
          </a:xfrm>
          <a:prstGeom prst="rect">
            <a:avLst/>
          </a:prstGeom>
          <a:noFill/>
          <a:ln w="9525">
            <a:noFill/>
            <a:miter lim="800000"/>
            <a:headEnd/>
            <a:tailEnd/>
          </a:ln>
        </p:spPr>
        <p:txBody>
          <a:bodyPr wrap="none">
            <a:spAutoFit/>
          </a:bodyPr>
          <a:lstStyle/>
          <a:p>
            <a:r>
              <a:rPr lang="it-IT" sz="1100" dirty="0" smtClean="0">
                <a:solidFill>
                  <a:schemeClr val="bg1"/>
                </a:solidFill>
                <a:latin typeface="Verdana" pitchFamily="34" charset="0"/>
              </a:rPr>
              <a:t>Mario Carpino, 26 ottobre 2011</a:t>
            </a:r>
            <a:endParaRPr lang="it-IT" sz="1100" dirty="0">
              <a:solidFill>
                <a:schemeClr val="bg1"/>
              </a:solidFill>
              <a:latin typeface="Verdana" pitchFamily="34" charset="0"/>
            </a:endParaRPr>
          </a:p>
        </p:txBody>
      </p:sp>
      <p:sp>
        <p:nvSpPr>
          <p:cNvPr id="3076" name="Text Box 11"/>
          <p:cNvSpPr txBox="1">
            <a:spLocks noChangeArrowheads="1"/>
          </p:cNvSpPr>
          <p:nvPr/>
        </p:nvSpPr>
        <p:spPr bwMode="auto">
          <a:xfrm>
            <a:off x="323850" y="6207125"/>
            <a:ext cx="1789272" cy="261610"/>
          </a:xfrm>
          <a:prstGeom prst="rect">
            <a:avLst/>
          </a:prstGeom>
          <a:noFill/>
          <a:ln w="9525">
            <a:noFill/>
            <a:miter lim="800000"/>
            <a:headEnd/>
            <a:tailEnd/>
          </a:ln>
        </p:spPr>
        <p:txBody>
          <a:bodyPr wrap="none">
            <a:spAutoFit/>
          </a:bodyPr>
          <a:lstStyle/>
          <a:p>
            <a:r>
              <a:rPr lang="it-IT" sz="1100" dirty="0" smtClean="0">
                <a:solidFill>
                  <a:schemeClr val="bg1"/>
                </a:solidFill>
                <a:latin typeface="Verdana" pitchFamily="34" charset="0"/>
              </a:rPr>
              <a:t>Geografia astronomica</a:t>
            </a:r>
            <a:endParaRPr lang="it-IT" sz="1100" dirty="0">
              <a:solidFill>
                <a:schemeClr val="bg1"/>
              </a:solidFill>
              <a:latin typeface="Verdana" pitchFamily="34" charset="0"/>
            </a:endParaRPr>
          </a:p>
        </p:txBody>
      </p:sp>
      <p:pic>
        <p:nvPicPr>
          <p:cNvPr id="6" name="Immagine 5" descr="parallax.png"/>
          <p:cNvPicPr>
            <a:picLocks noChangeAspect="1"/>
          </p:cNvPicPr>
          <p:nvPr/>
        </p:nvPicPr>
        <p:blipFill>
          <a:blip r:embed="rId3" cstate="print"/>
          <a:stretch>
            <a:fillRect/>
          </a:stretch>
        </p:blipFill>
        <p:spPr>
          <a:xfrm>
            <a:off x="1115616" y="1340768"/>
            <a:ext cx="7176341" cy="4680000"/>
          </a:xfrm>
          <a:prstGeom prst="rect">
            <a:avLst/>
          </a:prstGeom>
        </p:spPr>
      </p:pic>
    </p:spTree>
  </p:cSld>
  <p:clrMapOvr>
    <a:masterClrMapping/>
  </p:clrMapOvr>
  <p:transition spd="slow"/>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ext Box 9"/>
          <p:cNvSpPr txBox="1">
            <a:spLocks noChangeArrowheads="1"/>
          </p:cNvSpPr>
          <p:nvPr/>
        </p:nvSpPr>
        <p:spPr bwMode="auto">
          <a:xfrm>
            <a:off x="0" y="404664"/>
            <a:ext cx="9144000" cy="584775"/>
          </a:xfrm>
          <a:prstGeom prst="rect">
            <a:avLst/>
          </a:prstGeom>
          <a:noFill/>
          <a:ln w="9525">
            <a:noFill/>
            <a:miter lim="800000"/>
            <a:headEnd/>
            <a:tailEnd/>
          </a:ln>
        </p:spPr>
        <p:txBody>
          <a:bodyPr wrap="square">
            <a:spAutoFit/>
          </a:bodyPr>
          <a:lstStyle/>
          <a:p>
            <a:pPr algn="ctr"/>
            <a:r>
              <a:rPr lang="it-IT" sz="3200" dirty="0" smtClean="0">
                <a:solidFill>
                  <a:schemeClr val="bg1"/>
                </a:solidFill>
                <a:latin typeface="Verdana" pitchFamily="34" charset="0"/>
              </a:rPr>
              <a:t>La parallasse stellare</a:t>
            </a:r>
            <a:endParaRPr lang="it-IT" sz="3200" dirty="0">
              <a:latin typeface="Verdana" pitchFamily="34" charset="0"/>
            </a:endParaRPr>
          </a:p>
        </p:txBody>
      </p:sp>
      <p:sp>
        <p:nvSpPr>
          <p:cNvPr id="3075" name="Text Box 11"/>
          <p:cNvSpPr txBox="1">
            <a:spLocks noChangeArrowheads="1"/>
          </p:cNvSpPr>
          <p:nvPr/>
        </p:nvSpPr>
        <p:spPr bwMode="auto">
          <a:xfrm>
            <a:off x="6444208" y="6237312"/>
            <a:ext cx="2420856" cy="261610"/>
          </a:xfrm>
          <a:prstGeom prst="rect">
            <a:avLst/>
          </a:prstGeom>
          <a:noFill/>
          <a:ln w="9525">
            <a:noFill/>
            <a:miter lim="800000"/>
            <a:headEnd/>
            <a:tailEnd/>
          </a:ln>
        </p:spPr>
        <p:txBody>
          <a:bodyPr wrap="none">
            <a:spAutoFit/>
          </a:bodyPr>
          <a:lstStyle/>
          <a:p>
            <a:r>
              <a:rPr lang="it-IT" sz="1100" dirty="0" smtClean="0">
                <a:solidFill>
                  <a:schemeClr val="bg1"/>
                </a:solidFill>
                <a:latin typeface="Verdana" pitchFamily="34" charset="0"/>
              </a:rPr>
              <a:t>Mario Carpino, 26 ottobre 2011</a:t>
            </a:r>
            <a:endParaRPr lang="it-IT" sz="1100" dirty="0">
              <a:solidFill>
                <a:schemeClr val="bg1"/>
              </a:solidFill>
              <a:latin typeface="Verdana" pitchFamily="34" charset="0"/>
            </a:endParaRPr>
          </a:p>
        </p:txBody>
      </p:sp>
      <p:sp>
        <p:nvSpPr>
          <p:cNvPr id="3076" name="Text Box 11"/>
          <p:cNvSpPr txBox="1">
            <a:spLocks noChangeArrowheads="1"/>
          </p:cNvSpPr>
          <p:nvPr/>
        </p:nvSpPr>
        <p:spPr bwMode="auto">
          <a:xfrm>
            <a:off x="323850" y="6207125"/>
            <a:ext cx="1789272" cy="261610"/>
          </a:xfrm>
          <a:prstGeom prst="rect">
            <a:avLst/>
          </a:prstGeom>
          <a:noFill/>
          <a:ln w="9525">
            <a:noFill/>
            <a:miter lim="800000"/>
            <a:headEnd/>
            <a:tailEnd/>
          </a:ln>
        </p:spPr>
        <p:txBody>
          <a:bodyPr wrap="none">
            <a:spAutoFit/>
          </a:bodyPr>
          <a:lstStyle/>
          <a:p>
            <a:r>
              <a:rPr lang="it-IT" sz="1100" dirty="0" smtClean="0">
                <a:solidFill>
                  <a:schemeClr val="bg1"/>
                </a:solidFill>
                <a:latin typeface="Verdana" pitchFamily="34" charset="0"/>
              </a:rPr>
              <a:t>Geografia astronomica</a:t>
            </a:r>
            <a:endParaRPr lang="it-IT" sz="1100" dirty="0">
              <a:solidFill>
                <a:schemeClr val="bg1"/>
              </a:solidFill>
              <a:latin typeface="Verdana" pitchFamily="34" charset="0"/>
            </a:endParaRPr>
          </a:p>
        </p:txBody>
      </p:sp>
      <p:sp>
        <p:nvSpPr>
          <p:cNvPr id="7" name="CasellaDiTesto 6"/>
          <p:cNvSpPr txBox="1"/>
          <p:nvPr/>
        </p:nvSpPr>
        <p:spPr>
          <a:xfrm>
            <a:off x="827584" y="2348880"/>
            <a:ext cx="7560840" cy="1631216"/>
          </a:xfrm>
          <a:prstGeom prst="rect">
            <a:avLst/>
          </a:prstGeom>
          <a:noFill/>
        </p:spPr>
        <p:txBody>
          <a:bodyPr wrap="square" rtlCol="0">
            <a:spAutoFit/>
          </a:bodyPr>
          <a:lstStyle/>
          <a:p>
            <a:r>
              <a:rPr lang="it-IT" dirty="0" smtClean="0">
                <a:solidFill>
                  <a:schemeClr val="bg1"/>
                </a:solidFill>
                <a:latin typeface="Verdana" pitchFamily="34" charset="0"/>
              </a:rPr>
              <a:t>1 secondo d’arco: dimensioni apparenti di un oggetto posto a una distanza pari a 206.000 volte il suo diametro</a:t>
            </a:r>
          </a:p>
          <a:p>
            <a:r>
              <a:rPr lang="it-IT" dirty="0" smtClean="0">
                <a:solidFill>
                  <a:schemeClr val="bg1"/>
                </a:solidFill>
                <a:latin typeface="Verdana" pitchFamily="34" charset="0"/>
              </a:rPr>
              <a:t>(moneta da 1 euro a 4,7 km)</a:t>
            </a:r>
          </a:p>
          <a:p>
            <a:endParaRPr lang="it-IT" dirty="0" smtClean="0">
              <a:solidFill>
                <a:schemeClr val="bg1"/>
              </a:solidFill>
              <a:latin typeface="Verdana" pitchFamily="34" charset="0"/>
            </a:endParaRPr>
          </a:p>
          <a:p>
            <a:r>
              <a:rPr lang="it-IT" dirty="0" smtClean="0">
                <a:solidFill>
                  <a:schemeClr val="bg1"/>
                </a:solidFill>
                <a:latin typeface="Verdana" pitchFamily="34" charset="0"/>
              </a:rPr>
              <a:t>1 parsec (parallasse-secondo) = 206.000 AU = 3.26 </a:t>
            </a:r>
            <a:r>
              <a:rPr lang="it-IT" dirty="0" err="1" smtClean="0">
                <a:solidFill>
                  <a:schemeClr val="bg1"/>
                </a:solidFill>
                <a:latin typeface="Verdana" pitchFamily="34" charset="0"/>
              </a:rPr>
              <a:t>ly</a:t>
            </a:r>
            <a:endParaRPr lang="it-IT" dirty="0">
              <a:solidFill>
                <a:schemeClr val="bg1"/>
              </a:solidFill>
              <a:latin typeface="Verdana" pitchFamily="34" charset="0"/>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7">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rgbClr val="FFFF00"/>
        </a:solidFill>
        <a:effectLst/>
      </p:bgPr>
    </p:bg>
    <p:spTree>
      <p:nvGrpSpPr>
        <p:cNvPr id="1" name=""/>
        <p:cNvGrpSpPr/>
        <p:nvPr/>
      </p:nvGrpSpPr>
      <p:grpSpPr>
        <a:xfrm>
          <a:off x="0" y="0"/>
          <a:ext cx="0" cy="0"/>
          <a:chOff x="0" y="0"/>
          <a:chExt cx="0" cy="0"/>
        </a:xfrm>
      </p:grpSpPr>
      <p:sp>
        <p:nvSpPr>
          <p:cNvPr id="3074" name="Text Box 9"/>
          <p:cNvSpPr txBox="1">
            <a:spLocks noChangeArrowheads="1"/>
          </p:cNvSpPr>
          <p:nvPr/>
        </p:nvSpPr>
        <p:spPr bwMode="auto">
          <a:xfrm>
            <a:off x="0" y="1052736"/>
            <a:ext cx="9144000" cy="2800767"/>
          </a:xfrm>
          <a:prstGeom prst="rect">
            <a:avLst/>
          </a:prstGeom>
          <a:noFill/>
          <a:ln w="9525">
            <a:noFill/>
            <a:miter lim="800000"/>
            <a:headEnd/>
            <a:tailEnd/>
          </a:ln>
        </p:spPr>
        <p:txBody>
          <a:bodyPr wrap="square">
            <a:spAutoFit/>
          </a:bodyPr>
          <a:lstStyle/>
          <a:p>
            <a:pPr algn="ctr"/>
            <a:r>
              <a:rPr lang="it-IT" sz="8800" dirty="0">
                <a:latin typeface="Verdana" pitchFamily="34" charset="0"/>
              </a:rPr>
              <a:t>3</a:t>
            </a:r>
            <a:endParaRPr lang="it-IT" sz="8800" dirty="0" smtClean="0">
              <a:latin typeface="Verdana" pitchFamily="34" charset="0"/>
            </a:endParaRPr>
          </a:p>
          <a:p>
            <a:pPr algn="ctr"/>
            <a:endParaRPr lang="it-IT" sz="4400" dirty="0">
              <a:latin typeface="Verdana" pitchFamily="34" charset="0"/>
            </a:endParaRPr>
          </a:p>
          <a:p>
            <a:pPr algn="ctr"/>
            <a:r>
              <a:rPr lang="it-IT" sz="4400" dirty="0" smtClean="0">
                <a:latin typeface="Verdana" pitchFamily="34" charset="0"/>
              </a:rPr>
              <a:t>L’orbita della Terra</a:t>
            </a:r>
          </a:p>
        </p:txBody>
      </p:sp>
      <p:sp>
        <p:nvSpPr>
          <p:cNvPr id="3075" name="Text Box 11"/>
          <p:cNvSpPr txBox="1">
            <a:spLocks noChangeArrowheads="1"/>
          </p:cNvSpPr>
          <p:nvPr/>
        </p:nvSpPr>
        <p:spPr bwMode="auto">
          <a:xfrm>
            <a:off x="6444208" y="6237312"/>
            <a:ext cx="2420856" cy="261610"/>
          </a:xfrm>
          <a:prstGeom prst="rect">
            <a:avLst/>
          </a:prstGeom>
          <a:noFill/>
          <a:ln w="9525">
            <a:noFill/>
            <a:miter lim="800000"/>
            <a:headEnd/>
            <a:tailEnd/>
          </a:ln>
        </p:spPr>
        <p:txBody>
          <a:bodyPr wrap="none">
            <a:spAutoFit/>
          </a:bodyPr>
          <a:lstStyle/>
          <a:p>
            <a:r>
              <a:rPr lang="it-IT" sz="1100" dirty="0" smtClean="0">
                <a:latin typeface="Verdana" pitchFamily="34" charset="0"/>
              </a:rPr>
              <a:t>Mario Carpino, 26 ottobre 2011</a:t>
            </a:r>
            <a:endParaRPr lang="it-IT" sz="1100" dirty="0">
              <a:latin typeface="Verdana" pitchFamily="34" charset="0"/>
            </a:endParaRPr>
          </a:p>
        </p:txBody>
      </p:sp>
      <p:sp>
        <p:nvSpPr>
          <p:cNvPr id="3076" name="Text Box 11"/>
          <p:cNvSpPr txBox="1">
            <a:spLocks noChangeArrowheads="1"/>
          </p:cNvSpPr>
          <p:nvPr/>
        </p:nvSpPr>
        <p:spPr bwMode="auto">
          <a:xfrm>
            <a:off x="323850" y="6207125"/>
            <a:ext cx="1789272" cy="261610"/>
          </a:xfrm>
          <a:prstGeom prst="rect">
            <a:avLst/>
          </a:prstGeom>
          <a:noFill/>
          <a:ln w="9525">
            <a:noFill/>
            <a:miter lim="800000"/>
            <a:headEnd/>
            <a:tailEnd/>
          </a:ln>
        </p:spPr>
        <p:txBody>
          <a:bodyPr wrap="none">
            <a:spAutoFit/>
          </a:bodyPr>
          <a:lstStyle/>
          <a:p>
            <a:r>
              <a:rPr lang="it-IT" sz="1100" dirty="0" smtClean="0">
                <a:latin typeface="Verdana" pitchFamily="34" charset="0"/>
              </a:rPr>
              <a:t>Geografia astronomica</a:t>
            </a:r>
            <a:endParaRPr lang="it-IT" sz="1100" dirty="0">
              <a:latin typeface="Verdana" pitchFamily="34" charset="0"/>
            </a:endParaRPr>
          </a:p>
        </p:txBody>
      </p:sp>
    </p:spTree>
  </p:cSld>
  <p:clrMapOvr>
    <a:masterClrMapping/>
  </p:clrMapOvr>
  <p:transition spd="slow"/>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FFF00"/>
        </a:solidFill>
        <a:effectLst/>
      </p:bgPr>
    </p:bg>
    <p:spTree>
      <p:nvGrpSpPr>
        <p:cNvPr id="1" name=""/>
        <p:cNvGrpSpPr/>
        <p:nvPr/>
      </p:nvGrpSpPr>
      <p:grpSpPr>
        <a:xfrm>
          <a:off x="0" y="0"/>
          <a:ext cx="0" cy="0"/>
          <a:chOff x="0" y="0"/>
          <a:chExt cx="0" cy="0"/>
        </a:xfrm>
      </p:grpSpPr>
      <p:sp>
        <p:nvSpPr>
          <p:cNvPr id="3074" name="Text Box 9"/>
          <p:cNvSpPr txBox="1">
            <a:spLocks noChangeArrowheads="1"/>
          </p:cNvSpPr>
          <p:nvPr/>
        </p:nvSpPr>
        <p:spPr bwMode="auto">
          <a:xfrm>
            <a:off x="0" y="1052736"/>
            <a:ext cx="9144000" cy="2800767"/>
          </a:xfrm>
          <a:prstGeom prst="rect">
            <a:avLst/>
          </a:prstGeom>
          <a:noFill/>
          <a:ln w="9525">
            <a:noFill/>
            <a:miter lim="800000"/>
            <a:headEnd/>
            <a:tailEnd/>
          </a:ln>
        </p:spPr>
        <p:txBody>
          <a:bodyPr wrap="square">
            <a:spAutoFit/>
          </a:bodyPr>
          <a:lstStyle/>
          <a:p>
            <a:pPr algn="ctr"/>
            <a:r>
              <a:rPr lang="it-IT" sz="8800" dirty="0" smtClean="0">
                <a:latin typeface="Verdana" pitchFamily="34" charset="0"/>
              </a:rPr>
              <a:t>1</a:t>
            </a:r>
          </a:p>
          <a:p>
            <a:pPr algn="ctr"/>
            <a:endParaRPr lang="it-IT" sz="4400" dirty="0">
              <a:latin typeface="Verdana" pitchFamily="34" charset="0"/>
            </a:endParaRPr>
          </a:p>
          <a:p>
            <a:pPr algn="ctr"/>
            <a:r>
              <a:rPr lang="it-IT" sz="4400" dirty="0" smtClean="0">
                <a:latin typeface="Verdana" pitchFamily="34" charset="0"/>
              </a:rPr>
              <a:t>Coordinate celesti</a:t>
            </a:r>
            <a:endParaRPr lang="it-IT" sz="4400" dirty="0">
              <a:latin typeface="Verdana" pitchFamily="34" charset="0"/>
            </a:endParaRPr>
          </a:p>
        </p:txBody>
      </p:sp>
      <p:sp>
        <p:nvSpPr>
          <p:cNvPr id="3075" name="Text Box 11"/>
          <p:cNvSpPr txBox="1">
            <a:spLocks noChangeArrowheads="1"/>
          </p:cNvSpPr>
          <p:nvPr/>
        </p:nvSpPr>
        <p:spPr bwMode="auto">
          <a:xfrm>
            <a:off x="6444208" y="6237312"/>
            <a:ext cx="2420856" cy="261610"/>
          </a:xfrm>
          <a:prstGeom prst="rect">
            <a:avLst/>
          </a:prstGeom>
          <a:noFill/>
          <a:ln w="9525">
            <a:noFill/>
            <a:miter lim="800000"/>
            <a:headEnd/>
            <a:tailEnd/>
          </a:ln>
        </p:spPr>
        <p:txBody>
          <a:bodyPr wrap="none">
            <a:spAutoFit/>
          </a:bodyPr>
          <a:lstStyle/>
          <a:p>
            <a:r>
              <a:rPr lang="it-IT" sz="1100" dirty="0" smtClean="0">
                <a:latin typeface="Verdana" pitchFamily="34" charset="0"/>
              </a:rPr>
              <a:t>Mario Carpino, 26 ottobre 2011</a:t>
            </a:r>
            <a:endParaRPr lang="it-IT" sz="1100" dirty="0">
              <a:latin typeface="Verdana" pitchFamily="34" charset="0"/>
            </a:endParaRPr>
          </a:p>
        </p:txBody>
      </p:sp>
      <p:sp>
        <p:nvSpPr>
          <p:cNvPr id="3076" name="Text Box 11"/>
          <p:cNvSpPr txBox="1">
            <a:spLocks noChangeArrowheads="1"/>
          </p:cNvSpPr>
          <p:nvPr/>
        </p:nvSpPr>
        <p:spPr bwMode="auto">
          <a:xfrm>
            <a:off x="323850" y="6207125"/>
            <a:ext cx="1789272" cy="261610"/>
          </a:xfrm>
          <a:prstGeom prst="rect">
            <a:avLst/>
          </a:prstGeom>
          <a:noFill/>
          <a:ln w="9525">
            <a:noFill/>
            <a:miter lim="800000"/>
            <a:headEnd/>
            <a:tailEnd/>
          </a:ln>
        </p:spPr>
        <p:txBody>
          <a:bodyPr wrap="none">
            <a:spAutoFit/>
          </a:bodyPr>
          <a:lstStyle/>
          <a:p>
            <a:r>
              <a:rPr lang="it-IT" sz="1100" dirty="0" smtClean="0">
                <a:latin typeface="Verdana" pitchFamily="34" charset="0"/>
              </a:rPr>
              <a:t>Geografia astronomica</a:t>
            </a:r>
            <a:endParaRPr lang="it-IT" sz="1100" dirty="0">
              <a:latin typeface="Verdana" pitchFamily="34" charset="0"/>
            </a:endParaRPr>
          </a:p>
        </p:txBody>
      </p:sp>
    </p:spTree>
  </p:cSld>
  <p:clrMapOvr>
    <a:masterClrMapping/>
  </p:clrMapOvr>
  <p:transition spd="slow"/>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ext Box 9"/>
          <p:cNvSpPr txBox="1">
            <a:spLocks noChangeArrowheads="1"/>
          </p:cNvSpPr>
          <p:nvPr/>
        </p:nvSpPr>
        <p:spPr bwMode="auto">
          <a:xfrm>
            <a:off x="0" y="404664"/>
            <a:ext cx="9144000" cy="584775"/>
          </a:xfrm>
          <a:prstGeom prst="rect">
            <a:avLst/>
          </a:prstGeom>
          <a:noFill/>
          <a:ln w="9525">
            <a:noFill/>
            <a:miter lim="800000"/>
            <a:headEnd/>
            <a:tailEnd/>
          </a:ln>
        </p:spPr>
        <p:txBody>
          <a:bodyPr wrap="square">
            <a:spAutoFit/>
          </a:bodyPr>
          <a:lstStyle/>
          <a:p>
            <a:pPr algn="ctr"/>
            <a:r>
              <a:rPr lang="it-IT" sz="3200" dirty="0" smtClean="0">
                <a:solidFill>
                  <a:schemeClr val="bg1"/>
                </a:solidFill>
                <a:latin typeface="Verdana" pitchFamily="34" charset="0"/>
              </a:rPr>
              <a:t>Le tre leggi di Keplero</a:t>
            </a:r>
            <a:endParaRPr lang="it-IT" sz="3200" dirty="0">
              <a:latin typeface="Verdana" pitchFamily="34" charset="0"/>
            </a:endParaRPr>
          </a:p>
        </p:txBody>
      </p:sp>
      <p:sp>
        <p:nvSpPr>
          <p:cNvPr id="3075" name="Text Box 11"/>
          <p:cNvSpPr txBox="1">
            <a:spLocks noChangeArrowheads="1"/>
          </p:cNvSpPr>
          <p:nvPr/>
        </p:nvSpPr>
        <p:spPr bwMode="auto">
          <a:xfrm>
            <a:off x="6444208" y="6237312"/>
            <a:ext cx="2420856" cy="261610"/>
          </a:xfrm>
          <a:prstGeom prst="rect">
            <a:avLst/>
          </a:prstGeom>
          <a:noFill/>
          <a:ln w="9525">
            <a:noFill/>
            <a:miter lim="800000"/>
            <a:headEnd/>
            <a:tailEnd/>
          </a:ln>
        </p:spPr>
        <p:txBody>
          <a:bodyPr wrap="none">
            <a:spAutoFit/>
          </a:bodyPr>
          <a:lstStyle/>
          <a:p>
            <a:r>
              <a:rPr lang="it-IT" sz="1100" dirty="0" smtClean="0">
                <a:solidFill>
                  <a:schemeClr val="bg1"/>
                </a:solidFill>
                <a:latin typeface="Verdana" pitchFamily="34" charset="0"/>
              </a:rPr>
              <a:t>Mario Carpino, 26 ottobre 2011</a:t>
            </a:r>
            <a:endParaRPr lang="it-IT" sz="1100" dirty="0">
              <a:solidFill>
                <a:schemeClr val="bg1"/>
              </a:solidFill>
              <a:latin typeface="Verdana" pitchFamily="34" charset="0"/>
            </a:endParaRPr>
          </a:p>
        </p:txBody>
      </p:sp>
      <p:sp>
        <p:nvSpPr>
          <p:cNvPr id="3076" name="Text Box 11"/>
          <p:cNvSpPr txBox="1">
            <a:spLocks noChangeArrowheads="1"/>
          </p:cNvSpPr>
          <p:nvPr/>
        </p:nvSpPr>
        <p:spPr bwMode="auto">
          <a:xfrm>
            <a:off x="323850" y="6207125"/>
            <a:ext cx="1789272" cy="261610"/>
          </a:xfrm>
          <a:prstGeom prst="rect">
            <a:avLst/>
          </a:prstGeom>
          <a:noFill/>
          <a:ln w="9525">
            <a:noFill/>
            <a:miter lim="800000"/>
            <a:headEnd/>
            <a:tailEnd/>
          </a:ln>
        </p:spPr>
        <p:txBody>
          <a:bodyPr wrap="none">
            <a:spAutoFit/>
          </a:bodyPr>
          <a:lstStyle/>
          <a:p>
            <a:r>
              <a:rPr lang="it-IT" sz="1100" dirty="0" smtClean="0">
                <a:solidFill>
                  <a:schemeClr val="bg1"/>
                </a:solidFill>
                <a:latin typeface="Verdana" pitchFamily="34" charset="0"/>
              </a:rPr>
              <a:t>Geografia astronomica</a:t>
            </a:r>
            <a:endParaRPr lang="it-IT" sz="1100" dirty="0">
              <a:solidFill>
                <a:schemeClr val="bg1"/>
              </a:solidFill>
              <a:latin typeface="Verdana" pitchFamily="34" charset="0"/>
            </a:endParaRPr>
          </a:p>
        </p:txBody>
      </p:sp>
      <p:sp>
        <p:nvSpPr>
          <p:cNvPr id="8" name="Text Box 1026"/>
          <p:cNvSpPr txBox="1">
            <a:spLocks noChangeArrowheads="1"/>
          </p:cNvSpPr>
          <p:nvPr/>
        </p:nvSpPr>
        <p:spPr bwMode="auto">
          <a:xfrm>
            <a:off x="5004048" y="3356992"/>
            <a:ext cx="3180928" cy="409555"/>
          </a:xfrm>
          <a:prstGeom prst="rect">
            <a:avLst/>
          </a:prstGeom>
          <a:noFill/>
          <a:ln w="9525">
            <a:noFill/>
            <a:miter lim="800000"/>
            <a:headEnd/>
            <a:tailEnd/>
          </a:ln>
        </p:spPr>
        <p:txBody>
          <a:bodyPr wrap="square" lIns="100794" tIns="50397" rIns="100794" bIns="50397" anchor="ctr">
            <a:spAutoFit/>
          </a:bodyPr>
          <a:lstStyle/>
          <a:p>
            <a:pPr algn="l"/>
            <a:r>
              <a:rPr lang="it-IT" dirty="0" smtClean="0">
                <a:solidFill>
                  <a:schemeClr val="bg1"/>
                </a:solidFill>
                <a:latin typeface="Verdana" pitchFamily="34" charset="0"/>
                <a:cs typeface="Arial" pitchFamily="34" charset="0"/>
              </a:rPr>
              <a:t>Keplero </a:t>
            </a:r>
            <a:r>
              <a:rPr lang="it-IT" dirty="0">
                <a:solidFill>
                  <a:schemeClr val="bg1"/>
                </a:solidFill>
                <a:latin typeface="Verdana" pitchFamily="34" charset="0"/>
                <a:cs typeface="Arial" pitchFamily="34" charset="0"/>
              </a:rPr>
              <a:t>(</a:t>
            </a:r>
            <a:r>
              <a:rPr lang="it-IT" dirty="0" smtClean="0">
                <a:solidFill>
                  <a:schemeClr val="bg1"/>
                </a:solidFill>
                <a:latin typeface="Verdana" pitchFamily="34" charset="0"/>
                <a:cs typeface="Arial" pitchFamily="34" charset="0"/>
              </a:rPr>
              <a:t>1571-1630</a:t>
            </a:r>
            <a:r>
              <a:rPr lang="it-IT" sz="1600" dirty="0" smtClean="0">
                <a:solidFill>
                  <a:schemeClr val="bg1"/>
                </a:solidFill>
                <a:latin typeface="Verdana" pitchFamily="34" charset="0"/>
                <a:cs typeface="Arial" pitchFamily="34" charset="0"/>
              </a:rPr>
              <a:t>)</a:t>
            </a:r>
          </a:p>
        </p:txBody>
      </p:sp>
      <p:pic>
        <p:nvPicPr>
          <p:cNvPr id="9" name="Immagine 6" descr="ritratto_keplero2.gif"/>
          <p:cNvPicPr>
            <a:picLocks noChangeAspect="1"/>
          </p:cNvPicPr>
          <p:nvPr/>
        </p:nvPicPr>
        <p:blipFill>
          <a:blip r:embed="rId3" cstate="print"/>
          <a:srcRect/>
          <a:stretch>
            <a:fillRect/>
          </a:stretch>
        </p:blipFill>
        <p:spPr bwMode="auto">
          <a:xfrm>
            <a:off x="1187624" y="1484784"/>
            <a:ext cx="3143903" cy="4320000"/>
          </a:xfrm>
          <a:prstGeom prst="rect">
            <a:avLst/>
          </a:prstGeom>
          <a:noFill/>
          <a:ln w="9525">
            <a:noFill/>
            <a:miter lim="800000"/>
            <a:headEnd/>
            <a:tailEnd/>
          </a:ln>
        </p:spPr>
      </p:pic>
    </p:spTree>
  </p:cSld>
  <p:clrMapOvr>
    <a:masterClrMapping/>
  </p:clrMapOvr>
  <p:transition spd="slow"/>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ext Box 9"/>
          <p:cNvSpPr txBox="1">
            <a:spLocks noChangeArrowheads="1"/>
          </p:cNvSpPr>
          <p:nvPr/>
        </p:nvSpPr>
        <p:spPr bwMode="auto">
          <a:xfrm>
            <a:off x="0" y="620688"/>
            <a:ext cx="9144000" cy="584775"/>
          </a:xfrm>
          <a:prstGeom prst="rect">
            <a:avLst/>
          </a:prstGeom>
          <a:noFill/>
          <a:ln w="9525">
            <a:noFill/>
            <a:miter lim="800000"/>
            <a:headEnd/>
            <a:tailEnd/>
          </a:ln>
        </p:spPr>
        <p:txBody>
          <a:bodyPr wrap="square">
            <a:spAutoFit/>
          </a:bodyPr>
          <a:lstStyle/>
          <a:p>
            <a:pPr algn="ctr"/>
            <a:r>
              <a:rPr lang="it-IT" sz="3200" dirty="0" smtClean="0">
                <a:solidFill>
                  <a:schemeClr val="bg1"/>
                </a:solidFill>
                <a:latin typeface="Verdana" pitchFamily="34" charset="0"/>
              </a:rPr>
              <a:t>Prima legge di Keplero</a:t>
            </a:r>
            <a:endParaRPr lang="it-IT" sz="3200" dirty="0">
              <a:latin typeface="Verdana" pitchFamily="34" charset="0"/>
            </a:endParaRPr>
          </a:p>
        </p:txBody>
      </p:sp>
      <p:sp>
        <p:nvSpPr>
          <p:cNvPr id="3075" name="Text Box 11"/>
          <p:cNvSpPr txBox="1">
            <a:spLocks noChangeArrowheads="1"/>
          </p:cNvSpPr>
          <p:nvPr/>
        </p:nvSpPr>
        <p:spPr bwMode="auto">
          <a:xfrm>
            <a:off x="6444208" y="6237312"/>
            <a:ext cx="2420856" cy="261610"/>
          </a:xfrm>
          <a:prstGeom prst="rect">
            <a:avLst/>
          </a:prstGeom>
          <a:noFill/>
          <a:ln w="9525">
            <a:noFill/>
            <a:miter lim="800000"/>
            <a:headEnd/>
            <a:tailEnd/>
          </a:ln>
        </p:spPr>
        <p:txBody>
          <a:bodyPr wrap="none">
            <a:spAutoFit/>
          </a:bodyPr>
          <a:lstStyle/>
          <a:p>
            <a:r>
              <a:rPr lang="it-IT" sz="1100" dirty="0" smtClean="0">
                <a:solidFill>
                  <a:schemeClr val="bg1"/>
                </a:solidFill>
                <a:latin typeface="Verdana" pitchFamily="34" charset="0"/>
              </a:rPr>
              <a:t>Mario Carpino, 26 ottobre 2011</a:t>
            </a:r>
            <a:endParaRPr lang="it-IT" sz="1100" dirty="0">
              <a:solidFill>
                <a:schemeClr val="bg1"/>
              </a:solidFill>
              <a:latin typeface="Verdana" pitchFamily="34" charset="0"/>
            </a:endParaRPr>
          </a:p>
        </p:txBody>
      </p:sp>
      <p:sp>
        <p:nvSpPr>
          <p:cNvPr id="3076" name="Text Box 11"/>
          <p:cNvSpPr txBox="1">
            <a:spLocks noChangeArrowheads="1"/>
          </p:cNvSpPr>
          <p:nvPr/>
        </p:nvSpPr>
        <p:spPr bwMode="auto">
          <a:xfrm>
            <a:off x="323850" y="6207125"/>
            <a:ext cx="1789272" cy="261610"/>
          </a:xfrm>
          <a:prstGeom prst="rect">
            <a:avLst/>
          </a:prstGeom>
          <a:noFill/>
          <a:ln w="9525">
            <a:noFill/>
            <a:miter lim="800000"/>
            <a:headEnd/>
            <a:tailEnd/>
          </a:ln>
        </p:spPr>
        <p:txBody>
          <a:bodyPr wrap="none">
            <a:spAutoFit/>
          </a:bodyPr>
          <a:lstStyle/>
          <a:p>
            <a:r>
              <a:rPr lang="it-IT" sz="1100" dirty="0" smtClean="0">
                <a:solidFill>
                  <a:schemeClr val="bg1"/>
                </a:solidFill>
                <a:latin typeface="Verdana" pitchFamily="34" charset="0"/>
              </a:rPr>
              <a:t>Geografia astronomica</a:t>
            </a:r>
            <a:endParaRPr lang="it-IT" sz="1100" dirty="0">
              <a:solidFill>
                <a:schemeClr val="bg1"/>
              </a:solidFill>
              <a:latin typeface="Verdana" pitchFamily="34" charset="0"/>
            </a:endParaRPr>
          </a:p>
        </p:txBody>
      </p:sp>
      <p:pic>
        <p:nvPicPr>
          <p:cNvPr id="7" name="Immagine 3" descr="Keplero_ellisse.jpg"/>
          <p:cNvPicPr>
            <a:picLocks noChangeAspect="1"/>
          </p:cNvPicPr>
          <p:nvPr/>
        </p:nvPicPr>
        <p:blipFill>
          <a:blip r:embed="rId3" cstate="print"/>
          <a:srcRect/>
          <a:stretch>
            <a:fillRect/>
          </a:stretch>
        </p:blipFill>
        <p:spPr bwMode="auto">
          <a:xfrm>
            <a:off x="539552" y="1628800"/>
            <a:ext cx="4518046" cy="3960000"/>
          </a:xfrm>
          <a:prstGeom prst="rect">
            <a:avLst/>
          </a:prstGeom>
          <a:noFill/>
          <a:ln w="9525">
            <a:noFill/>
            <a:miter lim="800000"/>
            <a:headEnd/>
            <a:tailEnd/>
          </a:ln>
        </p:spPr>
      </p:pic>
      <p:sp>
        <p:nvSpPr>
          <p:cNvPr id="8" name="Text Box 1026"/>
          <p:cNvSpPr txBox="1">
            <a:spLocks noChangeArrowheads="1"/>
          </p:cNvSpPr>
          <p:nvPr/>
        </p:nvSpPr>
        <p:spPr bwMode="auto">
          <a:xfrm>
            <a:off x="5436096" y="2132856"/>
            <a:ext cx="3384376" cy="2256214"/>
          </a:xfrm>
          <a:prstGeom prst="rect">
            <a:avLst/>
          </a:prstGeom>
          <a:noFill/>
          <a:ln w="9525">
            <a:noFill/>
            <a:miter lim="800000"/>
            <a:headEnd/>
            <a:tailEnd/>
          </a:ln>
        </p:spPr>
        <p:txBody>
          <a:bodyPr wrap="square" lIns="100794" tIns="50397" rIns="100794" bIns="50397" anchor="ctr">
            <a:spAutoFit/>
          </a:bodyPr>
          <a:lstStyle/>
          <a:p>
            <a:pPr algn="l"/>
            <a:r>
              <a:rPr lang="it-IT" dirty="0">
                <a:solidFill>
                  <a:schemeClr val="bg1"/>
                </a:solidFill>
                <a:latin typeface="Verdana" pitchFamily="34" charset="0"/>
                <a:cs typeface="Arial" pitchFamily="34" charset="0"/>
              </a:rPr>
              <a:t>L’orbita di un pianeta è un’ellisse, di cui il sole occupa uno dei due </a:t>
            </a:r>
            <a:r>
              <a:rPr lang="it-IT" dirty="0" smtClean="0">
                <a:solidFill>
                  <a:schemeClr val="bg1"/>
                </a:solidFill>
                <a:latin typeface="Verdana" pitchFamily="34" charset="0"/>
                <a:cs typeface="Arial" pitchFamily="34" charset="0"/>
              </a:rPr>
              <a:t>fuochi.</a:t>
            </a:r>
          </a:p>
          <a:p>
            <a:pPr algn="l"/>
            <a:endParaRPr lang="it-IT" dirty="0" smtClean="0">
              <a:solidFill>
                <a:schemeClr val="bg1"/>
              </a:solidFill>
              <a:latin typeface="Verdana" pitchFamily="34" charset="0"/>
              <a:cs typeface="Arial" pitchFamily="34" charset="0"/>
            </a:endParaRPr>
          </a:p>
          <a:p>
            <a:pPr algn="l"/>
            <a:r>
              <a:rPr lang="it-IT" i="1" dirty="0" smtClean="0">
                <a:solidFill>
                  <a:schemeClr val="bg1"/>
                </a:solidFill>
                <a:latin typeface="Verdana" pitchFamily="34" charset="0"/>
                <a:cs typeface="Arial" pitchFamily="34" charset="0"/>
              </a:rPr>
              <a:t>a</a:t>
            </a:r>
            <a:r>
              <a:rPr lang="it-IT" dirty="0" smtClean="0">
                <a:solidFill>
                  <a:schemeClr val="bg1"/>
                </a:solidFill>
                <a:latin typeface="Verdana" pitchFamily="34" charset="0"/>
                <a:cs typeface="Arial" pitchFamily="34" charset="0"/>
              </a:rPr>
              <a:t> = semiasse maggiore</a:t>
            </a:r>
          </a:p>
          <a:p>
            <a:pPr algn="l"/>
            <a:r>
              <a:rPr lang="it-IT" i="1" dirty="0" smtClean="0">
                <a:solidFill>
                  <a:schemeClr val="bg1"/>
                </a:solidFill>
                <a:latin typeface="Verdana" pitchFamily="34" charset="0"/>
                <a:cs typeface="Arial" pitchFamily="34" charset="0"/>
              </a:rPr>
              <a:t>e</a:t>
            </a:r>
            <a:r>
              <a:rPr lang="it-IT" dirty="0" smtClean="0">
                <a:solidFill>
                  <a:schemeClr val="bg1"/>
                </a:solidFill>
                <a:latin typeface="Verdana" pitchFamily="34" charset="0"/>
                <a:cs typeface="Arial" pitchFamily="34" charset="0"/>
              </a:rPr>
              <a:t> = eccentricità</a:t>
            </a:r>
            <a:endParaRPr lang="it-IT" dirty="0">
              <a:solidFill>
                <a:schemeClr val="bg1"/>
              </a:solidFill>
              <a:latin typeface="Verdana" pitchFamily="34" charset="0"/>
              <a:cs typeface="Arial" pitchFamily="34" charset="0"/>
            </a:endParaRPr>
          </a:p>
        </p:txBody>
      </p:sp>
    </p:spTree>
  </p:cSld>
  <p:clrMapOvr>
    <a:masterClrMapping/>
  </p:clrMapOvr>
  <p:transition spd="slow"/>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ext Box 9"/>
          <p:cNvSpPr txBox="1">
            <a:spLocks noChangeArrowheads="1"/>
          </p:cNvSpPr>
          <p:nvPr/>
        </p:nvSpPr>
        <p:spPr bwMode="auto">
          <a:xfrm>
            <a:off x="0" y="620688"/>
            <a:ext cx="9144000" cy="584775"/>
          </a:xfrm>
          <a:prstGeom prst="rect">
            <a:avLst/>
          </a:prstGeom>
          <a:noFill/>
          <a:ln w="9525">
            <a:noFill/>
            <a:miter lim="800000"/>
            <a:headEnd/>
            <a:tailEnd/>
          </a:ln>
        </p:spPr>
        <p:txBody>
          <a:bodyPr wrap="square">
            <a:spAutoFit/>
          </a:bodyPr>
          <a:lstStyle/>
          <a:p>
            <a:pPr algn="ctr"/>
            <a:r>
              <a:rPr lang="it-IT" sz="3200" dirty="0" smtClean="0">
                <a:solidFill>
                  <a:schemeClr val="bg1"/>
                </a:solidFill>
                <a:latin typeface="Verdana" pitchFamily="34" charset="0"/>
              </a:rPr>
              <a:t>Eccentricità di un’ellisse</a:t>
            </a:r>
            <a:endParaRPr lang="it-IT" sz="3200" dirty="0">
              <a:latin typeface="Verdana" pitchFamily="34" charset="0"/>
            </a:endParaRPr>
          </a:p>
        </p:txBody>
      </p:sp>
      <p:sp>
        <p:nvSpPr>
          <p:cNvPr id="3075" name="Text Box 11"/>
          <p:cNvSpPr txBox="1">
            <a:spLocks noChangeArrowheads="1"/>
          </p:cNvSpPr>
          <p:nvPr/>
        </p:nvSpPr>
        <p:spPr bwMode="auto">
          <a:xfrm>
            <a:off x="6444208" y="6237312"/>
            <a:ext cx="2420856" cy="261610"/>
          </a:xfrm>
          <a:prstGeom prst="rect">
            <a:avLst/>
          </a:prstGeom>
          <a:noFill/>
          <a:ln w="9525">
            <a:noFill/>
            <a:miter lim="800000"/>
            <a:headEnd/>
            <a:tailEnd/>
          </a:ln>
        </p:spPr>
        <p:txBody>
          <a:bodyPr wrap="none">
            <a:spAutoFit/>
          </a:bodyPr>
          <a:lstStyle/>
          <a:p>
            <a:r>
              <a:rPr lang="it-IT" sz="1100" dirty="0" smtClean="0">
                <a:solidFill>
                  <a:schemeClr val="bg1"/>
                </a:solidFill>
                <a:latin typeface="Verdana" pitchFamily="34" charset="0"/>
              </a:rPr>
              <a:t>Mario Carpino, 26 ottobre 2011</a:t>
            </a:r>
            <a:endParaRPr lang="it-IT" sz="1100" dirty="0">
              <a:solidFill>
                <a:schemeClr val="bg1"/>
              </a:solidFill>
              <a:latin typeface="Verdana" pitchFamily="34" charset="0"/>
            </a:endParaRPr>
          </a:p>
        </p:txBody>
      </p:sp>
      <p:sp>
        <p:nvSpPr>
          <p:cNvPr id="3076" name="Text Box 11"/>
          <p:cNvSpPr txBox="1">
            <a:spLocks noChangeArrowheads="1"/>
          </p:cNvSpPr>
          <p:nvPr/>
        </p:nvSpPr>
        <p:spPr bwMode="auto">
          <a:xfrm>
            <a:off x="323850" y="6207125"/>
            <a:ext cx="1789272" cy="261610"/>
          </a:xfrm>
          <a:prstGeom prst="rect">
            <a:avLst/>
          </a:prstGeom>
          <a:noFill/>
          <a:ln w="9525">
            <a:noFill/>
            <a:miter lim="800000"/>
            <a:headEnd/>
            <a:tailEnd/>
          </a:ln>
        </p:spPr>
        <p:txBody>
          <a:bodyPr wrap="none">
            <a:spAutoFit/>
          </a:bodyPr>
          <a:lstStyle/>
          <a:p>
            <a:r>
              <a:rPr lang="it-IT" sz="1100" dirty="0" smtClean="0">
                <a:solidFill>
                  <a:schemeClr val="bg1"/>
                </a:solidFill>
                <a:latin typeface="Verdana" pitchFamily="34" charset="0"/>
              </a:rPr>
              <a:t>Geografia astronomica</a:t>
            </a:r>
            <a:endParaRPr lang="it-IT" sz="1100" dirty="0">
              <a:solidFill>
                <a:schemeClr val="bg1"/>
              </a:solidFill>
              <a:latin typeface="Verdana" pitchFamily="34" charset="0"/>
            </a:endParaRPr>
          </a:p>
        </p:txBody>
      </p:sp>
      <p:pic>
        <p:nvPicPr>
          <p:cNvPr id="11" name="Immagine 4" descr="kep5.gif"/>
          <p:cNvPicPr>
            <a:picLocks noChangeAspect="1"/>
          </p:cNvPicPr>
          <p:nvPr/>
        </p:nvPicPr>
        <p:blipFill>
          <a:blip r:embed="rId3" cstate="print"/>
          <a:srcRect/>
          <a:stretch>
            <a:fillRect/>
          </a:stretch>
        </p:blipFill>
        <p:spPr bwMode="auto">
          <a:xfrm>
            <a:off x="1835696" y="1556792"/>
            <a:ext cx="5506911" cy="4320000"/>
          </a:xfrm>
          <a:prstGeom prst="rect">
            <a:avLst/>
          </a:prstGeom>
          <a:solidFill>
            <a:schemeClr val="bg1"/>
          </a:solidFill>
          <a:ln w="9525">
            <a:noFill/>
            <a:miter lim="800000"/>
            <a:headEnd/>
            <a:tailEnd/>
          </a:ln>
        </p:spPr>
      </p:pic>
    </p:spTree>
  </p:cSld>
  <p:clrMapOvr>
    <a:masterClrMapping/>
  </p:clrMapOvr>
  <p:transition spd="slow"/>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ext Box 9"/>
          <p:cNvSpPr txBox="1">
            <a:spLocks noChangeArrowheads="1"/>
          </p:cNvSpPr>
          <p:nvPr/>
        </p:nvSpPr>
        <p:spPr bwMode="auto">
          <a:xfrm>
            <a:off x="0" y="620688"/>
            <a:ext cx="9144000" cy="584775"/>
          </a:xfrm>
          <a:prstGeom prst="rect">
            <a:avLst/>
          </a:prstGeom>
          <a:noFill/>
          <a:ln w="9525">
            <a:noFill/>
            <a:miter lim="800000"/>
            <a:headEnd/>
            <a:tailEnd/>
          </a:ln>
        </p:spPr>
        <p:txBody>
          <a:bodyPr wrap="square">
            <a:spAutoFit/>
          </a:bodyPr>
          <a:lstStyle/>
          <a:p>
            <a:pPr algn="ctr"/>
            <a:r>
              <a:rPr lang="it-IT" sz="3200" dirty="0" smtClean="0">
                <a:solidFill>
                  <a:schemeClr val="bg1"/>
                </a:solidFill>
                <a:latin typeface="Verdana" pitchFamily="34" charset="0"/>
              </a:rPr>
              <a:t>Seconda legge di Keplero</a:t>
            </a:r>
            <a:endParaRPr lang="it-IT" sz="3200" dirty="0">
              <a:latin typeface="Verdana" pitchFamily="34" charset="0"/>
            </a:endParaRPr>
          </a:p>
        </p:txBody>
      </p:sp>
      <p:sp>
        <p:nvSpPr>
          <p:cNvPr id="3075" name="Text Box 11"/>
          <p:cNvSpPr txBox="1">
            <a:spLocks noChangeArrowheads="1"/>
          </p:cNvSpPr>
          <p:nvPr/>
        </p:nvSpPr>
        <p:spPr bwMode="auto">
          <a:xfrm>
            <a:off x="6444208" y="6237312"/>
            <a:ext cx="2420856" cy="261610"/>
          </a:xfrm>
          <a:prstGeom prst="rect">
            <a:avLst/>
          </a:prstGeom>
          <a:noFill/>
          <a:ln w="9525">
            <a:noFill/>
            <a:miter lim="800000"/>
            <a:headEnd/>
            <a:tailEnd/>
          </a:ln>
        </p:spPr>
        <p:txBody>
          <a:bodyPr wrap="none">
            <a:spAutoFit/>
          </a:bodyPr>
          <a:lstStyle/>
          <a:p>
            <a:r>
              <a:rPr lang="it-IT" sz="1100" dirty="0" smtClean="0">
                <a:solidFill>
                  <a:schemeClr val="bg1"/>
                </a:solidFill>
                <a:latin typeface="Verdana" pitchFamily="34" charset="0"/>
              </a:rPr>
              <a:t>Mario Carpino, 26 ottobre 2011</a:t>
            </a:r>
            <a:endParaRPr lang="it-IT" sz="1100" dirty="0">
              <a:solidFill>
                <a:schemeClr val="bg1"/>
              </a:solidFill>
              <a:latin typeface="Verdana" pitchFamily="34" charset="0"/>
            </a:endParaRPr>
          </a:p>
        </p:txBody>
      </p:sp>
      <p:sp>
        <p:nvSpPr>
          <p:cNvPr id="3076" name="Text Box 11"/>
          <p:cNvSpPr txBox="1">
            <a:spLocks noChangeArrowheads="1"/>
          </p:cNvSpPr>
          <p:nvPr/>
        </p:nvSpPr>
        <p:spPr bwMode="auto">
          <a:xfrm>
            <a:off x="323850" y="6207125"/>
            <a:ext cx="1789272" cy="261610"/>
          </a:xfrm>
          <a:prstGeom prst="rect">
            <a:avLst/>
          </a:prstGeom>
          <a:noFill/>
          <a:ln w="9525">
            <a:noFill/>
            <a:miter lim="800000"/>
            <a:headEnd/>
            <a:tailEnd/>
          </a:ln>
        </p:spPr>
        <p:txBody>
          <a:bodyPr wrap="none">
            <a:spAutoFit/>
          </a:bodyPr>
          <a:lstStyle/>
          <a:p>
            <a:r>
              <a:rPr lang="it-IT" sz="1100" dirty="0" smtClean="0">
                <a:solidFill>
                  <a:schemeClr val="bg1"/>
                </a:solidFill>
                <a:latin typeface="Verdana" pitchFamily="34" charset="0"/>
              </a:rPr>
              <a:t>Geografia astronomica</a:t>
            </a:r>
            <a:endParaRPr lang="it-IT" sz="1100" dirty="0">
              <a:solidFill>
                <a:schemeClr val="bg1"/>
              </a:solidFill>
              <a:latin typeface="Verdana" pitchFamily="34" charset="0"/>
            </a:endParaRPr>
          </a:p>
        </p:txBody>
      </p:sp>
      <p:pic>
        <p:nvPicPr>
          <p:cNvPr id="10" name="Immagine 3" descr="Keplero_ellisse.jpg"/>
          <p:cNvPicPr>
            <a:picLocks noChangeAspect="1"/>
          </p:cNvPicPr>
          <p:nvPr/>
        </p:nvPicPr>
        <p:blipFill>
          <a:blip r:embed="rId3" cstate="print"/>
          <a:srcRect/>
          <a:stretch>
            <a:fillRect/>
          </a:stretch>
        </p:blipFill>
        <p:spPr bwMode="auto">
          <a:xfrm>
            <a:off x="539552" y="1628800"/>
            <a:ext cx="4844909" cy="3960000"/>
          </a:xfrm>
          <a:prstGeom prst="rect">
            <a:avLst/>
          </a:prstGeom>
          <a:noFill/>
          <a:ln w="9525">
            <a:noFill/>
            <a:miter lim="800000"/>
            <a:headEnd/>
            <a:tailEnd/>
          </a:ln>
        </p:spPr>
      </p:pic>
      <p:sp>
        <p:nvSpPr>
          <p:cNvPr id="11" name="Text Box 1026"/>
          <p:cNvSpPr txBox="1">
            <a:spLocks noChangeArrowheads="1"/>
          </p:cNvSpPr>
          <p:nvPr/>
        </p:nvSpPr>
        <p:spPr bwMode="auto">
          <a:xfrm>
            <a:off x="5652120" y="2852936"/>
            <a:ext cx="3225800" cy="1025108"/>
          </a:xfrm>
          <a:prstGeom prst="rect">
            <a:avLst/>
          </a:prstGeom>
          <a:noFill/>
          <a:ln w="9525">
            <a:noFill/>
            <a:miter lim="800000"/>
            <a:headEnd/>
            <a:tailEnd/>
          </a:ln>
        </p:spPr>
        <p:txBody>
          <a:bodyPr lIns="100794" tIns="50397" rIns="100794" bIns="50397" anchor="ctr">
            <a:spAutoFit/>
          </a:bodyPr>
          <a:lstStyle/>
          <a:p>
            <a:pPr algn="l"/>
            <a:r>
              <a:rPr lang="it-IT" dirty="0">
                <a:solidFill>
                  <a:schemeClr val="bg1"/>
                </a:solidFill>
                <a:latin typeface="Verdana" pitchFamily="34" charset="0"/>
                <a:cs typeface="Arial" pitchFamily="34" charset="0"/>
              </a:rPr>
              <a:t>Il </a:t>
            </a:r>
            <a:r>
              <a:rPr lang="it-IT" i="1" dirty="0">
                <a:solidFill>
                  <a:schemeClr val="bg1"/>
                </a:solidFill>
                <a:latin typeface="Verdana" pitchFamily="34" charset="0"/>
                <a:cs typeface="Arial" pitchFamily="34" charset="0"/>
              </a:rPr>
              <a:t>raggio vettore </a:t>
            </a:r>
            <a:r>
              <a:rPr lang="it-IT" dirty="0">
                <a:solidFill>
                  <a:schemeClr val="bg1"/>
                </a:solidFill>
                <a:latin typeface="Verdana" pitchFamily="34" charset="0"/>
                <a:cs typeface="Arial" pitchFamily="34" charset="0"/>
              </a:rPr>
              <a:t>del pianeta descrive aree uguali in tempi uguali</a:t>
            </a:r>
          </a:p>
        </p:txBody>
      </p:sp>
    </p:spTree>
  </p:cSld>
  <p:clrMapOvr>
    <a:masterClrMapping/>
  </p:clrMapOvr>
  <p:transition spd="slow"/>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ext Box 9"/>
          <p:cNvSpPr txBox="1">
            <a:spLocks noChangeArrowheads="1"/>
          </p:cNvSpPr>
          <p:nvPr/>
        </p:nvSpPr>
        <p:spPr bwMode="auto">
          <a:xfrm>
            <a:off x="0" y="620688"/>
            <a:ext cx="9144000" cy="584775"/>
          </a:xfrm>
          <a:prstGeom prst="rect">
            <a:avLst/>
          </a:prstGeom>
          <a:noFill/>
          <a:ln w="9525">
            <a:noFill/>
            <a:miter lim="800000"/>
            <a:headEnd/>
            <a:tailEnd/>
          </a:ln>
        </p:spPr>
        <p:txBody>
          <a:bodyPr wrap="square">
            <a:spAutoFit/>
          </a:bodyPr>
          <a:lstStyle/>
          <a:p>
            <a:pPr algn="ctr"/>
            <a:r>
              <a:rPr lang="it-IT" sz="3200" dirty="0" smtClean="0">
                <a:solidFill>
                  <a:schemeClr val="bg1"/>
                </a:solidFill>
                <a:latin typeface="Verdana" pitchFamily="34" charset="0"/>
              </a:rPr>
              <a:t>Terza legge di Keplero</a:t>
            </a:r>
            <a:endParaRPr lang="it-IT" sz="3200" dirty="0">
              <a:latin typeface="Verdana" pitchFamily="34" charset="0"/>
            </a:endParaRPr>
          </a:p>
        </p:txBody>
      </p:sp>
      <p:sp>
        <p:nvSpPr>
          <p:cNvPr id="3075" name="Text Box 11"/>
          <p:cNvSpPr txBox="1">
            <a:spLocks noChangeArrowheads="1"/>
          </p:cNvSpPr>
          <p:nvPr/>
        </p:nvSpPr>
        <p:spPr bwMode="auto">
          <a:xfrm>
            <a:off x="6444208" y="6237312"/>
            <a:ext cx="2420856" cy="261610"/>
          </a:xfrm>
          <a:prstGeom prst="rect">
            <a:avLst/>
          </a:prstGeom>
          <a:noFill/>
          <a:ln w="9525">
            <a:noFill/>
            <a:miter lim="800000"/>
            <a:headEnd/>
            <a:tailEnd/>
          </a:ln>
        </p:spPr>
        <p:txBody>
          <a:bodyPr wrap="none">
            <a:spAutoFit/>
          </a:bodyPr>
          <a:lstStyle/>
          <a:p>
            <a:r>
              <a:rPr lang="it-IT" sz="1100" dirty="0" smtClean="0">
                <a:solidFill>
                  <a:schemeClr val="bg1"/>
                </a:solidFill>
                <a:latin typeface="Verdana" pitchFamily="34" charset="0"/>
              </a:rPr>
              <a:t>Mario Carpino, 26 ottobre 2011</a:t>
            </a:r>
            <a:endParaRPr lang="it-IT" sz="1100" dirty="0">
              <a:solidFill>
                <a:schemeClr val="bg1"/>
              </a:solidFill>
              <a:latin typeface="Verdana" pitchFamily="34" charset="0"/>
            </a:endParaRPr>
          </a:p>
        </p:txBody>
      </p:sp>
      <p:sp>
        <p:nvSpPr>
          <p:cNvPr id="3076" name="Text Box 11"/>
          <p:cNvSpPr txBox="1">
            <a:spLocks noChangeArrowheads="1"/>
          </p:cNvSpPr>
          <p:nvPr/>
        </p:nvSpPr>
        <p:spPr bwMode="auto">
          <a:xfrm>
            <a:off x="323850" y="6207125"/>
            <a:ext cx="1789272" cy="261610"/>
          </a:xfrm>
          <a:prstGeom prst="rect">
            <a:avLst/>
          </a:prstGeom>
          <a:noFill/>
          <a:ln w="9525">
            <a:noFill/>
            <a:miter lim="800000"/>
            <a:headEnd/>
            <a:tailEnd/>
          </a:ln>
        </p:spPr>
        <p:txBody>
          <a:bodyPr wrap="none">
            <a:spAutoFit/>
          </a:bodyPr>
          <a:lstStyle/>
          <a:p>
            <a:r>
              <a:rPr lang="it-IT" sz="1100" dirty="0" smtClean="0">
                <a:solidFill>
                  <a:schemeClr val="bg1"/>
                </a:solidFill>
                <a:latin typeface="Verdana" pitchFamily="34" charset="0"/>
              </a:rPr>
              <a:t>Geografia astronomica</a:t>
            </a:r>
            <a:endParaRPr lang="it-IT" sz="1100" dirty="0">
              <a:solidFill>
                <a:schemeClr val="bg1"/>
              </a:solidFill>
              <a:latin typeface="Verdana" pitchFamily="34" charset="0"/>
            </a:endParaRPr>
          </a:p>
        </p:txBody>
      </p:sp>
      <p:pic>
        <p:nvPicPr>
          <p:cNvPr id="8" name="Immagine 7" descr="orbper.gif"/>
          <p:cNvPicPr>
            <a:picLocks noChangeAspect="1"/>
          </p:cNvPicPr>
          <p:nvPr/>
        </p:nvPicPr>
        <p:blipFill>
          <a:blip r:embed="rId3" cstate="print"/>
          <a:stretch>
            <a:fillRect/>
          </a:stretch>
        </p:blipFill>
        <p:spPr>
          <a:xfrm>
            <a:off x="2699792" y="1556792"/>
            <a:ext cx="3650174" cy="4320000"/>
          </a:xfrm>
          <a:prstGeom prst="rect">
            <a:avLst/>
          </a:prstGeom>
        </p:spPr>
      </p:pic>
    </p:spTree>
  </p:cSld>
  <p:clrMapOvr>
    <a:masterClrMapping/>
  </p:clrMapOvr>
  <p:transition spd="slow"/>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ext Box 9"/>
          <p:cNvSpPr txBox="1">
            <a:spLocks noChangeArrowheads="1"/>
          </p:cNvSpPr>
          <p:nvPr/>
        </p:nvSpPr>
        <p:spPr bwMode="auto">
          <a:xfrm>
            <a:off x="0" y="620688"/>
            <a:ext cx="9144000" cy="584775"/>
          </a:xfrm>
          <a:prstGeom prst="rect">
            <a:avLst/>
          </a:prstGeom>
          <a:noFill/>
          <a:ln w="9525">
            <a:noFill/>
            <a:miter lim="800000"/>
            <a:headEnd/>
            <a:tailEnd/>
          </a:ln>
        </p:spPr>
        <p:txBody>
          <a:bodyPr wrap="square">
            <a:spAutoFit/>
          </a:bodyPr>
          <a:lstStyle/>
          <a:p>
            <a:pPr algn="ctr"/>
            <a:r>
              <a:rPr lang="it-IT" sz="3200" dirty="0" smtClean="0">
                <a:solidFill>
                  <a:schemeClr val="bg1"/>
                </a:solidFill>
                <a:latin typeface="Verdana" pitchFamily="34" charset="0"/>
              </a:rPr>
              <a:t>Terza legge di Keplero</a:t>
            </a:r>
            <a:endParaRPr lang="it-IT" sz="3200" dirty="0">
              <a:latin typeface="Verdana" pitchFamily="34" charset="0"/>
            </a:endParaRPr>
          </a:p>
        </p:txBody>
      </p:sp>
      <p:sp>
        <p:nvSpPr>
          <p:cNvPr id="3075" name="Text Box 11"/>
          <p:cNvSpPr txBox="1">
            <a:spLocks noChangeArrowheads="1"/>
          </p:cNvSpPr>
          <p:nvPr/>
        </p:nvSpPr>
        <p:spPr bwMode="auto">
          <a:xfrm>
            <a:off x="6444208" y="6237312"/>
            <a:ext cx="2420856" cy="261610"/>
          </a:xfrm>
          <a:prstGeom prst="rect">
            <a:avLst/>
          </a:prstGeom>
          <a:noFill/>
          <a:ln w="9525">
            <a:noFill/>
            <a:miter lim="800000"/>
            <a:headEnd/>
            <a:tailEnd/>
          </a:ln>
        </p:spPr>
        <p:txBody>
          <a:bodyPr wrap="none">
            <a:spAutoFit/>
          </a:bodyPr>
          <a:lstStyle/>
          <a:p>
            <a:r>
              <a:rPr lang="it-IT" sz="1100" dirty="0" smtClean="0">
                <a:solidFill>
                  <a:schemeClr val="bg1"/>
                </a:solidFill>
                <a:latin typeface="Verdana" pitchFamily="34" charset="0"/>
              </a:rPr>
              <a:t>Mario Carpino, 26 ottobre 2011</a:t>
            </a:r>
            <a:endParaRPr lang="it-IT" sz="1100" dirty="0">
              <a:solidFill>
                <a:schemeClr val="bg1"/>
              </a:solidFill>
              <a:latin typeface="Verdana" pitchFamily="34" charset="0"/>
            </a:endParaRPr>
          </a:p>
        </p:txBody>
      </p:sp>
      <p:sp>
        <p:nvSpPr>
          <p:cNvPr id="3076" name="Text Box 11"/>
          <p:cNvSpPr txBox="1">
            <a:spLocks noChangeArrowheads="1"/>
          </p:cNvSpPr>
          <p:nvPr/>
        </p:nvSpPr>
        <p:spPr bwMode="auto">
          <a:xfrm>
            <a:off x="323850" y="6207125"/>
            <a:ext cx="1789272" cy="261610"/>
          </a:xfrm>
          <a:prstGeom prst="rect">
            <a:avLst/>
          </a:prstGeom>
          <a:noFill/>
          <a:ln w="9525">
            <a:noFill/>
            <a:miter lim="800000"/>
            <a:headEnd/>
            <a:tailEnd/>
          </a:ln>
        </p:spPr>
        <p:txBody>
          <a:bodyPr wrap="none">
            <a:spAutoFit/>
          </a:bodyPr>
          <a:lstStyle/>
          <a:p>
            <a:r>
              <a:rPr lang="it-IT" sz="1100" dirty="0" smtClean="0">
                <a:solidFill>
                  <a:schemeClr val="bg1"/>
                </a:solidFill>
                <a:latin typeface="Verdana" pitchFamily="34" charset="0"/>
              </a:rPr>
              <a:t>Geografia astronomica</a:t>
            </a:r>
            <a:endParaRPr lang="it-IT" sz="1100" dirty="0">
              <a:solidFill>
                <a:schemeClr val="bg1"/>
              </a:solidFill>
              <a:latin typeface="Verdana" pitchFamily="34" charset="0"/>
            </a:endParaRPr>
          </a:p>
        </p:txBody>
      </p:sp>
      <p:sp>
        <p:nvSpPr>
          <p:cNvPr id="9" name="Text Box 1026"/>
          <p:cNvSpPr txBox="1">
            <a:spLocks noChangeArrowheads="1"/>
          </p:cNvSpPr>
          <p:nvPr/>
        </p:nvSpPr>
        <p:spPr bwMode="auto">
          <a:xfrm>
            <a:off x="6005513" y="1791030"/>
            <a:ext cx="2958975" cy="1763772"/>
          </a:xfrm>
          <a:prstGeom prst="rect">
            <a:avLst/>
          </a:prstGeom>
          <a:noFill/>
          <a:ln w="9525">
            <a:noFill/>
            <a:miter lim="800000"/>
            <a:headEnd/>
            <a:tailEnd/>
          </a:ln>
        </p:spPr>
        <p:txBody>
          <a:bodyPr wrap="square" lIns="100794" tIns="50397" rIns="100794" bIns="50397" anchor="ctr">
            <a:spAutoFit/>
          </a:bodyPr>
          <a:lstStyle/>
          <a:p>
            <a:pPr algn="l"/>
            <a:r>
              <a:rPr lang="it-IT" sz="1800" dirty="0">
                <a:solidFill>
                  <a:schemeClr val="bg1"/>
                </a:solidFill>
                <a:latin typeface="Verdana" pitchFamily="34" charset="0"/>
                <a:cs typeface="Arial" pitchFamily="34" charset="0"/>
              </a:rPr>
              <a:t>I quadrati dei periodi di rivoluzione  sono direttamente proporzionali ai cubi dei semiassi maggiori delle loro orbite</a:t>
            </a:r>
          </a:p>
        </p:txBody>
      </p:sp>
      <p:pic>
        <p:nvPicPr>
          <p:cNvPr id="12" name="Immagine 4" descr="kepler3.gif"/>
          <p:cNvPicPr>
            <a:picLocks noChangeAspect="1"/>
          </p:cNvPicPr>
          <p:nvPr/>
        </p:nvPicPr>
        <p:blipFill>
          <a:blip r:embed="rId3" cstate="print"/>
          <a:srcRect/>
          <a:stretch>
            <a:fillRect/>
          </a:stretch>
        </p:blipFill>
        <p:spPr bwMode="auto">
          <a:xfrm>
            <a:off x="6372200" y="4005064"/>
            <a:ext cx="2205038" cy="1352550"/>
          </a:xfrm>
          <a:prstGeom prst="rect">
            <a:avLst/>
          </a:prstGeom>
          <a:noFill/>
          <a:ln w="9525">
            <a:noFill/>
            <a:miter lim="800000"/>
            <a:headEnd/>
            <a:tailEnd/>
          </a:ln>
        </p:spPr>
      </p:pic>
      <p:pic>
        <p:nvPicPr>
          <p:cNvPr id="13" name="Immagine 5" descr="Keplero_terza_legge.jpg"/>
          <p:cNvPicPr>
            <a:picLocks noChangeAspect="1"/>
          </p:cNvPicPr>
          <p:nvPr/>
        </p:nvPicPr>
        <p:blipFill>
          <a:blip r:embed="rId4" cstate="print"/>
          <a:srcRect/>
          <a:stretch>
            <a:fillRect/>
          </a:stretch>
        </p:blipFill>
        <p:spPr bwMode="auto">
          <a:xfrm>
            <a:off x="179512" y="1772816"/>
            <a:ext cx="5731766" cy="3960000"/>
          </a:xfrm>
          <a:prstGeom prst="rect">
            <a:avLst/>
          </a:prstGeom>
          <a:noFill/>
          <a:ln w="9525">
            <a:noFill/>
            <a:miter lim="800000"/>
            <a:headEnd/>
            <a:tailEnd/>
          </a:ln>
        </p:spPr>
      </p:pic>
    </p:spTree>
  </p:cSld>
  <p:clrMapOvr>
    <a:masterClrMapping/>
  </p:clrMapOvr>
  <p:transition spd="slow"/>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ext Box 9"/>
          <p:cNvSpPr txBox="1">
            <a:spLocks noChangeArrowheads="1"/>
          </p:cNvSpPr>
          <p:nvPr/>
        </p:nvSpPr>
        <p:spPr bwMode="auto">
          <a:xfrm>
            <a:off x="0" y="620688"/>
            <a:ext cx="9144000" cy="584775"/>
          </a:xfrm>
          <a:prstGeom prst="rect">
            <a:avLst/>
          </a:prstGeom>
          <a:noFill/>
          <a:ln w="9525">
            <a:noFill/>
            <a:miter lim="800000"/>
            <a:headEnd/>
            <a:tailEnd/>
          </a:ln>
        </p:spPr>
        <p:txBody>
          <a:bodyPr wrap="square">
            <a:spAutoFit/>
          </a:bodyPr>
          <a:lstStyle/>
          <a:p>
            <a:pPr algn="ctr"/>
            <a:r>
              <a:rPr lang="it-IT" sz="3200" dirty="0" smtClean="0">
                <a:solidFill>
                  <a:schemeClr val="bg1"/>
                </a:solidFill>
                <a:latin typeface="Verdana" pitchFamily="34" charset="0"/>
              </a:rPr>
              <a:t>Perché i pianeti si muovono così?</a:t>
            </a:r>
            <a:endParaRPr lang="it-IT" sz="3200" dirty="0">
              <a:latin typeface="Verdana" pitchFamily="34" charset="0"/>
            </a:endParaRPr>
          </a:p>
        </p:txBody>
      </p:sp>
      <p:sp>
        <p:nvSpPr>
          <p:cNvPr id="3075" name="Text Box 11"/>
          <p:cNvSpPr txBox="1">
            <a:spLocks noChangeArrowheads="1"/>
          </p:cNvSpPr>
          <p:nvPr/>
        </p:nvSpPr>
        <p:spPr bwMode="auto">
          <a:xfrm>
            <a:off x="6444208" y="6237312"/>
            <a:ext cx="2420856" cy="261610"/>
          </a:xfrm>
          <a:prstGeom prst="rect">
            <a:avLst/>
          </a:prstGeom>
          <a:noFill/>
          <a:ln w="9525">
            <a:noFill/>
            <a:miter lim="800000"/>
            <a:headEnd/>
            <a:tailEnd/>
          </a:ln>
        </p:spPr>
        <p:txBody>
          <a:bodyPr wrap="none">
            <a:spAutoFit/>
          </a:bodyPr>
          <a:lstStyle/>
          <a:p>
            <a:r>
              <a:rPr lang="it-IT" sz="1100" dirty="0" smtClean="0">
                <a:solidFill>
                  <a:schemeClr val="bg1"/>
                </a:solidFill>
                <a:latin typeface="Verdana" pitchFamily="34" charset="0"/>
              </a:rPr>
              <a:t>Mario Carpino, 26 ottobre 2011</a:t>
            </a:r>
            <a:endParaRPr lang="it-IT" sz="1100" dirty="0">
              <a:solidFill>
                <a:schemeClr val="bg1"/>
              </a:solidFill>
              <a:latin typeface="Verdana" pitchFamily="34" charset="0"/>
            </a:endParaRPr>
          </a:p>
        </p:txBody>
      </p:sp>
      <p:sp>
        <p:nvSpPr>
          <p:cNvPr id="3076" name="Text Box 11"/>
          <p:cNvSpPr txBox="1">
            <a:spLocks noChangeArrowheads="1"/>
          </p:cNvSpPr>
          <p:nvPr/>
        </p:nvSpPr>
        <p:spPr bwMode="auto">
          <a:xfrm>
            <a:off x="323850" y="6207125"/>
            <a:ext cx="1789272" cy="261610"/>
          </a:xfrm>
          <a:prstGeom prst="rect">
            <a:avLst/>
          </a:prstGeom>
          <a:noFill/>
          <a:ln w="9525">
            <a:noFill/>
            <a:miter lim="800000"/>
            <a:headEnd/>
            <a:tailEnd/>
          </a:ln>
        </p:spPr>
        <p:txBody>
          <a:bodyPr wrap="none">
            <a:spAutoFit/>
          </a:bodyPr>
          <a:lstStyle/>
          <a:p>
            <a:r>
              <a:rPr lang="it-IT" sz="1100" dirty="0" smtClean="0">
                <a:solidFill>
                  <a:schemeClr val="bg1"/>
                </a:solidFill>
                <a:latin typeface="Verdana" pitchFamily="34" charset="0"/>
              </a:rPr>
              <a:t>Geografia astronomica</a:t>
            </a:r>
            <a:endParaRPr lang="it-IT" sz="1100" dirty="0">
              <a:solidFill>
                <a:schemeClr val="bg1"/>
              </a:solidFill>
              <a:latin typeface="Verdana" pitchFamily="34" charset="0"/>
            </a:endParaRPr>
          </a:p>
        </p:txBody>
      </p:sp>
      <p:grpSp>
        <p:nvGrpSpPr>
          <p:cNvPr id="12" name="Gruppo 8"/>
          <p:cNvGrpSpPr>
            <a:grpSpLocks/>
          </p:cNvGrpSpPr>
          <p:nvPr/>
        </p:nvGrpSpPr>
        <p:grpSpPr bwMode="auto">
          <a:xfrm>
            <a:off x="971600" y="1556792"/>
            <a:ext cx="3043238" cy="2638681"/>
            <a:chOff x="785813" y="1500188"/>
            <a:chExt cx="2762250" cy="2392562"/>
          </a:xfrm>
        </p:grpSpPr>
        <p:pic>
          <p:nvPicPr>
            <p:cNvPr id="13" name="Immagine 5" descr="galileo3.jpg"/>
            <p:cNvPicPr>
              <a:picLocks noChangeAspect="1"/>
            </p:cNvPicPr>
            <p:nvPr/>
          </p:nvPicPr>
          <p:blipFill>
            <a:blip r:embed="rId3" cstate="print"/>
            <a:srcRect/>
            <a:stretch>
              <a:fillRect/>
            </a:stretch>
          </p:blipFill>
          <p:spPr bwMode="auto">
            <a:xfrm>
              <a:off x="1207756" y="1934221"/>
              <a:ext cx="1537835" cy="1958529"/>
            </a:xfrm>
            <a:prstGeom prst="rect">
              <a:avLst/>
            </a:prstGeom>
            <a:noFill/>
            <a:ln w="9525">
              <a:noFill/>
              <a:miter lim="800000"/>
              <a:headEnd/>
              <a:tailEnd/>
            </a:ln>
          </p:spPr>
        </p:pic>
        <p:sp>
          <p:nvSpPr>
            <p:cNvPr id="14" name="CasellaDiTesto 6"/>
            <p:cNvSpPr txBox="1">
              <a:spLocks noChangeArrowheads="1"/>
            </p:cNvSpPr>
            <p:nvPr/>
          </p:nvSpPr>
          <p:spPr bwMode="auto">
            <a:xfrm>
              <a:off x="785813" y="1500188"/>
              <a:ext cx="2762250" cy="279070"/>
            </a:xfrm>
            <a:prstGeom prst="rect">
              <a:avLst/>
            </a:prstGeom>
            <a:noFill/>
            <a:ln w="9525">
              <a:noFill/>
              <a:miter lim="800000"/>
              <a:headEnd/>
              <a:tailEnd/>
            </a:ln>
          </p:spPr>
          <p:txBody>
            <a:bodyPr>
              <a:spAutoFit/>
            </a:bodyPr>
            <a:lstStyle/>
            <a:p>
              <a:r>
                <a:rPr lang="it-IT" sz="1400" dirty="0">
                  <a:solidFill>
                    <a:schemeClr val="bg1"/>
                  </a:solidFill>
                  <a:latin typeface="Verdana" pitchFamily="34" charset="0"/>
                  <a:cs typeface="Arial" pitchFamily="34" charset="0"/>
                </a:rPr>
                <a:t>Galileo Galilei (1564-1642)</a:t>
              </a:r>
            </a:p>
          </p:txBody>
        </p:sp>
      </p:grpSp>
      <p:grpSp>
        <p:nvGrpSpPr>
          <p:cNvPr id="15" name="Gruppo 9"/>
          <p:cNvGrpSpPr>
            <a:grpSpLocks/>
          </p:cNvGrpSpPr>
          <p:nvPr/>
        </p:nvGrpSpPr>
        <p:grpSpPr bwMode="auto">
          <a:xfrm>
            <a:off x="5364088" y="1556792"/>
            <a:ext cx="2675333" cy="2710689"/>
            <a:chOff x="4857750" y="1500188"/>
            <a:chExt cx="2762250" cy="2458070"/>
          </a:xfrm>
        </p:grpSpPr>
        <p:sp>
          <p:nvSpPr>
            <p:cNvPr id="16" name="CasellaDiTesto 7"/>
            <p:cNvSpPr txBox="1">
              <a:spLocks noChangeArrowheads="1"/>
            </p:cNvSpPr>
            <p:nvPr/>
          </p:nvSpPr>
          <p:spPr bwMode="auto">
            <a:xfrm>
              <a:off x="4857750" y="1500188"/>
              <a:ext cx="2762250" cy="279094"/>
            </a:xfrm>
            <a:prstGeom prst="rect">
              <a:avLst/>
            </a:prstGeom>
            <a:noFill/>
            <a:ln w="9525">
              <a:noFill/>
              <a:miter lim="800000"/>
              <a:headEnd/>
              <a:tailEnd/>
            </a:ln>
          </p:spPr>
          <p:txBody>
            <a:bodyPr>
              <a:spAutoFit/>
            </a:bodyPr>
            <a:lstStyle/>
            <a:p>
              <a:r>
                <a:rPr lang="it-IT" sz="1400" dirty="0">
                  <a:solidFill>
                    <a:schemeClr val="bg1"/>
                  </a:solidFill>
                  <a:latin typeface="Verdana" pitchFamily="34" charset="0"/>
                  <a:cs typeface="Arial" pitchFamily="34" charset="0"/>
                </a:rPr>
                <a:t>Isaac Newton (1642-1727)</a:t>
              </a:r>
            </a:p>
          </p:txBody>
        </p:sp>
        <p:pic>
          <p:nvPicPr>
            <p:cNvPr id="17" name="Immagine 8" descr="newton3.jpg"/>
            <p:cNvPicPr>
              <a:picLocks noChangeAspect="1"/>
            </p:cNvPicPr>
            <p:nvPr/>
          </p:nvPicPr>
          <p:blipFill>
            <a:blip r:embed="rId4" cstate="print"/>
            <a:srcRect/>
            <a:stretch>
              <a:fillRect/>
            </a:stretch>
          </p:blipFill>
          <p:spPr bwMode="auto">
            <a:xfrm>
              <a:off x="5389577" y="1999556"/>
              <a:ext cx="1572989" cy="1958702"/>
            </a:xfrm>
            <a:prstGeom prst="rect">
              <a:avLst/>
            </a:prstGeom>
            <a:noFill/>
            <a:ln w="9525">
              <a:noFill/>
              <a:miter lim="800000"/>
              <a:headEnd/>
              <a:tailEnd/>
            </a:ln>
          </p:spPr>
        </p:pic>
      </p:grpSp>
      <p:pic>
        <p:nvPicPr>
          <p:cNvPr id="18" name="Immagine 9" descr="eq05a.gif"/>
          <p:cNvPicPr>
            <a:picLocks noChangeAspect="1"/>
          </p:cNvPicPr>
          <p:nvPr/>
        </p:nvPicPr>
        <p:blipFill>
          <a:blip r:embed="rId5" cstate="print"/>
          <a:srcRect/>
          <a:stretch>
            <a:fillRect/>
          </a:stretch>
        </p:blipFill>
        <p:spPr bwMode="auto">
          <a:xfrm>
            <a:off x="1403648" y="4653136"/>
            <a:ext cx="1731962" cy="1220787"/>
          </a:xfrm>
          <a:prstGeom prst="rect">
            <a:avLst/>
          </a:prstGeom>
          <a:noFill/>
          <a:ln w="9525">
            <a:noFill/>
            <a:miter lim="800000"/>
            <a:headEnd/>
            <a:tailEnd/>
          </a:ln>
        </p:spPr>
      </p:pic>
      <p:pic>
        <p:nvPicPr>
          <p:cNvPr id="19" name="Immagine 10" descr="eq06.gif"/>
          <p:cNvPicPr>
            <a:picLocks noChangeAspect="1"/>
          </p:cNvPicPr>
          <p:nvPr/>
        </p:nvPicPr>
        <p:blipFill>
          <a:blip r:embed="rId6" cstate="print"/>
          <a:srcRect/>
          <a:stretch>
            <a:fillRect/>
          </a:stretch>
        </p:blipFill>
        <p:spPr bwMode="auto">
          <a:xfrm>
            <a:off x="5508104" y="4725144"/>
            <a:ext cx="2259013" cy="1181100"/>
          </a:xfrm>
          <a:prstGeom prst="rect">
            <a:avLst/>
          </a:prstGeom>
          <a:noFill/>
          <a:ln w="9525">
            <a:noFill/>
            <a:miter lim="800000"/>
            <a:headEnd/>
            <a:tailEnd/>
          </a:ln>
        </p:spPr>
      </p:pic>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8"/>
                                        </p:tgtEl>
                                        <p:attrNameLst>
                                          <p:attrName>style.visibility</p:attrName>
                                        </p:attrNameLst>
                                      </p:cBhvr>
                                      <p:to>
                                        <p:strVal val="visible"/>
                                      </p:to>
                                    </p:set>
                                    <p:anim calcmode="lin" valueType="num">
                                      <p:cBhvr additive="base">
                                        <p:cTn id="13" dur="500" fill="hold"/>
                                        <p:tgtEl>
                                          <p:spTgt spid="18"/>
                                        </p:tgtEl>
                                        <p:attrNameLst>
                                          <p:attrName>ppt_x</p:attrName>
                                        </p:attrNameLst>
                                      </p:cBhvr>
                                      <p:tavLst>
                                        <p:tav tm="0">
                                          <p:val>
                                            <p:strVal val="#ppt_x"/>
                                          </p:val>
                                        </p:tav>
                                        <p:tav tm="100000">
                                          <p:val>
                                            <p:strVal val="#ppt_x"/>
                                          </p:val>
                                        </p:tav>
                                      </p:tavLst>
                                    </p:anim>
                                    <p:anim calcmode="lin" valueType="num">
                                      <p:cBhvr additive="base">
                                        <p:cTn id="14"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fill="hold"/>
                                        <p:tgtEl>
                                          <p:spTgt spid="15"/>
                                        </p:tgtEl>
                                        <p:attrNameLst>
                                          <p:attrName>ppt_x</p:attrName>
                                        </p:attrNameLst>
                                      </p:cBhvr>
                                      <p:tavLst>
                                        <p:tav tm="0">
                                          <p:val>
                                            <p:strVal val="#ppt_x"/>
                                          </p:val>
                                        </p:tav>
                                        <p:tav tm="100000">
                                          <p:val>
                                            <p:strVal val="#ppt_x"/>
                                          </p:val>
                                        </p:tav>
                                      </p:tavLst>
                                    </p:anim>
                                    <p:anim calcmode="lin" valueType="num">
                                      <p:cBhvr additive="base">
                                        <p:cTn id="20"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9"/>
                                        </p:tgtEl>
                                        <p:attrNameLst>
                                          <p:attrName>style.visibility</p:attrName>
                                        </p:attrNameLst>
                                      </p:cBhvr>
                                      <p:to>
                                        <p:strVal val="visible"/>
                                      </p:to>
                                    </p:set>
                                    <p:anim calcmode="lin" valueType="num">
                                      <p:cBhvr additive="base">
                                        <p:cTn id="25" dur="500" fill="hold"/>
                                        <p:tgtEl>
                                          <p:spTgt spid="19"/>
                                        </p:tgtEl>
                                        <p:attrNameLst>
                                          <p:attrName>ppt_x</p:attrName>
                                        </p:attrNameLst>
                                      </p:cBhvr>
                                      <p:tavLst>
                                        <p:tav tm="0">
                                          <p:val>
                                            <p:strVal val="#ppt_x"/>
                                          </p:val>
                                        </p:tav>
                                        <p:tav tm="100000">
                                          <p:val>
                                            <p:strVal val="#ppt_x"/>
                                          </p:val>
                                        </p:tav>
                                      </p:tavLst>
                                    </p:anim>
                                    <p:anim calcmode="lin" valueType="num">
                                      <p:cBhvr additive="base">
                                        <p:cTn id="26"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ext Box 9"/>
          <p:cNvSpPr txBox="1">
            <a:spLocks noChangeArrowheads="1"/>
          </p:cNvSpPr>
          <p:nvPr/>
        </p:nvSpPr>
        <p:spPr bwMode="auto">
          <a:xfrm>
            <a:off x="0" y="620688"/>
            <a:ext cx="9144000" cy="584775"/>
          </a:xfrm>
          <a:prstGeom prst="rect">
            <a:avLst/>
          </a:prstGeom>
          <a:noFill/>
          <a:ln w="9525">
            <a:noFill/>
            <a:miter lim="800000"/>
            <a:headEnd/>
            <a:tailEnd/>
          </a:ln>
        </p:spPr>
        <p:txBody>
          <a:bodyPr wrap="square">
            <a:spAutoFit/>
          </a:bodyPr>
          <a:lstStyle/>
          <a:p>
            <a:pPr algn="ctr"/>
            <a:r>
              <a:rPr lang="it-IT" sz="3200" dirty="0" smtClean="0">
                <a:solidFill>
                  <a:schemeClr val="bg1"/>
                </a:solidFill>
                <a:latin typeface="Verdana" pitchFamily="34" charset="0"/>
              </a:rPr>
              <a:t>Galileo: fondamenti della dinamica</a:t>
            </a:r>
            <a:endParaRPr lang="it-IT" sz="3200" dirty="0">
              <a:latin typeface="Verdana" pitchFamily="34" charset="0"/>
            </a:endParaRPr>
          </a:p>
        </p:txBody>
      </p:sp>
      <p:sp>
        <p:nvSpPr>
          <p:cNvPr id="3075" name="Text Box 11"/>
          <p:cNvSpPr txBox="1">
            <a:spLocks noChangeArrowheads="1"/>
          </p:cNvSpPr>
          <p:nvPr/>
        </p:nvSpPr>
        <p:spPr bwMode="auto">
          <a:xfrm>
            <a:off x="6444208" y="6237312"/>
            <a:ext cx="2420856" cy="261610"/>
          </a:xfrm>
          <a:prstGeom prst="rect">
            <a:avLst/>
          </a:prstGeom>
          <a:noFill/>
          <a:ln w="9525">
            <a:noFill/>
            <a:miter lim="800000"/>
            <a:headEnd/>
            <a:tailEnd/>
          </a:ln>
        </p:spPr>
        <p:txBody>
          <a:bodyPr wrap="none">
            <a:spAutoFit/>
          </a:bodyPr>
          <a:lstStyle/>
          <a:p>
            <a:r>
              <a:rPr lang="it-IT" sz="1100" dirty="0" smtClean="0">
                <a:solidFill>
                  <a:schemeClr val="bg1"/>
                </a:solidFill>
                <a:latin typeface="Verdana" pitchFamily="34" charset="0"/>
              </a:rPr>
              <a:t>Mario Carpino, 26 ottobre 2011</a:t>
            </a:r>
            <a:endParaRPr lang="it-IT" sz="1100" dirty="0">
              <a:solidFill>
                <a:schemeClr val="bg1"/>
              </a:solidFill>
              <a:latin typeface="Verdana" pitchFamily="34" charset="0"/>
            </a:endParaRPr>
          </a:p>
        </p:txBody>
      </p:sp>
      <p:sp>
        <p:nvSpPr>
          <p:cNvPr id="3076" name="Text Box 11"/>
          <p:cNvSpPr txBox="1">
            <a:spLocks noChangeArrowheads="1"/>
          </p:cNvSpPr>
          <p:nvPr/>
        </p:nvSpPr>
        <p:spPr bwMode="auto">
          <a:xfrm>
            <a:off x="323850" y="6207125"/>
            <a:ext cx="1789272" cy="261610"/>
          </a:xfrm>
          <a:prstGeom prst="rect">
            <a:avLst/>
          </a:prstGeom>
          <a:noFill/>
          <a:ln w="9525">
            <a:noFill/>
            <a:miter lim="800000"/>
            <a:headEnd/>
            <a:tailEnd/>
          </a:ln>
        </p:spPr>
        <p:txBody>
          <a:bodyPr wrap="none">
            <a:spAutoFit/>
          </a:bodyPr>
          <a:lstStyle/>
          <a:p>
            <a:r>
              <a:rPr lang="it-IT" sz="1100" dirty="0" smtClean="0">
                <a:solidFill>
                  <a:schemeClr val="bg1"/>
                </a:solidFill>
                <a:latin typeface="Verdana" pitchFamily="34" charset="0"/>
              </a:rPr>
              <a:t>Geografia astronomica</a:t>
            </a:r>
            <a:endParaRPr lang="it-IT" sz="1100" dirty="0">
              <a:solidFill>
                <a:schemeClr val="bg1"/>
              </a:solidFill>
              <a:latin typeface="Verdana" pitchFamily="34" charset="0"/>
            </a:endParaRPr>
          </a:p>
        </p:txBody>
      </p:sp>
      <p:pic>
        <p:nvPicPr>
          <p:cNvPr id="20" name="Immagine 9" descr="eq05a.gif"/>
          <p:cNvPicPr>
            <a:picLocks noChangeAspect="1"/>
          </p:cNvPicPr>
          <p:nvPr/>
        </p:nvPicPr>
        <p:blipFill>
          <a:blip r:embed="rId3" cstate="print"/>
          <a:srcRect/>
          <a:stretch>
            <a:fillRect/>
          </a:stretch>
        </p:blipFill>
        <p:spPr bwMode="auto">
          <a:xfrm>
            <a:off x="3491880" y="2996952"/>
            <a:ext cx="1731962" cy="1220787"/>
          </a:xfrm>
          <a:prstGeom prst="rect">
            <a:avLst/>
          </a:prstGeom>
          <a:noFill/>
          <a:ln w="9525">
            <a:noFill/>
            <a:miter lim="800000"/>
            <a:headEnd/>
            <a:tailEnd/>
          </a:ln>
        </p:spPr>
      </p:pic>
      <p:sp>
        <p:nvSpPr>
          <p:cNvPr id="7" name="CasellaDiTesto 6"/>
          <p:cNvSpPr txBox="1"/>
          <p:nvPr/>
        </p:nvSpPr>
        <p:spPr>
          <a:xfrm>
            <a:off x="539552" y="1916832"/>
            <a:ext cx="7992888" cy="707886"/>
          </a:xfrm>
          <a:prstGeom prst="rect">
            <a:avLst/>
          </a:prstGeom>
          <a:noFill/>
        </p:spPr>
        <p:txBody>
          <a:bodyPr wrap="square" rtlCol="0">
            <a:spAutoFit/>
          </a:bodyPr>
          <a:lstStyle/>
          <a:p>
            <a:r>
              <a:rPr lang="it-IT" dirty="0" smtClean="0">
                <a:solidFill>
                  <a:schemeClr val="bg1"/>
                </a:solidFill>
                <a:latin typeface="Verdana" pitchFamily="34" charset="0"/>
              </a:rPr>
              <a:t>La forza applicata a un corpo è proporzionale alla sua accelerazione ( = variazione di velocità nell’unità di tempo)</a:t>
            </a:r>
            <a:endParaRPr lang="it-IT" dirty="0">
              <a:solidFill>
                <a:schemeClr val="bg1"/>
              </a:solidFill>
              <a:latin typeface="Verdana" pitchFamily="34" charset="0"/>
            </a:endParaRPr>
          </a:p>
        </p:txBody>
      </p:sp>
      <p:sp>
        <p:nvSpPr>
          <p:cNvPr id="8" name="CasellaDiTesto 7"/>
          <p:cNvSpPr txBox="1"/>
          <p:nvPr/>
        </p:nvSpPr>
        <p:spPr>
          <a:xfrm>
            <a:off x="1115616" y="4725144"/>
            <a:ext cx="6624736" cy="1015663"/>
          </a:xfrm>
          <a:prstGeom prst="rect">
            <a:avLst/>
          </a:prstGeom>
          <a:noFill/>
        </p:spPr>
        <p:txBody>
          <a:bodyPr wrap="square" rtlCol="0">
            <a:spAutoFit/>
          </a:bodyPr>
          <a:lstStyle/>
          <a:p>
            <a:r>
              <a:rPr lang="it-IT" dirty="0" smtClean="0">
                <a:solidFill>
                  <a:schemeClr val="bg1"/>
                </a:solidFill>
                <a:latin typeface="Arial"/>
                <a:cs typeface="Arial"/>
              </a:rPr>
              <a:t>→ </a:t>
            </a:r>
            <a:r>
              <a:rPr lang="it-IT" dirty="0" smtClean="0">
                <a:solidFill>
                  <a:schemeClr val="bg1"/>
                </a:solidFill>
                <a:latin typeface="Verdana" pitchFamily="34" charset="0"/>
              </a:rPr>
              <a:t>Legge di inerzia: un corpo non soggetto a forze mantiene il suo stato di quiete o di moto rettilineo uniforme (la velocità è costante)</a:t>
            </a:r>
            <a:endParaRPr lang="it-IT" dirty="0">
              <a:solidFill>
                <a:schemeClr val="bg1"/>
              </a:solidFill>
              <a:latin typeface="Verdana" pitchFamily="34" charset="0"/>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0"/>
                                        </p:tgtEl>
                                        <p:attrNameLst>
                                          <p:attrName>style.visibility</p:attrName>
                                        </p:attrNameLst>
                                      </p:cBhvr>
                                      <p:to>
                                        <p:strVal val="visible"/>
                                      </p:to>
                                    </p:set>
                                    <p:anim calcmode="lin" valueType="num">
                                      <p:cBhvr additive="base">
                                        <p:cTn id="13" dur="500" fill="hold"/>
                                        <p:tgtEl>
                                          <p:spTgt spid="20"/>
                                        </p:tgtEl>
                                        <p:attrNameLst>
                                          <p:attrName>ppt_x</p:attrName>
                                        </p:attrNameLst>
                                      </p:cBhvr>
                                      <p:tavLst>
                                        <p:tav tm="0">
                                          <p:val>
                                            <p:strVal val="#ppt_x"/>
                                          </p:val>
                                        </p:tav>
                                        <p:tav tm="100000">
                                          <p:val>
                                            <p:strVal val="#ppt_x"/>
                                          </p:val>
                                        </p:tav>
                                      </p:tavLst>
                                    </p:anim>
                                    <p:anim calcmode="lin" valueType="num">
                                      <p:cBhvr additive="base">
                                        <p:cTn id="14"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ext Box 9"/>
          <p:cNvSpPr txBox="1">
            <a:spLocks noChangeArrowheads="1"/>
          </p:cNvSpPr>
          <p:nvPr/>
        </p:nvSpPr>
        <p:spPr bwMode="auto">
          <a:xfrm>
            <a:off x="0" y="620688"/>
            <a:ext cx="9144000" cy="584775"/>
          </a:xfrm>
          <a:prstGeom prst="rect">
            <a:avLst/>
          </a:prstGeom>
          <a:noFill/>
          <a:ln w="9525">
            <a:noFill/>
            <a:miter lim="800000"/>
            <a:headEnd/>
            <a:tailEnd/>
          </a:ln>
        </p:spPr>
        <p:txBody>
          <a:bodyPr wrap="square">
            <a:spAutoFit/>
          </a:bodyPr>
          <a:lstStyle/>
          <a:p>
            <a:pPr algn="ctr"/>
            <a:r>
              <a:rPr lang="it-IT" sz="3200" dirty="0" smtClean="0">
                <a:solidFill>
                  <a:schemeClr val="bg1"/>
                </a:solidFill>
                <a:latin typeface="Verdana" pitchFamily="34" charset="0"/>
              </a:rPr>
              <a:t>Newton: gravitazione universale</a:t>
            </a:r>
            <a:endParaRPr lang="it-IT" sz="3200" dirty="0">
              <a:latin typeface="Verdana" pitchFamily="34" charset="0"/>
            </a:endParaRPr>
          </a:p>
        </p:txBody>
      </p:sp>
      <p:sp>
        <p:nvSpPr>
          <p:cNvPr id="3075" name="Text Box 11"/>
          <p:cNvSpPr txBox="1">
            <a:spLocks noChangeArrowheads="1"/>
          </p:cNvSpPr>
          <p:nvPr/>
        </p:nvSpPr>
        <p:spPr bwMode="auto">
          <a:xfrm>
            <a:off x="6444208" y="6237312"/>
            <a:ext cx="2420856" cy="261610"/>
          </a:xfrm>
          <a:prstGeom prst="rect">
            <a:avLst/>
          </a:prstGeom>
          <a:noFill/>
          <a:ln w="9525">
            <a:noFill/>
            <a:miter lim="800000"/>
            <a:headEnd/>
            <a:tailEnd/>
          </a:ln>
        </p:spPr>
        <p:txBody>
          <a:bodyPr wrap="none">
            <a:spAutoFit/>
          </a:bodyPr>
          <a:lstStyle/>
          <a:p>
            <a:r>
              <a:rPr lang="it-IT" sz="1100" dirty="0" smtClean="0">
                <a:solidFill>
                  <a:schemeClr val="bg1"/>
                </a:solidFill>
                <a:latin typeface="Verdana" pitchFamily="34" charset="0"/>
              </a:rPr>
              <a:t>Mario Carpino, 26 ottobre 2011</a:t>
            </a:r>
            <a:endParaRPr lang="it-IT" sz="1100" dirty="0">
              <a:solidFill>
                <a:schemeClr val="bg1"/>
              </a:solidFill>
              <a:latin typeface="Verdana" pitchFamily="34" charset="0"/>
            </a:endParaRPr>
          </a:p>
        </p:txBody>
      </p:sp>
      <p:sp>
        <p:nvSpPr>
          <p:cNvPr id="3076" name="Text Box 11"/>
          <p:cNvSpPr txBox="1">
            <a:spLocks noChangeArrowheads="1"/>
          </p:cNvSpPr>
          <p:nvPr/>
        </p:nvSpPr>
        <p:spPr bwMode="auto">
          <a:xfrm>
            <a:off x="323850" y="6207125"/>
            <a:ext cx="1789272" cy="261610"/>
          </a:xfrm>
          <a:prstGeom prst="rect">
            <a:avLst/>
          </a:prstGeom>
          <a:noFill/>
          <a:ln w="9525">
            <a:noFill/>
            <a:miter lim="800000"/>
            <a:headEnd/>
            <a:tailEnd/>
          </a:ln>
        </p:spPr>
        <p:txBody>
          <a:bodyPr wrap="none">
            <a:spAutoFit/>
          </a:bodyPr>
          <a:lstStyle/>
          <a:p>
            <a:r>
              <a:rPr lang="it-IT" sz="1100" dirty="0" smtClean="0">
                <a:solidFill>
                  <a:schemeClr val="bg1"/>
                </a:solidFill>
                <a:latin typeface="Verdana" pitchFamily="34" charset="0"/>
              </a:rPr>
              <a:t>Geografia astronomica</a:t>
            </a:r>
            <a:endParaRPr lang="it-IT" sz="1100" dirty="0">
              <a:solidFill>
                <a:schemeClr val="bg1"/>
              </a:solidFill>
              <a:latin typeface="Verdana" pitchFamily="34" charset="0"/>
            </a:endParaRPr>
          </a:p>
        </p:txBody>
      </p:sp>
      <p:sp>
        <p:nvSpPr>
          <p:cNvPr id="9" name="CasellaDiTesto 8"/>
          <p:cNvSpPr txBox="1"/>
          <p:nvPr/>
        </p:nvSpPr>
        <p:spPr>
          <a:xfrm>
            <a:off x="899592" y="2276872"/>
            <a:ext cx="7272808" cy="1015663"/>
          </a:xfrm>
          <a:prstGeom prst="rect">
            <a:avLst/>
          </a:prstGeom>
          <a:noFill/>
        </p:spPr>
        <p:txBody>
          <a:bodyPr wrap="square" rtlCol="0">
            <a:spAutoFit/>
          </a:bodyPr>
          <a:lstStyle/>
          <a:p>
            <a:r>
              <a:rPr lang="it-IT" dirty="0" smtClean="0">
                <a:solidFill>
                  <a:schemeClr val="bg1"/>
                </a:solidFill>
                <a:latin typeface="Verdana" pitchFamily="34" charset="0"/>
              </a:rPr>
              <a:t>Tutti i corpi si attirano con una forza proporzionale alla loro massa e inversamente proporzionale al quadrato della distanza reciproca</a:t>
            </a:r>
            <a:endParaRPr lang="it-IT" dirty="0">
              <a:solidFill>
                <a:schemeClr val="bg1"/>
              </a:solidFill>
              <a:latin typeface="Verdana" pitchFamily="34" charset="0"/>
            </a:endParaRPr>
          </a:p>
        </p:txBody>
      </p:sp>
      <p:pic>
        <p:nvPicPr>
          <p:cNvPr id="11" name="Immagine 10" descr="eq06.gif"/>
          <p:cNvPicPr>
            <a:picLocks noChangeAspect="1"/>
          </p:cNvPicPr>
          <p:nvPr/>
        </p:nvPicPr>
        <p:blipFill>
          <a:blip r:embed="rId3" cstate="print"/>
          <a:srcRect/>
          <a:stretch>
            <a:fillRect/>
          </a:stretch>
        </p:blipFill>
        <p:spPr bwMode="auto">
          <a:xfrm>
            <a:off x="3419872" y="3861048"/>
            <a:ext cx="2259013" cy="1181100"/>
          </a:xfrm>
          <a:prstGeom prst="rect">
            <a:avLst/>
          </a:prstGeom>
          <a:noFill/>
          <a:ln w="9525">
            <a:noFill/>
            <a:miter lim="800000"/>
            <a:headEnd/>
            <a:tailEnd/>
          </a:ln>
        </p:spPr>
      </p:pic>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ext Box 9"/>
          <p:cNvSpPr txBox="1">
            <a:spLocks noChangeArrowheads="1"/>
          </p:cNvSpPr>
          <p:nvPr/>
        </p:nvSpPr>
        <p:spPr bwMode="auto">
          <a:xfrm>
            <a:off x="0" y="620688"/>
            <a:ext cx="9144000" cy="584775"/>
          </a:xfrm>
          <a:prstGeom prst="rect">
            <a:avLst/>
          </a:prstGeom>
          <a:noFill/>
          <a:ln w="9525">
            <a:noFill/>
            <a:miter lim="800000"/>
            <a:headEnd/>
            <a:tailEnd/>
          </a:ln>
        </p:spPr>
        <p:txBody>
          <a:bodyPr wrap="square">
            <a:spAutoFit/>
          </a:bodyPr>
          <a:lstStyle/>
          <a:p>
            <a:pPr algn="ctr"/>
            <a:r>
              <a:rPr lang="it-IT" sz="3200" dirty="0" smtClean="0">
                <a:solidFill>
                  <a:schemeClr val="bg1"/>
                </a:solidFill>
                <a:latin typeface="Verdana" pitchFamily="34" charset="0"/>
              </a:rPr>
              <a:t>Validità delle leggi di Keplero</a:t>
            </a:r>
            <a:endParaRPr lang="it-IT" sz="3200" dirty="0">
              <a:latin typeface="Verdana" pitchFamily="34" charset="0"/>
            </a:endParaRPr>
          </a:p>
        </p:txBody>
      </p:sp>
      <p:sp>
        <p:nvSpPr>
          <p:cNvPr id="3075" name="Text Box 11"/>
          <p:cNvSpPr txBox="1">
            <a:spLocks noChangeArrowheads="1"/>
          </p:cNvSpPr>
          <p:nvPr/>
        </p:nvSpPr>
        <p:spPr bwMode="auto">
          <a:xfrm>
            <a:off x="6444208" y="6237312"/>
            <a:ext cx="2420856" cy="261610"/>
          </a:xfrm>
          <a:prstGeom prst="rect">
            <a:avLst/>
          </a:prstGeom>
          <a:noFill/>
          <a:ln w="9525">
            <a:noFill/>
            <a:miter lim="800000"/>
            <a:headEnd/>
            <a:tailEnd/>
          </a:ln>
        </p:spPr>
        <p:txBody>
          <a:bodyPr wrap="none">
            <a:spAutoFit/>
          </a:bodyPr>
          <a:lstStyle/>
          <a:p>
            <a:r>
              <a:rPr lang="it-IT" sz="1100" dirty="0" smtClean="0">
                <a:solidFill>
                  <a:schemeClr val="bg1"/>
                </a:solidFill>
                <a:latin typeface="Verdana" pitchFamily="34" charset="0"/>
              </a:rPr>
              <a:t>Mario Carpino, 26 ottobre 2011</a:t>
            </a:r>
            <a:endParaRPr lang="it-IT" sz="1100" dirty="0">
              <a:solidFill>
                <a:schemeClr val="bg1"/>
              </a:solidFill>
              <a:latin typeface="Verdana" pitchFamily="34" charset="0"/>
            </a:endParaRPr>
          </a:p>
        </p:txBody>
      </p:sp>
      <p:sp>
        <p:nvSpPr>
          <p:cNvPr id="3076" name="Text Box 11"/>
          <p:cNvSpPr txBox="1">
            <a:spLocks noChangeArrowheads="1"/>
          </p:cNvSpPr>
          <p:nvPr/>
        </p:nvSpPr>
        <p:spPr bwMode="auto">
          <a:xfrm>
            <a:off x="323850" y="6207125"/>
            <a:ext cx="1789272" cy="261610"/>
          </a:xfrm>
          <a:prstGeom prst="rect">
            <a:avLst/>
          </a:prstGeom>
          <a:noFill/>
          <a:ln w="9525">
            <a:noFill/>
            <a:miter lim="800000"/>
            <a:headEnd/>
            <a:tailEnd/>
          </a:ln>
        </p:spPr>
        <p:txBody>
          <a:bodyPr wrap="none">
            <a:spAutoFit/>
          </a:bodyPr>
          <a:lstStyle/>
          <a:p>
            <a:r>
              <a:rPr lang="it-IT" sz="1100" dirty="0" smtClean="0">
                <a:solidFill>
                  <a:schemeClr val="bg1"/>
                </a:solidFill>
                <a:latin typeface="Verdana" pitchFamily="34" charset="0"/>
              </a:rPr>
              <a:t>Geografia astronomica</a:t>
            </a:r>
            <a:endParaRPr lang="it-IT" sz="1100" dirty="0">
              <a:solidFill>
                <a:schemeClr val="bg1"/>
              </a:solidFill>
              <a:latin typeface="Verdana" pitchFamily="34" charset="0"/>
            </a:endParaRPr>
          </a:p>
        </p:txBody>
      </p:sp>
      <p:sp>
        <p:nvSpPr>
          <p:cNvPr id="6" name="CasellaDiTesto 5"/>
          <p:cNvSpPr txBox="1"/>
          <p:nvPr/>
        </p:nvSpPr>
        <p:spPr>
          <a:xfrm>
            <a:off x="611560" y="2420888"/>
            <a:ext cx="8005140" cy="2308324"/>
          </a:xfrm>
          <a:prstGeom prst="rect">
            <a:avLst/>
          </a:prstGeom>
          <a:noFill/>
        </p:spPr>
        <p:txBody>
          <a:bodyPr wrap="none" rtlCol="0">
            <a:spAutoFit/>
          </a:bodyPr>
          <a:lstStyle/>
          <a:p>
            <a:r>
              <a:rPr lang="it-IT" sz="2400" dirty="0" smtClean="0">
                <a:solidFill>
                  <a:schemeClr val="bg1"/>
                </a:solidFill>
                <a:latin typeface="Verdana" pitchFamily="34" charset="0"/>
              </a:rPr>
              <a:t>Condizioni di validità delle leggi di Keplero:</a:t>
            </a:r>
          </a:p>
          <a:p>
            <a:pPr>
              <a:lnSpc>
                <a:spcPct val="150000"/>
              </a:lnSpc>
              <a:buFont typeface="Arial" pitchFamily="34" charset="0"/>
              <a:buChar char="•"/>
            </a:pPr>
            <a:r>
              <a:rPr lang="it-IT" sz="2400" dirty="0" smtClean="0">
                <a:solidFill>
                  <a:schemeClr val="bg1"/>
                </a:solidFill>
                <a:latin typeface="Verdana" pitchFamily="34" charset="0"/>
              </a:rPr>
              <a:t> i pianeti sono soggetti solo all’attrazione del Sole</a:t>
            </a:r>
          </a:p>
          <a:p>
            <a:pPr>
              <a:lnSpc>
                <a:spcPct val="150000"/>
              </a:lnSpc>
              <a:buFont typeface="Arial" pitchFamily="34" charset="0"/>
              <a:buChar char="•"/>
            </a:pPr>
            <a:r>
              <a:rPr lang="it-IT" sz="2400" dirty="0" smtClean="0">
                <a:solidFill>
                  <a:schemeClr val="bg1"/>
                </a:solidFill>
                <a:latin typeface="Verdana" pitchFamily="34" charset="0"/>
              </a:rPr>
              <a:t> i pianeti hanno massa trascurabile</a:t>
            </a:r>
          </a:p>
          <a:p>
            <a:endParaRPr lang="it-IT" sz="2400" dirty="0" smtClean="0">
              <a:solidFill>
                <a:schemeClr val="bg1"/>
              </a:solidFill>
              <a:latin typeface="Verdana" pitchFamily="34" charset="0"/>
            </a:endParaRPr>
          </a:p>
          <a:p>
            <a:r>
              <a:rPr lang="it-IT" sz="2400" dirty="0" smtClean="0">
                <a:solidFill>
                  <a:schemeClr val="bg1"/>
                </a:solidFill>
                <a:latin typeface="Verdana" pitchFamily="34" charset="0"/>
              </a:rPr>
              <a:t>Altrimenti le orbite kepleriane sono perturbate</a:t>
            </a:r>
            <a:endParaRPr lang="it-IT" sz="2400" dirty="0">
              <a:solidFill>
                <a:schemeClr val="bg1"/>
              </a:solidFill>
              <a:latin typeface="Verdana" pitchFamily="34" charset="0"/>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ext Box 9"/>
          <p:cNvSpPr txBox="1">
            <a:spLocks noChangeArrowheads="1"/>
          </p:cNvSpPr>
          <p:nvPr/>
        </p:nvSpPr>
        <p:spPr bwMode="auto">
          <a:xfrm>
            <a:off x="0" y="620688"/>
            <a:ext cx="9144000" cy="584775"/>
          </a:xfrm>
          <a:prstGeom prst="rect">
            <a:avLst/>
          </a:prstGeom>
          <a:noFill/>
          <a:ln w="9525">
            <a:noFill/>
            <a:miter lim="800000"/>
            <a:headEnd/>
            <a:tailEnd/>
          </a:ln>
        </p:spPr>
        <p:txBody>
          <a:bodyPr wrap="square">
            <a:spAutoFit/>
          </a:bodyPr>
          <a:lstStyle/>
          <a:p>
            <a:pPr algn="ctr"/>
            <a:r>
              <a:rPr lang="it-IT" sz="3200" dirty="0" smtClean="0">
                <a:solidFill>
                  <a:schemeClr val="bg1"/>
                </a:solidFill>
                <a:latin typeface="Verdana" pitchFamily="34" charset="0"/>
              </a:rPr>
              <a:t>Coordinate polari: concetto generale</a:t>
            </a:r>
            <a:endParaRPr lang="it-IT" sz="3200" dirty="0">
              <a:latin typeface="Verdana" pitchFamily="34" charset="0"/>
            </a:endParaRPr>
          </a:p>
        </p:txBody>
      </p:sp>
      <p:sp>
        <p:nvSpPr>
          <p:cNvPr id="3075" name="Text Box 11"/>
          <p:cNvSpPr txBox="1">
            <a:spLocks noChangeArrowheads="1"/>
          </p:cNvSpPr>
          <p:nvPr/>
        </p:nvSpPr>
        <p:spPr bwMode="auto">
          <a:xfrm>
            <a:off x="6444208" y="6237312"/>
            <a:ext cx="2420856" cy="261610"/>
          </a:xfrm>
          <a:prstGeom prst="rect">
            <a:avLst/>
          </a:prstGeom>
          <a:noFill/>
          <a:ln w="9525">
            <a:noFill/>
            <a:miter lim="800000"/>
            <a:headEnd/>
            <a:tailEnd/>
          </a:ln>
        </p:spPr>
        <p:txBody>
          <a:bodyPr wrap="none">
            <a:spAutoFit/>
          </a:bodyPr>
          <a:lstStyle/>
          <a:p>
            <a:r>
              <a:rPr lang="it-IT" sz="1100" dirty="0" smtClean="0">
                <a:solidFill>
                  <a:schemeClr val="bg1"/>
                </a:solidFill>
                <a:latin typeface="Verdana" pitchFamily="34" charset="0"/>
              </a:rPr>
              <a:t>Mario Carpino, 26 ottobre 2011</a:t>
            </a:r>
            <a:endParaRPr lang="it-IT" sz="1100" dirty="0">
              <a:solidFill>
                <a:schemeClr val="bg1"/>
              </a:solidFill>
              <a:latin typeface="Verdana" pitchFamily="34" charset="0"/>
            </a:endParaRPr>
          </a:p>
        </p:txBody>
      </p:sp>
      <p:sp>
        <p:nvSpPr>
          <p:cNvPr id="3076" name="Text Box 11"/>
          <p:cNvSpPr txBox="1">
            <a:spLocks noChangeArrowheads="1"/>
          </p:cNvSpPr>
          <p:nvPr/>
        </p:nvSpPr>
        <p:spPr bwMode="auto">
          <a:xfrm>
            <a:off x="323850" y="6207125"/>
            <a:ext cx="1789272" cy="261610"/>
          </a:xfrm>
          <a:prstGeom prst="rect">
            <a:avLst/>
          </a:prstGeom>
          <a:noFill/>
          <a:ln w="9525">
            <a:noFill/>
            <a:miter lim="800000"/>
            <a:headEnd/>
            <a:tailEnd/>
          </a:ln>
        </p:spPr>
        <p:txBody>
          <a:bodyPr wrap="none">
            <a:spAutoFit/>
          </a:bodyPr>
          <a:lstStyle/>
          <a:p>
            <a:r>
              <a:rPr lang="it-IT" sz="1100" dirty="0" smtClean="0">
                <a:solidFill>
                  <a:schemeClr val="bg1"/>
                </a:solidFill>
                <a:latin typeface="Verdana" pitchFamily="34" charset="0"/>
              </a:rPr>
              <a:t>Geografia astronomica</a:t>
            </a:r>
            <a:endParaRPr lang="it-IT" sz="1100" dirty="0">
              <a:solidFill>
                <a:schemeClr val="bg1"/>
              </a:solidFill>
              <a:latin typeface="Verdana" pitchFamily="34" charset="0"/>
            </a:endParaRPr>
          </a:p>
        </p:txBody>
      </p:sp>
      <p:pic>
        <p:nvPicPr>
          <p:cNvPr id="6" name="Immagine 5" descr="coordinates-polar.png"/>
          <p:cNvPicPr>
            <a:picLocks noChangeAspect="1"/>
          </p:cNvPicPr>
          <p:nvPr/>
        </p:nvPicPr>
        <p:blipFill>
          <a:blip r:embed="rId3" cstate="print"/>
          <a:stretch>
            <a:fillRect/>
          </a:stretch>
        </p:blipFill>
        <p:spPr>
          <a:xfrm>
            <a:off x="1945599" y="1556792"/>
            <a:ext cx="5684210" cy="4320000"/>
          </a:xfrm>
          <a:prstGeom prst="rect">
            <a:avLst/>
          </a:prstGeom>
        </p:spPr>
      </p:pic>
    </p:spTree>
  </p:cSld>
  <p:clrMapOvr>
    <a:masterClrMapping/>
  </p:clrMapOvr>
  <p:transition spd="slow"/>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ttangolo 7"/>
          <p:cNvSpPr/>
          <p:nvPr/>
        </p:nvSpPr>
        <p:spPr>
          <a:xfrm>
            <a:off x="1763688" y="1484784"/>
            <a:ext cx="5184576" cy="468052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3074" name="Text Box 9"/>
          <p:cNvSpPr txBox="1">
            <a:spLocks noChangeArrowheads="1"/>
          </p:cNvSpPr>
          <p:nvPr/>
        </p:nvSpPr>
        <p:spPr bwMode="auto">
          <a:xfrm>
            <a:off x="0" y="620688"/>
            <a:ext cx="9144000" cy="584775"/>
          </a:xfrm>
          <a:prstGeom prst="rect">
            <a:avLst/>
          </a:prstGeom>
          <a:noFill/>
          <a:ln w="9525">
            <a:noFill/>
            <a:miter lim="800000"/>
            <a:headEnd/>
            <a:tailEnd/>
          </a:ln>
        </p:spPr>
        <p:txBody>
          <a:bodyPr wrap="square">
            <a:spAutoFit/>
          </a:bodyPr>
          <a:lstStyle/>
          <a:p>
            <a:pPr algn="ctr"/>
            <a:r>
              <a:rPr lang="it-IT" sz="3200" dirty="0" smtClean="0">
                <a:solidFill>
                  <a:schemeClr val="bg1"/>
                </a:solidFill>
                <a:latin typeface="Verdana" pitchFamily="34" charset="0"/>
              </a:rPr>
              <a:t>Esempio: precessione degli apsidi</a:t>
            </a:r>
            <a:endParaRPr lang="it-IT" sz="3200" dirty="0">
              <a:latin typeface="Verdana" pitchFamily="34" charset="0"/>
            </a:endParaRPr>
          </a:p>
        </p:txBody>
      </p:sp>
      <p:sp>
        <p:nvSpPr>
          <p:cNvPr id="3075" name="Text Box 11"/>
          <p:cNvSpPr txBox="1">
            <a:spLocks noChangeArrowheads="1"/>
          </p:cNvSpPr>
          <p:nvPr/>
        </p:nvSpPr>
        <p:spPr bwMode="auto">
          <a:xfrm>
            <a:off x="6444208" y="6237312"/>
            <a:ext cx="2420856" cy="261610"/>
          </a:xfrm>
          <a:prstGeom prst="rect">
            <a:avLst/>
          </a:prstGeom>
          <a:noFill/>
          <a:ln w="9525">
            <a:noFill/>
            <a:miter lim="800000"/>
            <a:headEnd/>
            <a:tailEnd/>
          </a:ln>
        </p:spPr>
        <p:txBody>
          <a:bodyPr wrap="none">
            <a:spAutoFit/>
          </a:bodyPr>
          <a:lstStyle/>
          <a:p>
            <a:r>
              <a:rPr lang="it-IT" sz="1100" dirty="0" smtClean="0">
                <a:solidFill>
                  <a:schemeClr val="bg1"/>
                </a:solidFill>
                <a:latin typeface="Verdana" pitchFamily="34" charset="0"/>
              </a:rPr>
              <a:t>Mario Carpino, 26 ottobre 2011</a:t>
            </a:r>
            <a:endParaRPr lang="it-IT" sz="1100" dirty="0">
              <a:solidFill>
                <a:schemeClr val="bg1"/>
              </a:solidFill>
              <a:latin typeface="Verdana" pitchFamily="34" charset="0"/>
            </a:endParaRPr>
          </a:p>
        </p:txBody>
      </p:sp>
      <p:sp>
        <p:nvSpPr>
          <p:cNvPr id="3076" name="Text Box 11"/>
          <p:cNvSpPr txBox="1">
            <a:spLocks noChangeArrowheads="1"/>
          </p:cNvSpPr>
          <p:nvPr/>
        </p:nvSpPr>
        <p:spPr bwMode="auto">
          <a:xfrm>
            <a:off x="323850" y="6207125"/>
            <a:ext cx="1789272" cy="261610"/>
          </a:xfrm>
          <a:prstGeom prst="rect">
            <a:avLst/>
          </a:prstGeom>
          <a:noFill/>
          <a:ln w="9525">
            <a:noFill/>
            <a:miter lim="800000"/>
            <a:headEnd/>
            <a:tailEnd/>
          </a:ln>
        </p:spPr>
        <p:txBody>
          <a:bodyPr wrap="none">
            <a:spAutoFit/>
          </a:bodyPr>
          <a:lstStyle/>
          <a:p>
            <a:r>
              <a:rPr lang="it-IT" sz="1100" dirty="0" smtClean="0">
                <a:solidFill>
                  <a:schemeClr val="bg1"/>
                </a:solidFill>
                <a:latin typeface="Verdana" pitchFamily="34" charset="0"/>
              </a:rPr>
              <a:t>Geografia astronomica</a:t>
            </a:r>
            <a:endParaRPr lang="it-IT" sz="1100" dirty="0">
              <a:solidFill>
                <a:schemeClr val="bg1"/>
              </a:solidFill>
              <a:latin typeface="Verdana" pitchFamily="34" charset="0"/>
            </a:endParaRPr>
          </a:p>
        </p:txBody>
      </p:sp>
      <p:pic>
        <p:nvPicPr>
          <p:cNvPr id="6" name="Immagine 5" descr="220px-Perihelion_precession.svg.png"/>
          <p:cNvPicPr>
            <a:picLocks noChangeAspect="1"/>
          </p:cNvPicPr>
          <p:nvPr/>
        </p:nvPicPr>
        <p:blipFill>
          <a:blip r:embed="rId3" cstate="print"/>
          <a:stretch>
            <a:fillRect/>
          </a:stretch>
        </p:blipFill>
        <p:spPr>
          <a:xfrm>
            <a:off x="2051720" y="1628800"/>
            <a:ext cx="4681773" cy="4320000"/>
          </a:xfrm>
          <a:prstGeom prst="rect">
            <a:avLst/>
          </a:prstGeom>
        </p:spPr>
      </p:pic>
    </p:spTree>
  </p:cSld>
  <p:clrMapOvr>
    <a:masterClrMapping/>
  </p:clrMapOvr>
  <p:transition spd="slow"/>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ext Box 9"/>
          <p:cNvSpPr txBox="1">
            <a:spLocks noChangeArrowheads="1"/>
          </p:cNvSpPr>
          <p:nvPr/>
        </p:nvSpPr>
        <p:spPr bwMode="auto">
          <a:xfrm>
            <a:off x="0" y="620688"/>
            <a:ext cx="9144000" cy="584775"/>
          </a:xfrm>
          <a:prstGeom prst="rect">
            <a:avLst/>
          </a:prstGeom>
          <a:noFill/>
          <a:ln w="9525">
            <a:noFill/>
            <a:miter lim="800000"/>
            <a:headEnd/>
            <a:tailEnd/>
          </a:ln>
        </p:spPr>
        <p:txBody>
          <a:bodyPr wrap="square">
            <a:spAutoFit/>
          </a:bodyPr>
          <a:lstStyle/>
          <a:p>
            <a:pPr algn="ctr"/>
            <a:r>
              <a:rPr lang="it-IT" sz="3200" dirty="0" smtClean="0">
                <a:solidFill>
                  <a:schemeClr val="bg1"/>
                </a:solidFill>
                <a:latin typeface="Verdana" pitchFamily="34" charset="0"/>
              </a:rPr>
              <a:t>Esempio: precessione degli apsidi</a:t>
            </a:r>
            <a:endParaRPr lang="it-IT" sz="3200" dirty="0">
              <a:latin typeface="Verdana" pitchFamily="34" charset="0"/>
            </a:endParaRPr>
          </a:p>
        </p:txBody>
      </p:sp>
      <p:sp>
        <p:nvSpPr>
          <p:cNvPr id="3075" name="Text Box 11"/>
          <p:cNvSpPr txBox="1">
            <a:spLocks noChangeArrowheads="1"/>
          </p:cNvSpPr>
          <p:nvPr/>
        </p:nvSpPr>
        <p:spPr bwMode="auto">
          <a:xfrm>
            <a:off x="6444208" y="6237312"/>
            <a:ext cx="2420856" cy="261610"/>
          </a:xfrm>
          <a:prstGeom prst="rect">
            <a:avLst/>
          </a:prstGeom>
          <a:noFill/>
          <a:ln w="9525">
            <a:noFill/>
            <a:miter lim="800000"/>
            <a:headEnd/>
            <a:tailEnd/>
          </a:ln>
        </p:spPr>
        <p:txBody>
          <a:bodyPr wrap="none">
            <a:spAutoFit/>
          </a:bodyPr>
          <a:lstStyle/>
          <a:p>
            <a:r>
              <a:rPr lang="it-IT" sz="1100" dirty="0" smtClean="0">
                <a:solidFill>
                  <a:schemeClr val="bg1"/>
                </a:solidFill>
                <a:latin typeface="Verdana" pitchFamily="34" charset="0"/>
              </a:rPr>
              <a:t>Mario Carpino, 26 ottobre 2011</a:t>
            </a:r>
            <a:endParaRPr lang="it-IT" sz="1100" dirty="0">
              <a:solidFill>
                <a:schemeClr val="bg1"/>
              </a:solidFill>
              <a:latin typeface="Verdana" pitchFamily="34" charset="0"/>
            </a:endParaRPr>
          </a:p>
        </p:txBody>
      </p:sp>
      <p:sp>
        <p:nvSpPr>
          <p:cNvPr id="3076" name="Text Box 11"/>
          <p:cNvSpPr txBox="1">
            <a:spLocks noChangeArrowheads="1"/>
          </p:cNvSpPr>
          <p:nvPr/>
        </p:nvSpPr>
        <p:spPr bwMode="auto">
          <a:xfrm>
            <a:off x="323850" y="6207125"/>
            <a:ext cx="1789272" cy="261610"/>
          </a:xfrm>
          <a:prstGeom prst="rect">
            <a:avLst/>
          </a:prstGeom>
          <a:noFill/>
          <a:ln w="9525">
            <a:noFill/>
            <a:miter lim="800000"/>
            <a:headEnd/>
            <a:tailEnd/>
          </a:ln>
        </p:spPr>
        <p:txBody>
          <a:bodyPr wrap="none">
            <a:spAutoFit/>
          </a:bodyPr>
          <a:lstStyle/>
          <a:p>
            <a:r>
              <a:rPr lang="it-IT" sz="1100" dirty="0" smtClean="0">
                <a:solidFill>
                  <a:schemeClr val="bg1"/>
                </a:solidFill>
                <a:latin typeface="Verdana" pitchFamily="34" charset="0"/>
              </a:rPr>
              <a:t>Geografia astronomica</a:t>
            </a:r>
            <a:endParaRPr lang="it-IT" sz="1100" dirty="0">
              <a:solidFill>
                <a:schemeClr val="bg1"/>
              </a:solidFill>
              <a:latin typeface="Verdana" pitchFamily="34" charset="0"/>
            </a:endParaRPr>
          </a:p>
        </p:txBody>
      </p:sp>
      <p:pic>
        <p:nvPicPr>
          <p:cNvPr id="7" name="Picture 5" descr="C:\Documents and Settings\Anna Wolter\My Documents\presentazioni\mario\Pericolo\ncanim.gif"/>
          <p:cNvPicPr>
            <a:picLocks noChangeAspect="1" noChangeArrowheads="1" noCrop="1"/>
          </p:cNvPicPr>
          <p:nvPr/>
        </p:nvPicPr>
        <p:blipFill>
          <a:blip r:embed="rId3" cstate="print"/>
          <a:srcRect/>
          <a:stretch>
            <a:fillRect/>
          </a:stretch>
        </p:blipFill>
        <p:spPr bwMode="auto">
          <a:xfrm>
            <a:off x="2267744" y="1556792"/>
            <a:ext cx="4845938" cy="4320000"/>
          </a:xfrm>
          <a:prstGeom prst="rect">
            <a:avLst/>
          </a:prstGeom>
          <a:noFill/>
          <a:ln w="9525">
            <a:noFill/>
            <a:miter lim="800000"/>
            <a:headEnd/>
            <a:tailEnd/>
          </a:ln>
        </p:spPr>
      </p:pic>
    </p:spTree>
  </p:cSld>
  <p:clrMapOvr>
    <a:masterClrMapping/>
  </p:clrMapOvr>
  <p:transition spd="slow"/>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ext Box 9"/>
          <p:cNvSpPr txBox="1">
            <a:spLocks noChangeArrowheads="1"/>
          </p:cNvSpPr>
          <p:nvPr/>
        </p:nvSpPr>
        <p:spPr bwMode="auto">
          <a:xfrm>
            <a:off x="0" y="620688"/>
            <a:ext cx="9144000" cy="584775"/>
          </a:xfrm>
          <a:prstGeom prst="rect">
            <a:avLst/>
          </a:prstGeom>
          <a:noFill/>
          <a:ln w="9525">
            <a:noFill/>
            <a:miter lim="800000"/>
            <a:headEnd/>
            <a:tailEnd/>
          </a:ln>
        </p:spPr>
        <p:txBody>
          <a:bodyPr wrap="square">
            <a:spAutoFit/>
          </a:bodyPr>
          <a:lstStyle/>
          <a:p>
            <a:pPr algn="ctr"/>
            <a:r>
              <a:rPr lang="it-IT" sz="3200" dirty="0" smtClean="0">
                <a:solidFill>
                  <a:schemeClr val="bg1"/>
                </a:solidFill>
                <a:latin typeface="Verdana" pitchFamily="34" charset="0"/>
              </a:rPr>
              <a:t>Esempio: eccentricità orbitale di Nettuno</a:t>
            </a:r>
            <a:endParaRPr lang="it-IT" sz="3200" dirty="0">
              <a:latin typeface="Verdana" pitchFamily="34" charset="0"/>
            </a:endParaRPr>
          </a:p>
        </p:txBody>
      </p:sp>
      <p:sp>
        <p:nvSpPr>
          <p:cNvPr id="3075" name="Text Box 11"/>
          <p:cNvSpPr txBox="1">
            <a:spLocks noChangeArrowheads="1"/>
          </p:cNvSpPr>
          <p:nvPr/>
        </p:nvSpPr>
        <p:spPr bwMode="auto">
          <a:xfrm>
            <a:off x="6444208" y="6237312"/>
            <a:ext cx="2420856" cy="261610"/>
          </a:xfrm>
          <a:prstGeom prst="rect">
            <a:avLst/>
          </a:prstGeom>
          <a:noFill/>
          <a:ln w="9525">
            <a:noFill/>
            <a:miter lim="800000"/>
            <a:headEnd/>
            <a:tailEnd/>
          </a:ln>
        </p:spPr>
        <p:txBody>
          <a:bodyPr wrap="none">
            <a:spAutoFit/>
          </a:bodyPr>
          <a:lstStyle/>
          <a:p>
            <a:r>
              <a:rPr lang="it-IT" sz="1100" dirty="0" smtClean="0">
                <a:solidFill>
                  <a:schemeClr val="bg1"/>
                </a:solidFill>
                <a:latin typeface="Verdana" pitchFamily="34" charset="0"/>
              </a:rPr>
              <a:t>Mario Carpino, 26 ottobre 2011</a:t>
            </a:r>
            <a:endParaRPr lang="it-IT" sz="1100" dirty="0">
              <a:solidFill>
                <a:schemeClr val="bg1"/>
              </a:solidFill>
              <a:latin typeface="Verdana" pitchFamily="34" charset="0"/>
            </a:endParaRPr>
          </a:p>
        </p:txBody>
      </p:sp>
      <p:sp>
        <p:nvSpPr>
          <p:cNvPr id="3076" name="Text Box 11"/>
          <p:cNvSpPr txBox="1">
            <a:spLocks noChangeArrowheads="1"/>
          </p:cNvSpPr>
          <p:nvPr/>
        </p:nvSpPr>
        <p:spPr bwMode="auto">
          <a:xfrm>
            <a:off x="323850" y="6207125"/>
            <a:ext cx="1789272" cy="261610"/>
          </a:xfrm>
          <a:prstGeom prst="rect">
            <a:avLst/>
          </a:prstGeom>
          <a:noFill/>
          <a:ln w="9525">
            <a:noFill/>
            <a:miter lim="800000"/>
            <a:headEnd/>
            <a:tailEnd/>
          </a:ln>
        </p:spPr>
        <p:txBody>
          <a:bodyPr wrap="none">
            <a:spAutoFit/>
          </a:bodyPr>
          <a:lstStyle/>
          <a:p>
            <a:r>
              <a:rPr lang="it-IT" sz="1100" dirty="0" smtClean="0">
                <a:solidFill>
                  <a:schemeClr val="bg1"/>
                </a:solidFill>
                <a:latin typeface="Verdana" pitchFamily="34" charset="0"/>
              </a:rPr>
              <a:t>Geografia astronomica</a:t>
            </a:r>
            <a:endParaRPr lang="it-IT" sz="1100" dirty="0">
              <a:solidFill>
                <a:schemeClr val="bg1"/>
              </a:solidFill>
              <a:latin typeface="Verdana" pitchFamily="34" charset="0"/>
            </a:endParaRPr>
          </a:p>
        </p:txBody>
      </p:sp>
      <p:pic>
        <p:nvPicPr>
          <p:cNvPr id="6" name="Immagine 5" descr="ecc_Nettuno.gif"/>
          <p:cNvPicPr>
            <a:picLocks noChangeAspect="1"/>
          </p:cNvPicPr>
          <p:nvPr/>
        </p:nvPicPr>
        <p:blipFill>
          <a:blip r:embed="rId3" cstate="print"/>
          <a:stretch>
            <a:fillRect/>
          </a:stretch>
        </p:blipFill>
        <p:spPr>
          <a:xfrm>
            <a:off x="0" y="1861230"/>
            <a:ext cx="9144000" cy="3135540"/>
          </a:xfrm>
          <a:prstGeom prst="rect">
            <a:avLst/>
          </a:prstGeom>
        </p:spPr>
      </p:pic>
    </p:spTree>
  </p:cSld>
  <p:clrMapOvr>
    <a:masterClrMapping/>
  </p:clrMapOvr>
  <p:transition spd="slow"/>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ext Box 9"/>
          <p:cNvSpPr txBox="1">
            <a:spLocks noChangeArrowheads="1"/>
          </p:cNvSpPr>
          <p:nvPr/>
        </p:nvSpPr>
        <p:spPr bwMode="auto">
          <a:xfrm>
            <a:off x="0" y="620688"/>
            <a:ext cx="9144000" cy="584775"/>
          </a:xfrm>
          <a:prstGeom prst="rect">
            <a:avLst/>
          </a:prstGeom>
          <a:noFill/>
          <a:ln w="9525">
            <a:noFill/>
            <a:miter lim="800000"/>
            <a:headEnd/>
            <a:tailEnd/>
          </a:ln>
        </p:spPr>
        <p:txBody>
          <a:bodyPr wrap="square">
            <a:spAutoFit/>
          </a:bodyPr>
          <a:lstStyle/>
          <a:p>
            <a:pPr algn="ctr"/>
            <a:r>
              <a:rPr lang="it-IT" sz="3200" dirty="0" smtClean="0">
                <a:solidFill>
                  <a:schemeClr val="bg1"/>
                </a:solidFill>
                <a:latin typeface="Verdana" pitchFamily="34" charset="0"/>
              </a:rPr>
              <a:t>Esempio: inclinazione orbitale di Nettuno</a:t>
            </a:r>
            <a:endParaRPr lang="it-IT" sz="3200" dirty="0">
              <a:latin typeface="Verdana" pitchFamily="34" charset="0"/>
            </a:endParaRPr>
          </a:p>
        </p:txBody>
      </p:sp>
      <p:sp>
        <p:nvSpPr>
          <p:cNvPr id="3075" name="Text Box 11"/>
          <p:cNvSpPr txBox="1">
            <a:spLocks noChangeArrowheads="1"/>
          </p:cNvSpPr>
          <p:nvPr/>
        </p:nvSpPr>
        <p:spPr bwMode="auto">
          <a:xfrm>
            <a:off x="6444208" y="6237312"/>
            <a:ext cx="2420856" cy="261610"/>
          </a:xfrm>
          <a:prstGeom prst="rect">
            <a:avLst/>
          </a:prstGeom>
          <a:noFill/>
          <a:ln w="9525">
            <a:noFill/>
            <a:miter lim="800000"/>
            <a:headEnd/>
            <a:tailEnd/>
          </a:ln>
        </p:spPr>
        <p:txBody>
          <a:bodyPr wrap="none">
            <a:spAutoFit/>
          </a:bodyPr>
          <a:lstStyle/>
          <a:p>
            <a:r>
              <a:rPr lang="it-IT" sz="1100" dirty="0" smtClean="0">
                <a:solidFill>
                  <a:schemeClr val="bg1"/>
                </a:solidFill>
                <a:latin typeface="Verdana" pitchFamily="34" charset="0"/>
              </a:rPr>
              <a:t>Mario Carpino, 26 ottobre 2011</a:t>
            </a:r>
            <a:endParaRPr lang="it-IT" sz="1100" dirty="0">
              <a:solidFill>
                <a:schemeClr val="bg1"/>
              </a:solidFill>
              <a:latin typeface="Verdana" pitchFamily="34" charset="0"/>
            </a:endParaRPr>
          </a:p>
        </p:txBody>
      </p:sp>
      <p:sp>
        <p:nvSpPr>
          <p:cNvPr id="3076" name="Text Box 11"/>
          <p:cNvSpPr txBox="1">
            <a:spLocks noChangeArrowheads="1"/>
          </p:cNvSpPr>
          <p:nvPr/>
        </p:nvSpPr>
        <p:spPr bwMode="auto">
          <a:xfrm>
            <a:off x="323850" y="6207125"/>
            <a:ext cx="1789272" cy="261610"/>
          </a:xfrm>
          <a:prstGeom prst="rect">
            <a:avLst/>
          </a:prstGeom>
          <a:noFill/>
          <a:ln w="9525">
            <a:noFill/>
            <a:miter lim="800000"/>
            <a:headEnd/>
            <a:tailEnd/>
          </a:ln>
        </p:spPr>
        <p:txBody>
          <a:bodyPr wrap="none">
            <a:spAutoFit/>
          </a:bodyPr>
          <a:lstStyle/>
          <a:p>
            <a:r>
              <a:rPr lang="it-IT" sz="1100" dirty="0" smtClean="0">
                <a:solidFill>
                  <a:schemeClr val="bg1"/>
                </a:solidFill>
                <a:latin typeface="Verdana" pitchFamily="34" charset="0"/>
              </a:rPr>
              <a:t>Geografia astronomica</a:t>
            </a:r>
            <a:endParaRPr lang="it-IT" sz="1100" dirty="0">
              <a:solidFill>
                <a:schemeClr val="bg1"/>
              </a:solidFill>
              <a:latin typeface="Verdana" pitchFamily="34" charset="0"/>
            </a:endParaRPr>
          </a:p>
        </p:txBody>
      </p:sp>
      <p:pic>
        <p:nvPicPr>
          <p:cNvPr id="6" name="Immagine 5" descr="ecc_Nettuno.gif"/>
          <p:cNvPicPr>
            <a:picLocks noChangeAspect="1"/>
          </p:cNvPicPr>
          <p:nvPr/>
        </p:nvPicPr>
        <p:blipFill>
          <a:blip r:embed="rId3" cstate="print"/>
          <a:stretch>
            <a:fillRect/>
          </a:stretch>
        </p:blipFill>
        <p:spPr>
          <a:xfrm>
            <a:off x="194002" y="1861230"/>
            <a:ext cx="8755995" cy="3135540"/>
          </a:xfrm>
          <a:prstGeom prst="rect">
            <a:avLst/>
          </a:prstGeom>
        </p:spPr>
      </p:pic>
    </p:spTree>
  </p:cSld>
  <p:clrMapOvr>
    <a:masterClrMapping/>
  </p:clrMapOvr>
  <p:transition spd="slow"/>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bg>
      <p:bgPr>
        <a:solidFill>
          <a:srgbClr val="FFFF00"/>
        </a:solidFill>
        <a:effectLst/>
      </p:bgPr>
    </p:bg>
    <p:spTree>
      <p:nvGrpSpPr>
        <p:cNvPr id="1" name=""/>
        <p:cNvGrpSpPr/>
        <p:nvPr/>
      </p:nvGrpSpPr>
      <p:grpSpPr>
        <a:xfrm>
          <a:off x="0" y="0"/>
          <a:ext cx="0" cy="0"/>
          <a:chOff x="0" y="0"/>
          <a:chExt cx="0" cy="0"/>
        </a:xfrm>
      </p:grpSpPr>
      <p:sp>
        <p:nvSpPr>
          <p:cNvPr id="3074" name="Text Box 9"/>
          <p:cNvSpPr txBox="1">
            <a:spLocks noChangeArrowheads="1"/>
          </p:cNvSpPr>
          <p:nvPr/>
        </p:nvSpPr>
        <p:spPr bwMode="auto">
          <a:xfrm>
            <a:off x="0" y="1052736"/>
            <a:ext cx="9144000" cy="2800767"/>
          </a:xfrm>
          <a:prstGeom prst="rect">
            <a:avLst/>
          </a:prstGeom>
          <a:noFill/>
          <a:ln w="9525">
            <a:noFill/>
            <a:miter lim="800000"/>
            <a:headEnd/>
            <a:tailEnd/>
          </a:ln>
        </p:spPr>
        <p:txBody>
          <a:bodyPr wrap="square">
            <a:spAutoFit/>
          </a:bodyPr>
          <a:lstStyle/>
          <a:p>
            <a:pPr algn="ctr"/>
            <a:r>
              <a:rPr lang="it-IT" sz="8800" dirty="0" smtClean="0">
                <a:latin typeface="Verdana" pitchFamily="34" charset="0"/>
              </a:rPr>
              <a:t>4</a:t>
            </a:r>
          </a:p>
          <a:p>
            <a:pPr algn="ctr"/>
            <a:endParaRPr lang="it-IT" sz="4400" dirty="0">
              <a:latin typeface="Verdana" pitchFamily="34" charset="0"/>
            </a:endParaRPr>
          </a:p>
          <a:p>
            <a:pPr algn="ctr"/>
            <a:r>
              <a:rPr lang="it-IT" sz="4400" dirty="0" smtClean="0">
                <a:latin typeface="Verdana" pitchFamily="34" charset="0"/>
              </a:rPr>
              <a:t>La rotazione terrestre</a:t>
            </a:r>
          </a:p>
        </p:txBody>
      </p:sp>
      <p:sp>
        <p:nvSpPr>
          <p:cNvPr id="3075" name="Text Box 11"/>
          <p:cNvSpPr txBox="1">
            <a:spLocks noChangeArrowheads="1"/>
          </p:cNvSpPr>
          <p:nvPr/>
        </p:nvSpPr>
        <p:spPr bwMode="auto">
          <a:xfrm>
            <a:off x="6444208" y="6237312"/>
            <a:ext cx="2420856" cy="261610"/>
          </a:xfrm>
          <a:prstGeom prst="rect">
            <a:avLst/>
          </a:prstGeom>
          <a:noFill/>
          <a:ln w="9525">
            <a:noFill/>
            <a:miter lim="800000"/>
            <a:headEnd/>
            <a:tailEnd/>
          </a:ln>
        </p:spPr>
        <p:txBody>
          <a:bodyPr wrap="none">
            <a:spAutoFit/>
          </a:bodyPr>
          <a:lstStyle/>
          <a:p>
            <a:r>
              <a:rPr lang="it-IT" sz="1100" dirty="0" smtClean="0">
                <a:latin typeface="Verdana" pitchFamily="34" charset="0"/>
              </a:rPr>
              <a:t>Mario Carpino, 26 ottobre 2011</a:t>
            </a:r>
            <a:endParaRPr lang="it-IT" sz="1100" dirty="0">
              <a:latin typeface="Verdana" pitchFamily="34" charset="0"/>
            </a:endParaRPr>
          </a:p>
        </p:txBody>
      </p:sp>
      <p:sp>
        <p:nvSpPr>
          <p:cNvPr id="3076" name="Text Box 11"/>
          <p:cNvSpPr txBox="1">
            <a:spLocks noChangeArrowheads="1"/>
          </p:cNvSpPr>
          <p:nvPr/>
        </p:nvSpPr>
        <p:spPr bwMode="auto">
          <a:xfrm>
            <a:off x="323850" y="6207125"/>
            <a:ext cx="1789272" cy="261610"/>
          </a:xfrm>
          <a:prstGeom prst="rect">
            <a:avLst/>
          </a:prstGeom>
          <a:noFill/>
          <a:ln w="9525">
            <a:noFill/>
            <a:miter lim="800000"/>
            <a:headEnd/>
            <a:tailEnd/>
          </a:ln>
        </p:spPr>
        <p:txBody>
          <a:bodyPr wrap="none">
            <a:spAutoFit/>
          </a:bodyPr>
          <a:lstStyle/>
          <a:p>
            <a:r>
              <a:rPr lang="it-IT" sz="1100" dirty="0" smtClean="0">
                <a:latin typeface="Verdana" pitchFamily="34" charset="0"/>
              </a:rPr>
              <a:t>Geografia astronomica</a:t>
            </a:r>
            <a:endParaRPr lang="it-IT" sz="1100" dirty="0">
              <a:latin typeface="Verdana" pitchFamily="34" charset="0"/>
            </a:endParaRPr>
          </a:p>
        </p:txBody>
      </p:sp>
    </p:spTree>
  </p:cSld>
  <p:clrMapOvr>
    <a:masterClrMapping/>
  </p:clrMapOvr>
  <p:transition spd="slow"/>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ext Box 9"/>
          <p:cNvSpPr txBox="1">
            <a:spLocks noChangeArrowheads="1"/>
          </p:cNvSpPr>
          <p:nvPr/>
        </p:nvSpPr>
        <p:spPr bwMode="auto">
          <a:xfrm>
            <a:off x="0" y="620688"/>
            <a:ext cx="9144000" cy="584775"/>
          </a:xfrm>
          <a:prstGeom prst="rect">
            <a:avLst/>
          </a:prstGeom>
          <a:noFill/>
          <a:ln w="9525">
            <a:noFill/>
            <a:miter lim="800000"/>
            <a:headEnd/>
            <a:tailEnd/>
          </a:ln>
        </p:spPr>
        <p:txBody>
          <a:bodyPr wrap="square">
            <a:spAutoFit/>
          </a:bodyPr>
          <a:lstStyle/>
          <a:p>
            <a:pPr algn="ctr"/>
            <a:r>
              <a:rPr lang="it-IT" sz="3200" dirty="0" smtClean="0">
                <a:solidFill>
                  <a:schemeClr val="bg1"/>
                </a:solidFill>
                <a:latin typeface="Verdana" pitchFamily="34" charset="0"/>
              </a:rPr>
              <a:t>Momento angolare</a:t>
            </a:r>
            <a:endParaRPr lang="it-IT" sz="3200" dirty="0">
              <a:latin typeface="Verdana" pitchFamily="34" charset="0"/>
            </a:endParaRPr>
          </a:p>
        </p:txBody>
      </p:sp>
      <p:sp>
        <p:nvSpPr>
          <p:cNvPr id="3075" name="Text Box 11"/>
          <p:cNvSpPr txBox="1">
            <a:spLocks noChangeArrowheads="1"/>
          </p:cNvSpPr>
          <p:nvPr/>
        </p:nvSpPr>
        <p:spPr bwMode="auto">
          <a:xfrm>
            <a:off x="6444208" y="6237312"/>
            <a:ext cx="2420856" cy="261610"/>
          </a:xfrm>
          <a:prstGeom prst="rect">
            <a:avLst/>
          </a:prstGeom>
          <a:noFill/>
          <a:ln w="9525">
            <a:noFill/>
            <a:miter lim="800000"/>
            <a:headEnd/>
            <a:tailEnd/>
          </a:ln>
        </p:spPr>
        <p:txBody>
          <a:bodyPr wrap="none">
            <a:spAutoFit/>
          </a:bodyPr>
          <a:lstStyle/>
          <a:p>
            <a:r>
              <a:rPr lang="it-IT" sz="1100" dirty="0" smtClean="0">
                <a:solidFill>
                  <a:schemeClr val="bg1"/>
                </a:solidFill>
                <a:latin typeface="Verdana" pitchFamily="34" charset="0"/>
              </a:rPr>
              <a:t>Mario Carpino, 26 ottobre 2011</a:t>
            </a:r>
            <a:endParaRPr lang="it-IT" sz="1100" dirty="0">
              <a:solidFill>
                <a:schemeClr val="bg1"/>
              </a:solidFill>
              <a:latin typeface="Verdana" pitchFamily="34" charset="0"/>
            </a:endParaRPr>
          </a:p>
        </p:txBody>
      </p:sp>
      <p:sp>
        <p:nvSpPr>
          <p:cNvPr id="3076" name="Text Box 11"/>
          <p:cNvSpPr txBox="1">
            <a:spLocks noChangeArrowheads="1"/>
          </p:cNvSpPr>
          <p:nvPr/>
        </p:nvSpPr>
        <p:spPr bwMode="auto">
          <a:xfrm>
            <a:off x="323850" y="6207125"/>
            <a:ext cx="1789272" cy="261610"/>
          </a:xfrm>
          <a:prstGeom prst="rect">
            <a:avLst/>
          </a:prstGeom>
          <a:noFill/>
          <a:ln w="9525">
            <a:noFill/>
            <a:miter lim="800000"/>
            <a:headEnd/>
            <a:tailEnd/>
          </a:ln>
        </p:spPr>
        <p:txBody>
          <a:bodyPr wrap="none">
            <a:spAutoFit/>
          </a:bodyPr>
          <a:lstStyle/>
          <a:p>
            <a:r>
              <a:rPr lang="it-IT" sz="1100" dirty="0" smtClean="0">
                <a:solidFill>
                  <a:schemeClr val="bg1"/>
                </a:solidFill>
                <a:latin typeface="Verdana" pitchFamily="34" charset="0"/>
              </a:rPr>
              <a:t>Geografia astronomica</a:t>
            </a:r>
            <a:endParaRPr lang="it-IT" sz="1100" dirty="0">
              <a:solidFill>
                <a:schemeClr val="bg1"/>
              </a:solidFill>
              <a:latin typeface="Verdana" pitchFamily="34" charset="0"/>
            </a:endParaRPr>
          </a:p>
        </p:txBody>
      </p:sp>
      <p:sp>
        <p:nvSpPr>
          <p:cNvPr id="7" name="CasellaDiTesto 6"/>
          <p:cNvSpPr txBox="1"/>
          <p:nvPr/>
        </p:nvSpPr>
        <p:spPr>
          <a:xfrm>
            <a:off x="755576" y="1700808"/>
            <a:ext cx="7894469" cy="1323439"/>
          </a:xfrm>
          <a:prstGeom prst="rect">
            <a:avLst/>
          </a:prstGeom>
          <a:noFill/>
        </p:spPr>
        <p:txBody>
          <a:bodyPr wrap="none" rtlCol="0">
            <a:spAutoFit/>
          </a:bodyPr>
          <a:lstStyle/>
          <a:p>
            <a:r>
              <a:rPr lang="it-IT" dirty="0" smtClean="0">
                <a:solidFill>
                  <a:schemeClr val="bg1"/>
                </a:solidFill>
                <a:latin typeface="Verdana" pitchFamily="34" charset="0"/>
              </a:rPr>
              <a:t>Momento angolare = momento d’inerzia × velocità angolare</a:t>
            </a:r>
          </a:p>
          <a:p>
            <a:endParaRPr lang="it-IT" dirty="0" smtClean="0">
              <a:solidFill>
                <a:schemeClr val="bg1"/>
              </a:solidFill>
              <a:latin typeface="Verdana" pitchFamily="34" charset="0"/>
            </a:endParaRPr>
          </a:p>
          <a:p>
            <a:pPr algn="ctr"/>
            <a:r>
              <a:rPr lang="it-IT" sz="4000" dirty="0" smtClean="0">
                <a:solidFill>
                  <a:schemeClr val="bg1"/>
                </a:solidFill>
                <a:latin typeface="Verdana" pitchFamily="34" charset="0"/>
              </a:rPr>
              <a:t>L = I × </a:t>
            </a:r>
            <a:r>
              <a:rPr lang="el-GR" sz="4000" dirty="0" smtClean="0">
                <a:solidFill>
                  <a:schemeClr val="bg1"/>
                </a:solidFill>
                <a:latin typeface="Verdana" pitchFamily="34" charset="0"/>
              </a:rPr>
              <a:t>ω</a:t>
            </a:r>
            <a:endParaRPr lang="it-IT" sz="4000" dirty="0">
              <a:solidFill>
                <a:schemeClr val="bg1"/>
              </a:solidFill>
              <a:latin typeface="Verdana" pitchFamily="34" charset="0"/>
            </a:endParaRPr>
          </a:p>
        </p:txBody>
      </p:sp>
      <p:pic>
        <p:nvPicPr>
          <p:cNvPr id="8" name="Immagine 7" descr="moment_of_inertia.gif"/>
          <p:cNvPicPr>
            <a:picLocks noChangeAspect="1"/>
          </p:cNvPicPr>
          <p:nvPr/>
        </p:nvPicPr>
        <p:blipFill>
          <a:blip r:embed="rId3" cstate="print"/>
          <a:stretch>
            <a:fillRect/>
          </a:stretch>
        </p:blipFill>
        <p:spPr>
          <a:xfrm>
            <a:off x="4716016" y="3356992"/>
            <a:ext cx="3360000" cy="2520000"/>
          </a:xfrm>
          <a:prstGeom prst="rect">
            <a:avLst/>
          </a:prstGeom>
        </p:spPr>
      </p:pic>
      <p:pic>
        <p:nvPicPr>
          <p:cNvPr id="9" name="Immagine 8" descr="moment_inertia_001.gif"/>
          <p:cNvPicPr>
            <a:picLocks noChangeAspect="1"/>
          </p:cNvPicPr>
          <p:nvPr/>
        </p:nvPicPr>
        <p:blipFill>
          <a:blip r:embed="rId4" cstate="print"/>
          <a:stretch>
            <a:fillRect/>
          </a:stretch>
        </p:blipFill>
        <p:spPr>
          <a:xfrm>
            <a:off x="1907704" y="3789040"/>
            <a:ext cx="1676400" cy="1733550"/>
          </a:xfrm>
          <a:prstGeom prst="rect">
            <a:avLst/>
          </a:prstGeom>
        </p:spPr>
      </p:pic>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ttangolo 11"/>
          <p:cNvSpPr/>
          <p:nvPr/>
        </p:nvSpPr>
        <p:spPr>
          <a:xfrm>
            <a:off x="2339752" y="2636912"/>
            <a:ext cx="3600400" cy="3456384"/>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11" name="Immagine 10" descr="637px-Momento_torcente_magnetico.svg.png"/>
          <p:cNvPicPr>
            <a:picLocks noChangeAspect="1"/>
          </p:cNvPicPr>
          <p:nvPr/>
        </p:nvPicPr>
        <p:blipFill>
          <a:blip r:embed="rId3" cstate="print"/>
          <a:stretch>
            <a:fillRect/>
          </a:stretch>
        </p:blipFill>
        <p:spPr>
          <a:xfrm>
            <a:off x="2267744" y="2564904"/>
            <a:ext cx="3828381" cy="3600000"/>
          </a:xfrm>
          <a:prstGeom prst="rect">
            <a:avLst/>
          </a:prstGeom>
        </p:spPr>
      </p:pic>
      <p:sp>
        <p:nvSpPr>
          <p:cNvPr id="3074" name="Text Box 9"/>
          <p:cNvSpPr txBox="1">
            <a:spLocks noChangeArrowheads="1"/>
          </p:cNvSpPr>
          <p:nvPr/>
        </p:nvSpPr>
        <p:spPr bwMode="auto">
          <a:xfrm>
            <a:off x="0" y="620688"/>
            <a:ext cx="9144000" cy="584775"/>
          </a:xfrm>
          <a:prstGeom prst="rect">
            <a:avLst/>
          </a:prstGeom>
          <a:noFill/>
          <a:ln w="9525">
            <a:noFill/>
            <a:miter lim="800000"/>
            <a:headEnd/>
            <a:tailEnd/>
          </a:ln>
        </p:spPr>
        <p:txBody>
          <a:bodyPr wrap="square">
            <a:spAutoFit/>
          </a:bodyPr>
          <a:lstStyle/>
          <a:p>
            <a:pPr algn="ctr"/>
            <a:r>
              <a:rPr lang="it-IT" sz="3200" dirty="0" smtClean="0">
                <a:solidFill>
                  <a:schemeClr val="bg1"/>
                </a:solidFill>
                <a:latin typeface="Verdana" pitchFamily="34" charset="0"/>
              </a:rPr>
              <a:t>Dinamica di un corpo in rotazione</a:t>
            </a:r>
            <a:endParaRPr lang="it-IT" sz="3200" dirty="0">
              <a:latin typeface="Verdana" pitchFamily="34" charset="0"/>
            </a:endParaRPr>
          </a:p>
        </p:txBody>
      </p:sp>
      <p:sp>
        <p:nvSpPr>
          <p:cNvPr id="3075" name="Text Box 11"/>
          <p:cNvSpPr txBox="1">
            <a:spLocks noChangeArrowheads="1"/>
          </p:cNvSpPr>
          <p:nvPr/>
        </p:nvSpPr>
        <p:spPr bwMode="auto">
          <a:xfrm>
            <a:off x="6444208" y="6237312"/>
            <a:ext cx="2420856" cy="261610"/>
          </a:xfrm>
          <a:prstGeom prst="rect">
            <a:avLst/>
          </a:prstGeom>
          <a:noFill/>
          <a:ln w="9525">
            <a:noFill/>
            <a:miter lim="800000"/>
            <a:headEnd/>
            <a:tailEnd/>
          </a:ln>
        </p:spPr>
        <p:txBody>
          <a:bodyPr wrap="none">
            <a:spAutoFit/>
          </a:bodyPr>
          <a:lstStyle/>
          <a:p>
            <a:r>
              <a:rPr lang="it-IT" sz="1100" dirty="0" smtClean="0">
                <a:solidFill>
                  <a:schemeClr val="bg1"/>
                </a:solidFill>
                <a:latin typeface="Verdana" pitchFamily="34" charset="0"/>
              </a:rPr>
              <a:t>Mario Carpino, 26 ottobre 2011</a:t>
            </a:r>
            <a:endParaRPr lang="it-IT" sz="1100" dirty="0">
              <a:solidFill>
                <a:schemeClr val="bg1"/>
              </a:solidFill>
              <a:latin typeface="Verdana" pitchFamily="34" charset="0"/>
            </a:endParaRPr>
          </a:p>
        </p:txBody>
      </p:sp>
      <p:sp>
        <p:nvSpPr>
          <p:cNvPr id="3076" name="Text Box 11"/>
          <p:cNvSpPr txBox="1">
            <a:spLocks noChangeArrowheads="1"/>
          </p:cNvSpPr>
          <p:nvPr/>
        </p:nvSpPr>
        <p:spPr bwMode="auto">
          <a:xfrm>
            <a:off x="323850" y="6207125"/>
            <a:ext cx="1789272" cy="261610"/>
          </a:xfrm>
          <a:prstGeom prst="rect">
            <a:avLst/>
          </a:prstGeom>
          <a:noFill/>
          <a:ln w="9525">
            <a:noFill/>
            <a:miter lim="800000"/>
            <a:headEnd/>
            <a:tailEnd/>
          </a:ln>
        </p:spPr>
        <p:txBody>
          <a:bodyPr wrap="none">
            <a:spAutoFit/>
          </a:bodyPr>
          <a:lstStyle/>
          <a:p>
            <a:r>
              <a:rPr lang="it-IT" sz="1100" dirty="0" smtClean="0">
                <a:solidFill>
                  <a:schemeClr val="bg1"/>
                </a:solidFill>
                <a:latin typeface="Verdana" pitchFamily="34" charset="0"/>
              </a:rPr>
              <a:t>Geografia astronomica</a:t>
            </a:r>
            <a:endParaRPr lang="it-IT" sz="1100" dirty="0">
              <a:solidFill>
                <a:schemeClr val="bg1"/>
              </a:solidFill>
              <a:latin typeface="Verdana" pitchFamily="34" charset="0"/>
            </a:endParaRPr>
          </a:p>
        </p:txBody>
      </p:sp>
      <p:sp>
        <p:nvSpPr>
          <p:cNvPr id="7" name="CasellaDiTesto 6"/>
          <p:cNvSpPr txBox="1"/>
          <p:nvPr/>
        </p:nvSpPr>
        <p:spPr>
          <a:xfrm>
            <a:off x="611560" y="1700808"/>
            <a:ext cx="8064896" cy="1015663"/>
          </a:xfrm>
          <a:prstGeom prst="rect">
            <a:avLst/>
          </a:prstGeom>
          <a:noFill/>
        </p:spPr>
        <p:txBody>
          <a:bodyPr wrap="square" rtlCol="0">
            <a:spAutoFit/>
          </a:bodyPr>
          <a:lstStyle/>
          <a:p>
            <a:r>
              <a:rPr lang="it-IT" dirty="0" smtClean="0">
                <a:solidFill>
                  <a:schemeClr val="bg1"/>
                </a:solidFill>
                <a:latin typeface="Verdana" pitchFamily="34" charset="0"/>
              </a:rPr>
              <a:t>Per produrre una variazione di momento angolare è necessaria una forza che eserciti un </a:t>
            </a:r>
            <a:r>
              <a:rPr lang="it-IT" i="1" dirty="0" smtClean="0">
                <a:solidFill>
                  <a:schemeClr val="bg1"/>
                </a:solidFill>
                <a:latin typeface="Verdana" pitchFamily="34" charset="0"/>
              </a:rPr>
              <a:t>momento torcente</a:t>
            </a:r>
            <a:r>
              <a:rPr lang="it-IT" dirty="0" smtClean="0">
                <a:solidFill>
                  <a:schemeClr val="bg1"/>
                </a:solidFill>
                <a:latin typeface="Verdana" pitchFamily="34" charset="0"/>
              </a:rPr>
              <a:t> (coppia)</a:t>
            </a:r>
          </a:p>
        </p:txBody>
      </p:sp>
      <p:pic>
        <p:nvPicPr>
          <p:cNvPr id="10" name="Immagine 9" descr="Torque_animation.gif"/>
          <p:cNvPicPr>
            <a:picLocks noChangeAspect="1"/>
          </p:cNvPicPr>
          <p:nvPr/>
        </p:nvPicPr>
        <p:blipFill>
          <a:blip r:embed="rId4" cstate="print"/>
          <a:stretch>
            <a:fillRect/>
          </a:stretch>
        </p:blipFill>
        <p:spPr>
          <a:xfrm>
            <a:off x="3491880" y="3645024"/>
            <a:ext cx="2095500" cy="1466850"/>
          </a:xfrm>
          <a:prstGeom prst="rect">
            <a:avLst/>
          </a:prstGeom>
        </p:spPr>
      </p:pic>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2"/>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xit" presetSubtype="0" fill="hold" grpId="1" nodeType="clickEffect">
                                  <p:stCondLst>
                                    <p:cond delay="0"/>
                                  </p:stCondLst>
                                  <p:childTnLst>
                                    <p:set>
                                      <p:cBhvr>
                                        <p:cTn id="12" dur="1" fill="hold">
                                          <p:stCondLst>
                                            <p:cond delay="0"/>
                                          </p:stCondLst>
                                        </p:cTn>
                                        <p:tgtEl>
                                          <p:spTgt spid="12"/>
                                        </p:tgtEl>
                                        <p:attrNameLst>
                                          <p:attrName>style.visibility</p:attrName>
                                        </p:attrNameLst>
                                      </p:cBhvr>
                                      <p:to>
                                        <p:strVal val="hidden"/>
                                      </p:to>
                                    </p:set>
                                  </p:childTnLst>
                                </p:cTn>
                              </p:par>
                              <p:par>
                                <p:cTn id="13" presetID="1" presetClass="exit" presetSubtype="0" fill="hold" nodeType="withEffect">
                                  <p:stCondLst>
                                    <p:cond delay="0"/>
                                  </p:stCondLst>
                                  <p:childTnLst>
                                    <p:set>
                                      <p:cBhvr>
                                        <p:cTn id="14" dur="1" fill="hold">
                                          <p:stCondLst>
                                            <p:cond delay="0"/>
                                          </p:stCondLst>
                                        </p:cTn>
                                        <p:tgtEl>
                                          <p:spTgt spid="11"/>
                                        </p:tgtEl>
                                        <p:attrNameLst>
                                          <p:attrName>style.visibility</p:attrName>
                                        </p:attrNameLst>
                                      </p:cBhvr>
                                      <p:to>
                                        <p:strVal val="hidden"/>
                                      </p:to>
                                    </p:set>
                                  </p:childTnLst>
                                </p:cTn>
                              </p:par>
                              <p:par>
                                <p:cTn id="15" presetID="1" presetClass="entr" presetSubtype="0" fill="hold" nodeType="withEffect">
                                  <p:stCondLst>
                                    <p:cond delay="0"/>
                                  </p:stCondLst>
                                  <p:childTnLst>
                                    <p:set>
                                      <p:cBhvr>
                                        <p:cTn id="1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2" grpId="1" animBg="1"/>
    </p:bldLst>
  </p:timing>
</p:sld>
</file>

<file path=ppt/slides/slide4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12" name="Rettangolo 11"/>
          <p:cNvSpPr/>
          <p:nvPr/>
        </p:nvSpPr>
        <p:spPr>
          <a:xfrm>
            <a:off x="2195736" y="1412776"/>
            <a:ext cx="5112568" cy="468052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3074" name="Text Box 9"/>
          <p:cNvSpPr txBox="1">
            <a:spLocks noChangeArrowheads="1"/>
          </p:cNvSpPr>
          <p:nvPr/>
        </p:nvSpPr>
        <p:spPr bwMode="auto">
          <a:xfrm>
            <a:off x="0" y="620688"/>
            <a:ext cx="9144000" cy="584775"/>
          </a:xfrm>
          <a:prstGeom prst="rect">
            <a:avLst/>
          </a:prstGeom>
          <a:noFill/>
          <a:ln w="9525">
            <a:noFill/>
            <a:miter lim="800000"/>
            <a:headEnd/>
            <a:tailEnd/>
          </a:ln>
        </p:spPr>
        <p:txBody>
          <a:bodyPr wrap="square">
            <a:spAutoFit/>
          </a:bodyPr>
          <a:lstStyle/>
          <a:p>
            <a:pPr algn="ctr"/>
            <a:r>
              <a:rPr lang="it-IT" sz="3200" dirty="0" smtClean="0">
                <a:solidFill>
                  <a:schemeClr val="bg1"/>
                </a:solidFill>
                <a:latin typeface="Verdana" pitchFamily="34" charset="0"/>
              </a:rPr>
              <a:t>Esempio: precessione di una trottola</a:t>
            </a:r>
            <a:endParaRPr lang="it-IT" sz="3200" dirty="0">
              <a:solidFill>
                <a:schemeClr val="bg1"/>
              </a:solidFill>
              <a:latin typeface="Verdana" pitchFamily="34" charset="0"/>
            </a:endParaRPr>
          </a:p>
        </p:txBody>
      </p:sp>
      <p:sp>
        <p:nvSpPr>
          <p:cNvPr id="3075" name="Text Box 11"/>
          <p:cNvSpPr txBox="1">
            <a:spLocks noChangeArrowheads="1"/>
          </p:cNvSpPr>
          <p:nvPr/>
        </p:nvSpPr>
        <p:spPr bwMode="auto">
          <a:xfrm>
            <a:off x="6444208" y="6237312"/>
            <a:ext cx="2420856" cy="261610"/>
          </a:xfrm>
          <a:prstGeom prst="rect">
            <a:avLst/>
          </a:prstGeom>
          <a:noFill/>
          <a:ln w="9525">
            <a:noFill/>
            <a:miter lim="800000"/>
            <a:headEnd/>
            <a:tailEnd/>
          </a:ln>
        </p:spPr>
        <p:txBody>
          <a:bodyPr wrap="none">
            <a:spAutoFit/>
          </a:bodyPr>
          <a:lstStyle/>
          <a:p>
            <a:r>
              <a:rPr lang="it-IT" sz="1100" dirty="0" smtClean="0">
                <a:solidFill>
                  <a:schemeClr val="bg1"/>
                </a:solidFill>
                <a:latin typeface="Verdana" pitchFamily="34" charset="0"/>
              </a:rPr>
              <a:t>Mario Carpino, 26 ottobre 2011</a:t>
            </a:r>
            <a:endParaRPr lang="it-IT" sz="1100" dirty="0">
              <a:solidFill>
                <a:schemeClr val="bg1"/>
              </a:solidFill>
              <a:latin typeface="Verdana" pitchFamily="34" charset="0"/>
            </a:endParaRPr>
          </a:p>
        </p:txBody>
      </p:sp>
      <p:sp>
        <p:nvSpPr>
          <p:cNvPr id="3076" name="Text Box 11"/>
          <p:cNvSpPr txBox="1">
            <a:spLocks noChangeArrowheads="1"/>
          </p:cNvSpPr>
          <p:nvPr/>
        </p:nvSpPr>
        <p:spPr bwMode="auto">
          <a:xfrm>
            <a:off x="323850" y="6207125"/>
            <a:ext cx="1789272" cy="261610"/>
          </a:xfrm>
          <a:prstGeom prst="rect">
            <a:avLst/>
          </a:prstGeom>
          <a:noFill/>
          <a:ln w="9525">
            <a:noFill/>
            <a:miter lim="800000"/>
            <a:headEnd/>
            <a:tailEnd/>
          </a:ln>
        </p:spPr>
        <p:txBody>
          <a:bodyPr wrap="none">
            <a:spAutoFit/>
          </a:bodyPr>
          <a:lstStyle/>
          <a:p>
            <a:r>
              <a:rPr lang="it-IT" sz="1100" dirty="0" smtClean="0">
                <a:solidFill>
                  <a:schemeClr val="bg1"/>
                </a:solidFill>
                <a:latin typeface="Verdana" pitchFamily="34" charset="0"/>
              </a:rPr>
              <a:t>Geografia astronomica</a:t>
            </a:r>
            <a:endParaRPr lang="it-IT" sz="1100" dirty="0">
              <a:solidFill>
                <a:schemeClr val="bg1"/>
              </a:solidFill>
              <a:latin typeface="Verdana" pitchFamily="34" charset="0"/>
            </a:endParaRPr>
          </a:p>
        </p:txBody>
      </p:sp>
      <p:pic>
        <p:nvPicPr>
          <p:cNvPr id="8" name="Immagine 7" descr="220px-Gyroscope_precession.gif"/>
          <p:cNvPicPr>
            <a:picLocks noChangeAspect="1"/>
          </p:cNvPicPr>
          <p:nvPr/>
        </p:nvPicPr>
        <p:blipFill>
          <a:blip r:embed="rId3" cstate="print"/>
          <a:stretch>
            <a:fillRect/>
          </a:stretch>
        </p:blipFill>
        <p:spPr>
          <a:xfrm>
            <a:off x="2555776" y="1844824"/>
            <a:ext cx="3600000" cy="3600000"/>
          </a:xfrm>
          <a:prstGeom prst="rect">
            <a:avLst/>
          </a:prstGeom>
        </p:spPr>
      </p:pic>
      <p:pic>
        <p:nvPicPr>
          <p:cNvPr id="9" name="Immagine 8" descr="1000px-PrecessionOfATop.svg.png"/>
          <p:cNvPicPr>
            <a:picLocks noChangeAspect="1"/>
          </p:cNvPicPr>
          <p:nvPr/>
        </p:nvPicPr>
        <p:blipFill>
          <a:blip r:embed="rId4" cstate="print"/>
          <a:stretch>
            <a:fillRect/>
          </a:stretch>
        </p:blipFill>
        <p:spPr>
          <a:xfrm>
            <a:off x="2699792" y="1484784"/>
            <a:ext cx="4320000" cy="4320000"/>
          </a:xfrm>
          <a:prstGeom prst="rect">
            <a:avLst/>
          </a:prstGeom>
        </p:spPr>
      </p:pic>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nodeType="clickEffect">
                                  <p:stCondLst>
                                    <p:cond delay="0"/>
                                  </p:stCondLst>
                                  <p:childTnLst>
                                    <p:set>
                                      <p:cBhvr>
                                        <p:cTn id="10" dur="1" fill="hold">
                                          <p:stCondLst>
                                            <p:cond delay="0"/>
                                          </p:stCondLst>
                                        </p:cTn>
                                        <p:tgtEl>
                                          <p:spTgt spid="8"/>
                                        </p:tgtEl>
                                        <p:attrNameLst>
                                          <p:attrName>style.visibility</p:attrName>
                                        </p:attrNameLst>
                                      </p:cBhvr>
                                      <p:to>
                                        <p:strVal val="hidden"/>
                                      </p:to>
                                    </p:set>
                                  </p:childTnLst>
                                </p:cTn>
                              </p:par>
                              <p:par>
                                <p:cTn id="11" presetID="1" presetClass="entr" presetSubtype="0" fill="hold" nodeType="withEffect">
                                  <p:stCondLst>
                                    <p:cond delay="0"/>
                                  </p:stCondLst>
                                  <p:childTnLst>
                                    <p:set>
                                      <p:cBhvr>
                                        <p:cTn id="12" dur="1" fill="hold">
                                          <p:stCondLst>
                                            <p:cond delay="0"/>
                                          </p:stCondLst>
                                        </p:cTn>
                                        <p:tgtEl>
                                          <p:spTgt spid="9"/>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074" name="Text Box 9"/>
          <p:cNvSpPr txBox="1">
            <a:spLocks noChangeArrowheads="1"/>
          </p:cNvSpPr>
          <p:nvPr/>
        </p:nvSpPr>
        <p:spPr bwMode="auto">
          <a:xfrm>
            <a:off x="0" y="620688"/>
            <a:ext cx="9144000" cy="584775"/>
          </a:xfrm>
          <a:prstGeom prst="rect">
            <a:avLst/>
          </a:prstGeom>
          <a:noFill/>
          <a:ln w="9525">
            <a:noFill/>
            <a:miter lim="800000"/>
            <a:headEnd/>
            <a:tailEnd/>
          </a:ln>
        </p:spPr>
        <p:txBody>
          <a:bodyPr wrap="square">
            <a:spAutoFit/>
          </a:bodyPr>
          <a:lstStyle/>
          <a:p>
            <a:pPr algn="ctr"/>
            <a:r>
              <a:rPr lang="it-IT" sz="3200" dirty="0" smtClean="0">
                <a:solidFill>
                  <a:schemeClr val="bg1"/>
                </a:solidFill>
                <a:latin typeface="Verdana" pitchFamily="34" charset="0"/>
              </a:rPr>
              <a:t>Rigonfiamento equatoriale terrestre</a:t>
            </a:r>
            <a:endParaRPr lang="it-IT" sz="3200" dirty="0">
              <a:solidFill>
                <a:schemeClr val="bg1"/>
              </a:solidFill>
              <a:latin typeface="Verdana" pitchFamily="34" charset="0"/>
            </a:endParaRPr>
          </a:p>
        </p:txBody>
      </p:sp>
      <p:sp>
        <p:nvSpPr>
          <p:cNvPr id="3075" name="Text Box 11"/>
          <p:cNvSpPr txBox="1">
            <a:spLocks noChangeArrowheads="1"/>
          </p:cNvSpPr>
          <p:nvPr/>
        </p:nvSpPr>
        <p:spPr bwMode="auto">
          <a:xfrm>
            <a:off x="6444208" y="6237312"/>
            <a:ext cx="2420856" cy="261610"/>
          </a:xfrm>
          <a:prstGeom prst="rect">
            <a:avLst/>
          </a:prstGeom>
          <a:noFill/>
          <a:ln w="9525">
            <a:noFill/>
            <a:miter lim="800000"/>
            <a:headEnd/>
            <a:tailEnd/>
          </a:ln>
        </p:spPr>
        <p:txBody>
          <a:bodyPr wrap="none">
            <a:spAutoFit/>
          </a:bodyPr>
          <a:lstStyle/>
          <a:p>
            <a:r>
              <a:rPr lang="it-IT" sz="1100" dirty="0" smtClean="0">
                <a:solidFill>
                  <a:schemeClr val="bg1"/>
                </a:solidFill>
                <a:latin typeface="Verdana" pitchFamily="34" charset="0"/>
              </a:rPr>
              <a:t>Mario Carpino, 26 ottobre 2011</a:t>
            </a:r>
            <a:endParaRPr lang="it-IT" sz="1100" dirty="0">
              <a:solidFill>
                <a:schemeClr val="bg1"/>
              </a:solidFill>
              <a:latin typeface="Verdana" pitchFamily="34" charset="0"/>
            </a:endParaRPr>
          </a:p>
        </p:txBody>
      </p:sp>
      <p:sp>
        <p:nvSpPr>
          <p:cNvPr id="3076" name="Text Box 11"/>
          <p:cNvSpPr txBox="1">
            <a:spLocks noChangeArrowheads="1"/>
          </p:cNvSpPr>
          <p:nvPr/>
        </p:nvSpPr>
        <p:spPr bwMode="auto">
          <a:xfrm>
            <a:off x="323850" y="6207125"/>
            <a:ext cx="1789272" cy="261610"/>
          </a:xfrm>
          <a:prstGeom prst="rect">
            <a:avLst/>
          </a:prstGeom>
          <a:noFill/>
          <a:ln w="9525">
            <a:noFill/>
            <a:miter lim="800000"/>
            <a:headEnd/>
            <a:tailEnd/>
          </a:ln>
        </p:spPr>
        <p:txBody>
          <a:bodyPr wrap="none">
            <a:spAutoFit/>
          </a:bodyPr>
          <a:lstStyle/>
          <a:p>
            <a:r>
              <a:rPr lang="it-IT" sz="1100" dirty="0" smtClean="0">
                <a:solidFill>
                  <a:schemeClr val="bg1"/>
                </a:solidFill>
                <a:latin typeface="Verdana" pitchFamily="34" charset="0"/>
              </a:rPr>
              <a:t>Geografia astronomica</a:t>
            </a:r>
            <a:endParaRPr lang="it-IT" sz="1100" dirty="0">
              <a:solidFill>
                <a:schemeClr val="bg1"/>
              </a:solidFill>
              <a:latin typeface="Verdana" pitchFamily="34" charset="0"/>
            </a:endParaRPr>
          </a:p>
        </p:txBody>
      </p:sp>
      <p:pic>
        <p:nvPicPr>
          <p:cNvPr id="11" name="Immagine 10" descr="hsync4.gif"/>
          <p:cNvPicPr>
            <a:picLocks noChangeAspect="1"/>
          </p:cNvPicPr>
          <p:nvPr/>
        </p:nvPicPr>
        <p:blipFill>
          <a:blip r:embed="rId3" cstate="print"/>
          <a:stretch>
            <a:fillRect/>
          </a:stretch>
        </p:blipFill>
        <p:spPr>
          <a:xfrm>
            <a:off x="2915816" y="2060848"/>
            <a:ext cx="3708434" cy="3240000"/>
          </a:xfrm>
          <a:prstGeom prst="rect">
            <a:avLst/>
          </a:prstGeom>
        </p:spPr>
      </p:pic>
    </p:spTree>
  </p:cSld>
  <p:clrMapOvr>
    <a:masterClrMapping/>
  </p:clrMapOvr>
  <p:transition spd="slow"/>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074" name="Text Box 9"/>
          <p:cNvSpPr txBox="1">
            <a:spLocks noChangeArrowheads="1"/>
          </p:cNvSpPr>
          <p:nvPr/>
        </p:nvSpPr>
        <p:spPr bwMode="auto">
          <a:xfrm>
            <a:off x="0" y="620688"/>
            <a:ext cx="9144000" cy="584775"/>
          </a:xfrm>
          <a:prstGeom prst="rect">
            <a:avLst/>
          </a:prstGeom>
          <a:noFill/>
          <a:ln w="9525">
            <a:noFill/>
            <a:miter lim="800000"/>
            <a:headEnd/>
            <a:tailEnd/>
          </a:ln>
        </p:spPr>
        <p:txBody>
          <a:bodyPr wrap="square">
            <a:spAutoFit/>
          </a:bodyPr>
          <a:lstStyle/>
          <a:p>
            <a:pPr algn="ctr"/>
            <a:r>
              <a:rPr lang="it-IT" sz="3200" dirty="0" smtClean="0">
                <a:solidFill>
                  <a:schemeClr val="bg1"/>
                </a:solidFill>
                <a:latin typeface="Verdana" pitchFamily="34" charset="0"/>
              </a:rPr>
              <a:t>Rigonfiamento equatoriale terrestre</a:t>
            </a:r>
            <a:endParaRPr lang="it-IT" sz="3200" dirty="0">
              <a:solidFill>
                <a:schemeClr val="bg1"/>
              </a:solidFill>
              <a:latin typeface="Verdana" pitchFamily="34" charset="0"/>
            </a:endParaRPr>
          </a:p>
        </p:txBody>
      </p:sp>
      <p:sp>
        <p:nvSpPr>
          <p:cNvPr id="3075" name="Text Box 11"/>
          <p:cNvSpPr txBox="1">
            <a:spLocks noChangeArrowheads="1"/>
          </p:cNvSpPr>
          <p:nvPr/>
        </p:nvSpPr>
        <p:spPr bwMode="auto">
          <a:xfrm>
            <a:off x="6444208" y="6237312"/>
            <a:ext cx="2420856" cy="261610"/>
          </a:xfrm>
          <a:prstGeom prst="rect">
            <a:avLst/>
          </a:prstGeom>
          <a:noFill/>
          <a:ln w="9525">
            <a:noFill/>
            <a:miter lim="800000"/>
            <a:headEnd/>
            <a:tailEnd/>
          </a:ln>
        </p:spPr>
        <p:txBody>
          <a:bodyPr wrap="none">
            <a:spAutoFit/>
          </a:bodyPr>
          <a:lstStyle/>
          <a:p>
            <a:r>
              <a:rPr lang="it-IT" sz="1100" dirty="0" smtClean="0">
                <a:solidFill>
                  <a:schemeClr val="bg1"/>
                </a:solidFill>
                <a:latin typeface="Verdana" pitchFamily="34" charset="0"/>
              </a:rPr>
              <a:t>Mario Carpino, 26 ottobre 2011</a:t>
            </a:r>
            <a:endParaRPr lang="it-IT" sz="1100" dirty="0">
              <a:solidFill>
                <a:schemeClr val="bg1"/>
              </a:solidFill>
              <a:latin typeface="Verdana" pitchFamily="34" charset="0"/>
            </a:endParaRPr>
          </a:p>
        </p:txBody>
      </p:sp>
      <p:sp>
        <p:nvSpPr>
          <p:cNvPr id="3076" name="Text Box 11"/>
          <p:cNvSpPr txBox="1">
            <a:spLocks noChangeArrowheads="1"/>
          </p:cNvSpPr>
          <p:nvPr/>
        </p:nvSpPr>
        <p:spPr bwMode="auto">
          <a:xfrm>
            <a:off x="323850" y="6207125"/>
            <a:ext cx="1789272" cy="261610"/>
          </a:xfrm>
          <a:prstGeom prst="rect">
            <a:avLst/>
          </a:prstGeom>
          <a:noFill/>
          <a:ln w="9525">
            <a:noFill/>
            <a:miter lim="800000"/>
            <a:headEnd/>
            <a:tailEnd/>
          </a:ln>
        </p:spPr>
        <p:txBody>
          <a:bodyPr wrap="none">
            <a:spAutoFit/>
          </a:bodyPr>
          <a:lstStyle/>
          <a:p>
            <a:r>
              <a:rPr lang="it-IT" sz="1100" dirty="0" smtClean="0">
                <a:solidFill>
                  <a:schemeClr val="bg1"/>
                </a:solidFill>
                <a:latin typeface="Verdana" pitchFamily="34" charset="0"/>
              </a:rPr>
              <a:t>Geografia astronomica</a:t>
            </a:r>
            <a:endParaRPr lang="it-IT" sz="1100" dirty="0">
              <a:solidFill>
                <a:schemeClr val="bg1"/>
              </a:solidFill>
              <a:latin typeface="Verdana" pitchFamily="34" charset="0"/>
            </a:endParaRPr>
          </a:p>
        </p:txBody>
      </p:sp>
      <p:pic>
        <p:nvPicPr>
          <p:cNvPr id="11" name="Immagine 10" descr="hsync4.gif"/>
          <p:cNvPicPr>
            <a:picLocks noChangeAspect="1"/>
          </p:cNvPicPr>
          <p:nvPr/>
        </p:nvPicPr>
        <p:blipFill>
          <a:blip r:embed="rId3" cstate="print"/>
          <a:stretch>
            <a:fillRect/>
          </a:stretch>
        </p:blipFill>
        <p:spPr>
          <a:xfrm>
            <a:off x="2267744" y="1988840"/>
            <a:ext cx="4689796" cy="3600000"/>
          </a:xfrm>
          <a:prstGeom prst="rect">
            <a:avLst/>
          </a:prstGeom>
        </p:spPr>
      </p:pic>
    </p:spTree>
  </p:cSld>
  <p:clrMapOvr>
    <a:masterClrMapping/>
  </p:clrMapOvr>
  <p:transition spd="slow"/>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ext Box 9"/>
          <p:cNvSpPr txBox="1">
            <a:spLocks noChangeArrowheads="1"/>
          </p:cNvSpPr>
          <p:nvPr/>
        </p:nvSpPr>
        <p:spPr bwMode="auto">
          <a:xfrm>
            <a:off x="0" y="620688"/>
            <a:ext cx="9144000" cy="584775"/>
          </a:xfrm>
          <a:prstGeom prst="rect">
            <a:avLst/>
          </a:prstGeom>
          <a:noFill/>
          <a:ln w="9525">
            <a:noFill/>
            <a:miter lim="800000"/>
            <a:headEnd/>
            <a:tailEnd/>
          </a:ln>
        </p:spPr>
        <p:txBody>
          <a:bodyPr wrap="square">
            <a:spAutoFit/>
          </a:bodyPr>
          <a:lstStyle/>
          <a:p>
            <a:pPr algn="ctr"/>
            <a:r>
              <a:rPr lang="it-IT" sz="3200" dirty="0" smtClean="0">
                <a:solidFill>
                  <a:schemeClr val="bg1"/>
                </a:solidFill>
                <a:latin typeface="Verdana" pitchFamily="34" charset="0"/>
              </a:rPr>
              <a:t>Coordinate polari: concetto generale</a:t>
            </a:r>
            <a:endParaRPr lang="it-IT" sz="3200" dirty="0">
              <a:latin typeface="Verdana" pitchFamily="34" charset="0"/>
            </a:endParaRPr>
          </a:p>
        </p:txBody>
      </p:sp>
      <p:sp>
        <p:nvSpPr>
          <p:cNvPr id="3075" name="Text Box 11"/>
          <p:cNvSpPr txBox="1">
            <a:spLocks noChangeArrowheads="1"/>
          </p:cNvSpPr>
          <p:nvPr/>
        </p:nvSpPr>
        <p:spPr bwMode="auto">
          <a:xfrm>
            <a:off x="6444208" y="6237312"/>
            <a:ext cx="2420856" cy="261610"/>
          </a:xfrm>
          <a:prstGeom prst="rect">
            <a:avLst/>
          </a:prstGeom>
          <a:noFill/>
          <a:ln w="9525">
            <a:noFill/>
            <a:miter lim="800000"/>
            <a:headEnd/>
            <a:tailEnd/>
          </a:ln>
        </p:spPr>
        <p:txBody>
          <a:bodyPr wrap="none">
            <a:spAutoFit/>
          </a:bodyPr>
          <a:lstStyle/>
          <a:p>
            <a:r>
              <a:rPr lang="it-IT" sz="1100" dirty="0" smtClean="0">
                <a:solidFill>
                  <a:schemeClr val="bg1"/>
                </a:solidFill>
                <a:latin typeface="Verdana" pitchFamily="34" charset="0"/>
              </a:rPr>
              <a:t>Mario Carpino, 26 ottobre 2011</a:t>
            </a:r>
            <a:endParaRPr lang="it-IT" sz="1100" dirty="0">
              <a:solidFill>
                <a:schemeClr val="bg1"/>
              </a:solidFill>
              <a:latin typeface="Verdana" pitchFamily="34" charset="0"/>
            </a:endParaRPr>
          </a:p>
        </p:txBody>
      </p:sp>
      <p:sp>
        <p:nvSpPr>
          <p:cNvPr id="3076" name="Text Box 11"/>
          <p:cNvSpPr txBox="1">
            <a:spLocks noChangeArrowheads="1"/>
          </p:cNvSpPr>
          <p:nvPr/>
        </p:nvSpPr>
        <p:spPr bwMode="auto">
          <a:xfrm>
            <a:off x="323850" y="6207125"/>
            <a:ext cx="1789272" cy="261610"/>
          </a:xfrm>
          <a:prstGeom prst="rect">
            <a:avLst/>
          </a:prstGeom>
          <a:noFill/>
          <a:ln w="9525">
            <a:noFill/>
            <a:miter lim="800000"/>
            <a:headEnd/>
            <a:tailEnd/>
          </a:ln>
        </p:spPr>
        <p:txBody>
          <a:bodyPr wrap="none">
            <a:spAutoFit/>
          </a:bodyPr>
          <a:lstStyle/>
          <a:p>
            <a:r>
              <a:rPr lang="it-IT" sz="1100" dirty="0" smtClean="0">
                <a:solidFill>
                  <a:schemeClr val="bg1"/>
                </a:solidFill>
                <a:latin typeface="Verdana" pitchFamily="34" charset="0"/>
              </a:rPr>
              <a:t>Geografia astronomica</a:t>
            </a:r>
            <a:endParaRPr lang="it-IT" sz="1100" dirty="0">
              <a:solidFill>
                <a:schemeClr val="bg1"/>
              </a:solidFill>
              <a:latin typeface="Verdana" pitchFamily="34" charset="0"/>
            </a:endParaRPr>
          </a:p>
        </p:txBody>
      </p:sp>
      <p:pic>
        <p:nvPicPr>
          <p:cNvPr id="6" name="Immagine 5" descr="coordinates-polar.png"/>
          <p:cNvPicPr>
            <a:picLocks noChangeAspect="1"/>
          </p:cNvPicPr>
          <p:nvPr/>
        </p:nvPicPr>
        <p:blipFill>
          <a:blip r:embed="rId3" cstate="print"/>
          <a:stretch>
            <a:fillRect/>
          </a:stretch>
        </p:blipFill>
        <p:spPr>
          <a:xfrm>
            <a:off x="1907704" y="1556792"/>
            <a:ext cx="5760001" cy="4320000"/>
          </a:xfrm>
          <a:prstGeom prst="rect">
            <a:avLst/>
          </a:prstGeom>
        </p:spPr>
      </p:pic>
    </p:spTree>
  </p:cSld>
  <p:clrMapOvr>
    <a:masterClrMapping/>
  </p:clrMapOvr>
  <p:transition spd="slow"/>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074" name="Text Box 9"/>
          <p:cNvSpPr txBox="1">
            <a:spLocks noChangeArrowheads="1"/>
          </p:cNvSpPr>
          <p:nvPr/>
        </p:nvSpPr>
        <p:spPr bwMode="auto">
          <a:xfrm>
            <a:off x="0" y="620688"/>
            <a:ext cx="9144000" cy="584775"/>
          </a:xfrm>
          <a:prstGeom prst="rect">
            <a:avLst/>
          </a:prstGeom>
          <a:noFill/>
          <a:ln w="9525">
            <a:noFill/>
            <a:miter lim="800000"/>
            <a:headEnd/>
            <a:tailEnd/>
          </a:ln>
        </p:spPr>
        <p:txBody>
          <a:bodyPr wrap="square">
            <a:spAutoFit/>
          </a:bodyPr>
          <a:lstStyle/>
          <a:p>
            <a:pPr algn="ctr"/>
            <a:r>
              <a:rPr lang="it-IT" sz="3200" dirty="0" smtClean="0">
                <a:solidFill>
                  <a:schemeClr val="bg1"/>
                </a:solidFill>
                <a:latin typeface="Verdana" pitchFamily="34" charset="0"/>
              </a:rPr>
              <a:t>Precessione lunisolare</a:t>
            </a:r>
            <a:endParaRPr lang="it-IT" sz="3200" dirty="0">
              <a:solidFill>
                <a:schemeClr val="bg1"/>
              </a:solidFill>
              <a:latin typeface="Verdana" pitchFamily="34" charset="0"/>
            </a:endParaRPr>
          </a:p>
        </p:txBody>
      </p:sp>
      <p:sp>
        <p:nvSpPr>
          <p:cNvPr id="3075" name="Text Box 11"/>
          <p:cNvSpPr txBox="1">
            <a:spLocks noChangeArrowheads="1"/>
          </p:cNvSpPr>
          <p:nvPr/>
        </p:nvSpPr>
        <p:spPr bwMode="auto">
          <a:xfrm>
            <a:off x="6444208" y="6237312"/>
            <a:ext cx="2420856" cy="261610"/>
          </a:xfrm>
          <a:prstGeom prst="rect">
            <a:avLst/>
          </a:prstGeom>
          <a:noFill/>
          <a:ln w="9525">
            <a:noFill/>
            <a:miter lim="800000"/>
            <a:headEnd/>
            <a:tailEnd/>
          </a:ln>
        </p:spPr>
        <p:txBody>
          <a:bodyPr wrap="none">
            <a:spAutoFit/>
          </a:bodyPr>
          <a:lstStyle/>
          <a:p>
            <a:r>
              <a:rPr lang="it-IT" sz="1100" dirty="0" smtClean="0">
                <a:solidFill>
                  <a:schemeClr val="bg1"/>
                </a:solidFill>
                <a:latin typeface="Verdana" pitchFamily="34" charset="0"/>
              </a:rPr>
              <a:t>Mario Carpino, 26 ottobre 2011</a:t>
            </a:r>
            <a:endParaRPr lang="it-IT" sz="1100" dirty="0">
              <a:solidFill>
                <a:schemeClr val="bg1"/>
              </a:solidFill>
              <a:latin typeface="Verdana" pitchFamily="34" charset="0"/>
            </a:endParaRPr>
          </a:p>
        </p:txBody>
      </p:sp>
      <p:sp>
        <p:nvSpPr>
          <p:cNvPr id="3076" name="Text Box 11"/>
          <p:cNvSpPr txBox="1">
            <a:spLocks noChangeArrowheads="1"/>
          </p:cNvSpPr>
          <p:nvPr/>
        </p:nvSpPr>
        <p:spPr bwMode="auto">
          <a:xfrm>
            <a:off x="323850" y="6207125"/>
            <a:ext cx="1789272" cy="261610"/>
          </a:xfrm>
          <a:prstGeom prst="rect">
            <a:avLst/>
          </a:prstGeom>
          <a:noFill/>
          <a:ln w="9525">
            <a:noFill/>
            <a:miter lim="800000"/>
            <a:headEnd/>
            <a:tailEnd/>
          </a:ln>
        </p:spPr>
        <p:txBody>
          <a:bodyPr wrap="none">
            <a:spAutoFit/>
          </a:bodyPr>
          <a:lstStyle/>
          <a:p>
            <a:r>
              <a:rPr lang="it-IT" sz="1100" dirty="0" smtClean="0">
                <a:solidFill>
                  <a:schemeClr val="bg1"/>
                </a:solidFill>
                <a:latin typeface="Verdana" pitchFamily="34" charset="0"/>
              </a:rPr>
              <a:t>Geografia astronomica</a:t>
            </a:r>
            <a:endParaRPr lang="it-IT" sz="1100" dirty="0">
              <a:solidFill>
                <a:schemeClr val="bg1"/>
              </a:solidFill>
              <a:latin typeface="Verdana" pitchFamily="34" charset="0"/>
            </a:endParaRPr>
          </a:p>
        </p:txBody>
      </p:sp>
      <p:pic>
        <p:nvPicPr>
          <p:cNvPr id="6" name="Immagine 5" descr="Precession.png"/>
          <p:cNvPicPr>
            <a:picLocks noChangeAspect="1"/>
          </p:cNvPicPr>
          <p:nvPr/>
        </p:nvPicPr>
        <p:blipFill>
          <a:blip r:embed="rId3" cstate="print"/>
          <a:stretch>
            <a:fillRect/>
          </a:stretch>
        </p:blipFill>
        <p:spPr>
          <a:xfrm>
            <a:off x="1187624" y="1484784"/>
            <a:ext cx="6958388" cy="4320000"/>
          </a:xfrm>
          <a:prstGeom prst="rect">
            <a:avLst/>
          </a:prstGeom>
        </p:spPr>
      </p:pic>
    </p:spTree>
  </p:cSld>
  <p:clrMapOvr>
    <a:masterClrMapping/>
  </p:clrMapOvr>
  <p:transition spd="slow"/>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074" name="Text Box 9"/>
          <p:cNvSpPr txBox="1">
            <a:spLocks noChangeArrowheads="1"/>
          </p:cNvSpPr>
          <p:nvPr/>
        </p:nvSpPr>
        <p:spPr bwMode="auto">
          <a:xfrm>
            <a:off x="0" y="620688"/>
            <a:ext cx="9144000" cy="584775"/>
          </a:xfrm>
          <a:prstGeom prst="rect">
            <a:avLst/>
          </a:prstGeom>
          <a:noFill/>
          <a:ln w="9525">
            <a:noFill/>
            <a:miter lim="800000"/>
            <a:headEnd/>
            <a:tailEnd/>
          </a:ln>
        </p:spPr>
        <p:txBody>
          <a:bodyPr wrap="square">
            <a:spAutoFit/>
          </a:bodyPr>
          <a:lstStyle/>
          <a:p>
            <a:pPr algn="ctr"/>
            <a:r>
              <a:rPr lang="it-IT" sz="3200" dirty="0" smtClean="0">
                <a:solidFill>
                  <a:schemeClr val="bg1"/>
                </a:solidFill>
                <a:latin typeface="Verdana" pitchFamily="34" charset="0"/>
              </a:rPr>
              <a:t>Precessione lunisolare</a:t>
            </a:r>
            <a:endParaRPr lang="it-IT" sz="3200" dirty="0">
              <a:solidFill>
                <a:schemeClr val="bg1"/>
              </a:solidFill>
              <a:latin typeface="Verdana" pitchFamily="34" charset="0"/>
            </a:endParaRPr>
          </a:p>
        </p:txBody>
      </p:sp>
      <p:sp>
        <p:nvSpPr>
          <p:cNvPr id="3075" name="Text Box 11"/>
          <p:cNvSpPr txBox="1">
            <a:spLocks noChangeArrowheads="1"/>
          </p:cNvSpPr>
          <p:nvPr/>
        </p:nvSpPr>
        <p:spPr bwMode="auto">
          <a:xfrm>
            <a:off x="6444208" y="6237312"/>
            <a:ext cx="2420856" cy="261610"/>
          </a:xfrm>
          <a:prstGeom prst="rect">
            <a:avLst/>
          </a:prstGeom>
          <a:noFill/>
          <a:ln w="9525">
            <a:noFill/>
            <a:miter lim="800000"/>
            <a:headEnd/>
            <a:tailEnd/>
          </a:ln>
        </p:spPr>
        <p:txBody>
          <a:bodyPr wrap="none">
            <a:spAutoFit/>
          </a:bodyPr>
          <a:lstStyle/>
          <a:p>
            <a:r>
              <a:rPr lang="it-IT" sz="1100" dirty="0" smtClean="0">
                <a:solidFill>
                  <a:schemeClr val="bg1"/>
                </a:solidFill>
                <a:latin typeface="Verdana" pitchFamily="34" charset="0"/>
              </a:rPr>
              <a:t>Mario Carpino, 26 ottobre 2011</a:t>
            </a:r>
            <a:endParaRPr lang="it-IT" sz="1100" dirty="0">
              <a:solidFill>
                <a:schemeClr val="bg1"/>
              </a:solidFill>
              <a:latin typeface="Verdana" pitchFamily="34" charset="0"/>
            </a:endParaRPr>
          </a:p>
        </p:txBody>
      </p:sp>
      <p:sp>
        <p:nvSpPr>
          <p:cNvPr id="3076" name="Text Box 11"/>
          <p:cNvSpPr txBox="1">
            <a:spLocks noChangeArrowheads="1"/>
          </p:cNvSpPr>
          <p:nvPr/>
        </p:nvSpPr>
        <p:spPr bwMode="auto">
          <a:xfrm>
            <a:off x="323850" y="6207125"/>
            <a:ext cx="1789272" cy="261610"/>
          </a:xfrm>
          <a:prstGeom prst="rect">
            <a:avLst/>
          </a:prstGeom>
          <a:noFill/>
          <a:ln w="9525">
            <a:noFill/>
            <a:miter lim="800000"/>
            <a:headEnd/>
            <a:tailEnd/>
          </a:ln>
        </p:spPr>
        <p:txBody>
          <a:bodyPr wrap="none">
            <a:spAutoFit/>
          </a:bodyPr>
          <a:lstStyle/>
          <a:p>
            <a:r>
              <a:rPr lang="it-IT" sz="1100" dirty="0" smtClean="0">
                <a:solidFill>
                  <a:schemeClr val="bg1"/>
                </a:solidFill>
                <a:latin typeface="Verdana" pitchFamily="34" charset="0"/>
              </a:rPr>
              <a:t>Geografia astronomica</a:t>
            </a:r>
            <a:endParaRPr lang="it-IT" sz="1100" dirty="0">
              <a:solidFill>
                <a:schemeClr val="bg1"/>
              </a:solidFill>
              <a:latin typeface="Verdana" pitchFamily="34" charset="0"/>
            </a:endParaRPr>
          </a:p>
        </p:txBody>
      </p:sp>
      <p:pic>
        <p:nvPicPr>
          <p:cNvPr id="6" name="Immagine 5" descr="Precession.png"/>
          <p:cNvPicPr>
            <a:picLocks noChangeAspect="1"/>
          </p:cNvPicPr>
          <p:nvPr/>
        </p:nvPicPr>
        <p:blipFill>
          <a:blip r:embed="rId3" cstate="print"/>
          <a:stretch>
            <a:fillRect/>
          </a:stretch>
        </p:blipFill>
        <p:spPr>
          <a:xfrm>
            <a:off x="1187624" y="1492323"/>
            <a:ext cx="6958388" cy="4304922"/>
          </a:xfrm>
          <a:prstGeom prst="rect">
            <a:avLst/>
          </a:prstGeom>
        </p:spPr>
      </p:pic>
    </p:spTree>
  </p:cSld>
  <p:clrMapOvr>
    <a:masterClrMapping/>
  </p:clrMapOvr>
  <p:transition spd="slow"/>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7" name="Rettangolo 6"/>
          <p:cNvSpPr/>
          <p:nvPr/>
        </p:nvSpPr>
        <p:spPr>
          <a:xfrm>
            <a:off x="2195736" y="1412776"/>
            <a:ext cx="5040560" cy="468052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3074" name="Text Box 9"/>
          <p:cNvSpPr txBox="1">
            <a:spLocks noChangeArrowheads="1"/>
          </p:cNvSpPr>
          <p:nvPr/>
        </p:nvSpPr>
        <p:spPr bwMode="auto">
          <a:xfrm>
            <a:off x="0" y="620688"/>
            <a:ext cx="9144000" cy="584775"/>
          </a:xfrm>
          <a:prstGeom prst="rect">
            <a:avLst/>
          </a:prstGeom>
          <a:noFill/>
          <a:ln w="9525">
            <a:noFill/>
            <a:miter lim="800000"/>
            <a:headEnd/>
            <a:tailEnd/>
          </a:ln>
        </p:spPr>
        <p:txBody>
          <a:bodyPr wrap="square">
            <a:spAutoFit/>
          </a:bodyPr>
          <a:lstStyle/>
          <a:p>
            <a:pPr algn="ctr"/>
            <a:r>
              <a:rPr lang="it-IT" sz="3200" dirty="0" smtClean="0">
                <a:solidFill>
                  <a:schemeClr val="bg1"/>
                </a:solidFill>
                <a:latin typeface="Verdana" pitchFamily="34" charset="0"/>
              </a:rPr>
              <a:t>Precessione lunisolare</a:t>
            </a:r>
            <a:endParaRPr lang="it-IT" sz="3200" dirty="0">
              <a:solidFill>
                <a:schemeClr val="bg1"/>
              </a:solidFill>
              <a:latin typeface="Verdana" pitchFamily="34" charset="0"/>
            </a:endParaRPr>
          </a:p>
        </p:txBody>
      </p:sp>
      <p:sp>
        <p:nvSpPr>
          <p:cNvPr id="3075" name="Text Box 11"/>
          <p:cNvSpPr txBox="1">
            <a:spLocks noChangeArrowheads="1"/>
          </p:cNvSpPr>
          <p:nvPr/>
        </p:nvSpPr>
        <p:spPr bwMode="auto">
          <a:xfrm>
            <a:off x="6444208" y="6237312"/>
            <a:ext cx="2420856" cy="261610"/>
          </a:xfrm>
          <a:prstGeom prst="rect">
            <a:avLst/>
          </a:prstGeom>
          <a:noFill/>
          <a:ln w="9525">
            <a:noFill/>
            <a:miter lim="800000"/>
            <a:headEnd/>
            <a:tailEnd/>
          </a:ln>
        </p:spPr>
        <p:txBody>
          <a:bodyPr wrap="none">
            <a:spAutoFit/>
          </a:bodyPr>
          <a:lstStyle/>
          <a:p>
            <a:r>
              <a:rPr lang="it-IT" sz="1100" dirty="0" smtClean="0">
                <a:solidFill>
                  <a:schemeClr val="bg1"/>
                </a:solidFill>
                <a:latin typeface="Verdana" pitchFamily="34" charset="0"/>
              </a:rPr>
              <a:t>Mario Carpino, 26 ottobre 2011</a:t>
            </a:r>
            <a:endParaRPr lang="it-IT" sz="1100" dirty="0">
              <a:solidFill>
                <a:schemeClr val="bg1"/>
              </a:solidFill>
              <a:latin typeface="Verdana" pitchFamily="34" charset="0"/>
            </a:endParaRPr>
          </a:p>
        </p:txBody>
      </p:sp>
      <p:sp>
        <p:nvSpPr>
          <p:cNvPr id="3076" name="Text Box 11"/>
          <p:cNvSpPr txBox="1">
            <a:spLocks noChangeArrowheads="1"/>
          </p:cNvSpPr>
          <p:nvPr/>
        </p:nvSpPr>
        <p:spPr bwMode="auto">
          <a:xfrm>
            <a:off x="323850" y="6207125"/>
            <a:ext cx="1789272" cy="261610"/>
          </a:xfrm>
          <a:prstGeom prst="rect">
            <a:avLst/>
          </a:prstGeom>
          <a:noFill/>
          <a:ln w="9525">
            <a:noFill/>
            <a:miter lim="800000"/>
            <a:headEnd/>
            <a:tailEnd/>
          </a:ln>
        </p:spPr>
        <p:txBody>
          <a:bodyPr wrap="none">
            <a:spAutoFit/>
          </a:bodyPr>
          <a:lstStyle/>
          <a:p>
            <a:r>
              <a:rPr lang="it-IT" sz="1100" dirty="0" smtClean="0">
                <a:solidFill>
                  <a:schemeClr val="bg1"/>
                </a:solidFill>
                <a:latin typeface="Verdana" pitchFamily="34" charset="0"/>
              </a:rPr>
              <a:t>Geografia astronomica</a:t>
            </a:r>
            <a:endParaRPr lang="it-IT" sz="1100" dirty="0">
              <a:solidFill>
                <a:schemeClr val="bg1"/>
              </a:solidFill>
              <a:latin typeface="Verdana" pitchFamily="34" charset="0"/>
            </a:endParaRPr>
          </a:p>
        </p:txBody>
      </p:sp>
      <p:pic>
        <p:nvPicPr>
          <p:cNvPr id="6" name="Immagine 5" descr="Precession.png"/>
          <p:cNvPicPr>
            <a:picLocks noChangeAspect="1"/>
          </p:cNvPicPr>
          <p:nvPr/>
        </p:nvPicPr>
        <p:blipFill>
          <a:blip r:embed="rId3" cstate="print"/>
          <a:stretch>
            <a:fillRect/>
          </a:stretch>
        </p:blipFill>
        <p:spPr>
          <a:xfrm>
            <a:off x="2339752" y="1556792"/>
            <a:ext cx="4678015" cy="4304922"/>
          </a:xfrm>
          <a:prstGeom prst="rect">
            <a:avLst/>
          </a:prstGeom>
        </p:spPr>
      </p:pic>
    </p:spTree>
  </p:cSld>
  <p:clrMapOvr>
    <a:masterClrMapping/>
  </p:clrMapOvr>
  <p:transition spd="slow"/>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074" name="Text Box 9"/>
          <p:cNvSpPr txBox="1">
            <a:spLocks noChangeArrowheads="1"/>
          </p:cNvSpPr>
          <p:nvPr/>
        </p:nvSpPr>
        <p:spPr bwMode="auto">
          <a:xfrm>
            <a:off x="0" y="620688"/>
            <a:ext cx="9144000" cy="584775"/>
          </a:xfrm>
          <a:prstGeom prst="rect">
            <a:avLst/>
          </a:prstGeom>
          <a:noFill/>
          <a:ln w="9525">
            <a:noFill/>
            <a:miter lim="800000"/>
            <a:headEnd/>
            <a:tailEnd/>
          </a:ln>
        </p:spPr>
        <p:txBody>
          <a:bodyPr wrap="square">
            <a:spAutoFit/>
          </a:bodyPr>
          <a:lstStyle/>
          <a:p>
            <a:pPr algn="ctr"/>
            <a:r>
              <a:rPr lang="it-IT" sz="3200" dirty="0" smtClean="0">
                <a:solidFill>
                  <a:schemeClr val="bg1"/>
                </a:solidFill>
                <a:latin typeface="Verdana" pitchFamily="34" charset="0"/>
              </a:rPr>
              <a:t>Forza mareale</a:t>
            </a:r>
            <a:endParaRPr lang="it-IT" sz="3200" dirty="0">
              <a:solidFill>
                <a:schemeClr val="bg1"/>
              </a:solidFill>
              <a:latin typeface="Verdana" pitchFamily="34" charset="0"/>
            </a:endParaRPr>
          </a:p>
        </p:txBody>
      </p:sp>
      <p:sp>
        <p:nvSpPr>
          <p:cNvPr id="3075" name="Text Box 11"/>
          <p:cNvSpPr txBox="1">
            <a:spLocks noChangeArrowheads="1"/>
          </p:cNvSpPr>
          <p:nvPr/>
        </p:nvSpPr>
        <p:spPr bwMode="auto">
          <a:xfrm>
            <a:off x="6444208" y="6237312"/>
            <a:ext cx="2420856" cy="261610"/>
          </a:xfrm>
          <a:prstGeom prst="rect">
            <a:avLst/>
          </a:prstGeom>
          <a:noFill/>
          <a:ln w="9525">
            <a:noFill/>
            <a:miter lim="800000"/>
            <a:headEnd/>
            <a:tailEnd/>
          </a:ln>
        </p:spPr>
        <p:txBody>
          <a:bodyPr wrap="none">
            <a:spAutoFit/>
          </a:bodyPr>
          <a:lstStyle/>
          <a:p>
            <a:r>
              <a:rPr lang="it-IT" sz="1100" dirty="0" smtClean="0">
                <a:solidFill>
                  <a:schemeClr val="bg1"/>
                </a:solidFill>
                <a:latin typeface="Verdana" pitchFamily="34" charset="0"/>
              </a:rPr>
              <a:t>Mario Carpino, 26 ottobre 2011</a:t>
            </a:r>
            <a:endParaRPr lang="it-IT" sz="1100" dirty="0">
              <a:solidFill>
                <a:schemeClr val="bg1"/>
              </a:solidFill>
              <a:latin typeface="Verdana" pitchFamily="34" charset="0"/>
            </a:endParaRPr>
          </a:p>
        </p:txBody>
      </p:sp>
      <p:sp>
        <p:nvSpPr>
          <p:cNvPr id="3076" name="Text Box 11"/>
          <p:cNvSpPr txBox="1">
            <a:spLocks noChangeArrowheads="1"/>
          </p:cNvSpPr>
          <p:nvPr/>
        </p:nvSpPr>
        <p:spPr bwMode="auto">
          <a:xfrm>
            <a:off x="323850" y="6207125"/>
            <a:ext cx="1789272" cy="261610"/>
          </a:xfrm>
          <a:prstGeom prst="rect">
            <a:avLst/>
          </a:prstGeom>
          <a:noFill/>
          <a:ln w="9525">
            <a:noFill/>
            <a:miter lim="800000"/>
            <a:headEnd/>
            <a:tailEnd/>
          </a:ln>
        </p:spPr>
        <p:txBody>
          <a:bodyPr wrap="none">
            <a:spAutoFit/>
          </a:bodyPr>
          <a:lstStyle/>
          <a:p>
            <a:r>
              <a:rPr lang="it-IT" sz="1100" dirty="0" smtClean="0">
                <a:solidFill>
                  <a:schemeClr val="bg1"/>
                </a:solidFill>
                <a:latin typeface="Verdana" pitchFamily="34" charset="0"/>
              </a:rPr>
              <a:t>Geografia astronomica</a:t>
            </a:r>
            <a:endParaRPr lang="it-IT" sz="1100" dirty="0">
              <a:solidFill>
                <a:schemeClr val="bg1"/>
              </a:solidFill>
              <a:latin typeface="Verdana" pitchFamily="34" charset="0"/>
            </a:endParaRPr>
          </a:p>
        </p:txBody>
      </p:sp>
      <p:pic>
        <p:nvPicPr>
          <p:cNvPr id="10" name="Immagine 9" descr="Field_tidal.jpg"/>
          <p:cNvPicPr>
            <a:picLocks noChangeAspect="1"/>
          </p:cNvPicPr>
          <p:nvPr/>
        </p:nvPicPr>
        <p:blipFill>
          <a:blip r:embed="rId3" cstate="print"/>
          <a:stretch>
            <a:fillRect/>
          </a:stretch>
        </p:blipFill>
        <p:spPr>
          <a:xfrm>
            <a:off x="1835696" y="1556792"/>
            <a:ext cx="5760000" cy="4320000"/>
          </a:xfrm>
          <a:prstGeom prst="rect">
            <a:avLst/>
          </a:prstGeom>
        </p:spPr>
      </p:pic>
    </p:spTree>
  </p:cSld>
  <p:clrMapOvr>
    <a:masterClrMapping/>
  </p:clrMapOvr>
  <p:transition spd="slow"/>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074" name="Text Box 9"/>
          <p:cNvSpPr txBox="1">
            <a:spLocks noChangeArrowheads="1"/>
          </p:cNvSpPr>
          <p:nvPr/>
        </p:nvSpPr>
        <p:spPr bwMode="auto">
          <a:xfrm>
            <a:off x="0" y="620688"/>
            <a:ext cx="9144000" cy="584775"/>
          </a:xfrm>
          <a:prstGeom prst="rect">
            <a:avLst/>
          </a:prstGeom>
          <a:noFill/>
          <a:ln w="9525">
            <a:noFill/>
            <a:miter lim="800000"/>
            <a:headEnd/>
            <a:tailEnd/>
          </a:ln>
        </p:spPr>
        <p:txBody>
          <a:bodyPr wrap="square">
            <a:spAutoFit/>
          </a:bodyPr>
          <a:lstStyle/>
          <a:p>
            <a:pPr algn="ctr"/>
            <a:r>
              <a:rPr lang="it-IT" sz="3200" dirty="0" smtClean="0">
                <a:solidFill>
                  <a:schemeClr val="bg1"/>
                </a:solidFill>
                <a:latin typeface="Verdana" pitchFamily="34" charset="0"/>
              </a:rPr>
              <a:t>Deformazione mareale</a:t>
            </a:r>
            <a:endParaRPr lang="it-IT" sz="3200" dirty="0">
              <a:solidFill>
                <a:schemeClr val="bg1"/>
              </a:solidFill>
              <a:latin typeface="Verdana" pitchFamily="34" charset="0"/>
            </a:endParaRPr>
          </a:p>
        </p:txBody>
      </p:sp>
      <p:sp>
        <p:nvSpPr>
          <p:cNvPr id="3075" name="Text Box 11"/>
          <p:cNvSpPr txBox="1">
            <a:spLocks noChangeArrowheads="1"/>
          </p:cNvSpPr>
          <p:nvPr/>
        </p:nvSpPr>
        <p:spPr bwMode="auto">
          <a:xfrm>
            <a:off x="6444208" y="6237312"/>
            <a:ext cx="2420856" cy="261610"/>
          </a:xfrm>
          <a:prstGeom prst="rect">
            <a:avLst/>
          </a:prstGeom>
          <a:noFill/>
          <a:ln w="9525">
            <a:noFill/>
            <a:miter lim="800000"/>
            <a:headEnd/>
            <a:tailEnd/>
          </a:ln>
        </p:spPr>
        <p:txBody>
          <a:bodyPr wrap="none">
            <a:spAutoFit/>
          </a:bodyPr>
          <a:lstStyle/>
          <a:p>
            <a:r>
              <a:rPr lang="it-IT" sz="1100" dirty="0" smtClean="0">
                <a:solidFill>
                  <a:schemeClr val="bg1"/>
                </a:solidFill>
                <a:latin typeface="Verdana" pitchFamily="34" charset="0"/>
              </a:rPr>
              <a:t>Mario Carpino, 26 ottobre 2011</a:t>
            </a:r>
            <a:endParaRPr lang="it-IT" sz="1100" dirty="0">
              <a:solidFill>
                <a:schemeClr val="bg1"/>
              </a:solidFill>
              <a:latin typeface="Verdana" pitchFamily="34" charset="0"/>
            </a:endParaRPr>
          </a:p>
        </p:txBody>
      </p:sp>
      <p:sp>
        <p:nvSpPr>
          <p:cNvPr id="3076" name="Text Box 11"/>
          <p:cNvSpPr txBox="1">
            <a:spLocks noChangeArrowheads="1"/>
          </p:cNvSpPr>
          <p:nvPr/>
        </p:nvSpPr>
        <p:spPr bwMode="auto">
          <a:xfrm>
            <a:off x="323850" y="6207125"/>
            <a:ext cx="1789272" cy="261610"/>
          </a:xfrm>
          <a:prstGeom prst="rect">
            <a:avLst/>
          </a:prstGeom>
          <a:noFill/>
          <a:ln w="9525">
            <a:noFill/>
            <a:miter lim="800000"/>
            <a:headEnd/>
            <a:tailEnd/>
          </a:ln>
        </p:spPr>
        <p:txBody>
          <a:bodyPr wrap="none">
            <a:spAutoFit/>
          </a:bodyPr>
          <a:lstStyle/>
          <a:p>
            <a:r>
              <a:rPr lang="it-IT" sz="1100" dirty="0" smtClean="0">
                <a:solidFill>
                  <a:schemeClr val="bg1"/>
                </a:solidFill>
                <a:latin typeface="Verdana" pitchFamily="34" charset="0"/>
              </a:rPr>
              <a:t>Geografia astronomica</a:t>
            </a:r>
            <a:endParaRPr lang="it-IT" sz="1100" dirty="0">
              <a:solidFill>
                <a:schemeClr val="bg1"/>
              </a:solidFill>
              <a:latin typeface="Verdana" pitchFamily="34" charset="0"/>
            </a:endParaRPr>
          </a:p>
        </p:txBody>
      </p:sp>
      <p:pic>
        <p:nvPicPr>
          <p:cNvPr id="6" name="Immagine 5" descr="hilotide.gif"/>
          <p:cNvPicPr>
            <a:picLocks noChangeAspect="1"/>
          </p:cNvPicPr>
          <p:nvPr/>
        </p:nvPicPr>
        <p:blipFill>
          <a:blip r:embed="rId3" cstate="print"/>
          <a:stretch>
            <a:fillRect/>
          </a:stretch>
        </p:blipFill>
        <p:spPr>
          <a:xfrm>
            <a:off x="1290637" y="1600200"/>
            <a:ext cx="6562725" cy="3657600"/>
          </a:xfrm>
          <a:prstGeom prst="rect">
            <a:avLst/>
          </a:prstGeom>
        </p:spPr>
      </p:pic>
    </p:spTree>
  </p:cSld>
  <p:clrMapOvr>
    <a:masterClrMapping/>
  </p:clrMapOvr>
  <p:transition spd="slow"/>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7" name="Immagine 6" descr="lplot1.png"/>
          <p:cNvPicPr>
            <a:picLocks noChangeAspect="1"/>
          </p:cNvPicPr>
          <p:nvPr/>
        </p:nvPicPr>
        <p:blipFill>
          <a:blip r:embed="rId3" cstate="print"/>
          <a:stretch>
            <a:fillRect/>
          </a:stretch>
        </p:blipFill>
        <p:spPr>
          <a:xfrm>
            <a:off x="1763688" y="1628800"/>
            <a:ext cx="5220000" cy="4320000"/>
          </a:xfrm>
          <a:prstGeom prst="rect">
            <a:avLst/>
          </a:prstGeom>
        </p:spPr>
      </p:pic>
      <p:sp>
        <p:nvSpPr>
          <p:cNvPr id="3074" name="Text Box 9"/>
          <p:cNvSpPr txBox="1">
            <a:spLocks noChangeArrowheads="1"/>
          </p:cNvSpPr>
          <p:nvPr/>
        </p:nvSpPr>
        <p:spPr bwMode="auto">
          <a:xfrm>
            <a:off x="0" y="620688"/>
            <a:ext cx="9144000" cy="584775"/>
          </a:xfrm>
          <a:prstGeom prst="rect">
            <a:avLst/>
          </a:prstGeom>
          <a:noFill/>
          <a:ln w="9525">
            <a:noFill/>
            <a:miter lim="800000"/>
            <a:headEnd/>
            <a:tailEnd/>
          </a:ln>
        </p:spPr>
        <p:txBody>
          <a:bodyPr wrap="square">
            <a:spAutoFit/>
          </a:bodyPr>
          <a:lstStyle/>
          <a:p>
            <a:pPr algn="ctr"/>
            <a:r>
              <a:rPr lang="it-IT" sz="3200" dirty="0" smtClean="0">
                <a:solidFill>
                  <a:schemeClr val="bg1"/>
                </a:solidFill>
                <a:latin typeface="Verdana" pitchFamily="34" charset="0"/>
              </a:rPr>
              <a:t>Moto del polo</a:t>
            </a:r>
            <a:endParaRPr lang="it-IT" sz="3200" dirty="0">
              <a:solidFill>
                <a:schemeClr val="bg1"/>
              </a:solidFill>
              <a:latin typeface="Verdana" pitchFamily="34" charset="0"/>
            </a:endParaRPr>
          </a:p>
        </p:txBody>
      </p:sp>
      <p:sp>
        <p:nvSpPr>
          <p:cNvPr id="3075" name="Text Box 11"/>
          <p:cNvSpPr txBox="1">
            <a:spLocks noChangeArrowheads="1"/>
          </p:cNvSpPr>
          <p:nvPr/>
        </p:nvSpPr>
        <p:spPr bwMode="auto">
          <a:xfrm>
            <a:off x="6444208" y="6237312"/>
            <a:ext cx="2420856" cy="261610"/>
          </a:xfrm>
          <a:prstGeom prst="rect">
            <a:avLst/>
          </a:prstGeom>
          <a:noFill/>
          <a:ln w="9525">
            <a:noFill/>
            <a:miter lim="800000"/>
            <a:headEnd/>
            <a:tailEnd/>
          </a:ln>
        </p:spPr>
        <p:txBody>
          <a:bodyPr wrap="none">
            <a:spAutoFit/>
          </a:bodyPr>
          <a:lstStyle/>
          <a:p>
            <a:r>
              <a:rPr lang="it-IT" sz="1100" dirty="0" smtClean="0">
                <a:solidFill>
                  <a:schemeClr val="bg1"/>
                </a:solidFill>
                <a:latin typeface="Verdana" pitchFamily="34" charset="0"/>
              </a:rPr>
              <a:t>Mario Carpino, 26 ottobre 2011</a:t>
            </a:r>
            <a:endParaRPr lang="it-IT" sz="1100" dirty="0">
              <a:solidFill>
                <a:schemeClr val="bg1"/>
              </a:solidFill>
              <a:latin typeface="Verdana" pitchFamily="34" charset="0"/>
            </a:endParaRPr>
          </a:p>
        </p:txBody>
      </p:sp>
      <p:sp>
        <p:nvSpPr>
          <p:cNvPr id="3076" name="Text Box 11"/>
          <p:cNvSpPr txBox="1">
            <a:spLocks noChangeArrowheads="1"/>
          </p:cNvSpPr>
          <p:nvPr/>
        </p:nvSpPr>
        <p:spPr bwMode="auto">
          <a:xfrm>
            <a:off x="323850" y="6207125"/>
            <a:ext cx="1789272" cy="261610"/>
          </a:xfrm>
          <a:prstGeom prst="rect">
            <a:avLst/>
          </a:prstGeom>
          <a:noFill/>
          <a:ln w="9525">
            <a:noFill/>
            <a:miter lim="800000"/>
            <a:headEnd/>
            <a:tailEnd/>
          </a:ln>
        </p:spPr>
        <p:txBody>
          <a:bodyPr wrap="none">
            <a:spAutoFit/>
          </a:bodyPr>
          <a:lstStyle/>
          <a:p>
            <a:r>
              <a:rPr lang="it-IT" sz="1100" dirty="0" smtClean="0">
                <a:solidFill>
                  <a:schemeClr val="bg1"/>
                </a:solidFill>
                <a:latin typeface="Verdana" pitchFamily="34" charset="0"/>
              </a:rPr>
              <a:t>Geografia astronomica</a:t>
            </a:r>
            <a:endParaRPr lang="it-IT" sz="1100" dirty="0">
              <a:solidFill>
                <a:schemeClr val="bg1"/>
              </a:solidFill>
              <a:latin typeface="Verdana" pitchFamily="34" charset="0"/>
            </a:endParaRPr>
          </a:p>
        </p:txBody>
      </p:sp>
    </p:spTree>
  </p:cSld>
  <p:clrMapOvr>
    <a:masterClrMapping/>
  </p:clrMapOvr>
  <p:transition spd="slow"/>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7" name="Immagine 6" descr="lplot1.png"/>
          <p:cNvPicPr>
            <a:picLocks noChangeAspect="1"/>
          </p:cNvPicPr>
          <p:nvPr/>
        </p:nvPicPr>
        <p:blipFill>
          <a:blip r:embed="rId3" cstate="print"/>
          <a:stretch>
            <a:fillRect/>
          </a:stretch>
        </p:blipFill>
        <p:spPr>
          <a:xfrm>
            <a:off x="1403648" y="1268760"/>
            <a:ext cx="6300000" cy="5040000"/>
          </a:xfrm>
          <a:prstGeom prst="rect">
            <a:avLst/>
          </a:prstGeom>
        </p:spPr>
      </p:pic>
      <p:sp>
        <p:nvSpPr>
          <p:cNvPr id="3074" name="Text Box 9"/>
          <p:cNvSpPr txBox="1">
            <a:spLocks noChangeArrowheads="1"/>
          </p:cNvSpPr>
          <p:nvPr/>
        </p:nvSpPr>
        <p:spPr bwMode="auto">
          <a:xfrm>
            <a:off x="0" y="620688"/>
            <a:ext cx="9144000" cy="584775"/>
          </a:xfrm>
          <a:prstGeom prst="rect">
            <a:avLst/>
          </a:prstGeom>
          <a:noFill/>
          <a:ln w="9525">
            <a:noFill/>
            <a:miter lim="800000"/>
            <a:headEnd/>
            <a:tailEnd/>
          </a:ln>
        </p:spPr>
        <p:txBody>
          <a:bodyPr wrap="square">
            <a:spAutoFit/>
          </a:bodyPr>
          <a:lstStyle/>
          <a:p>
            <a:pPr algn="ctr"/>
            <a:r>
              <a:rPr lang="it-IT" sz="3200" dirty="0" smtClean="0">
                <a:solidFill>
                  <a:schemeClr val="bg1"/>
                </a:solidFill>
                <a:latin typeface="Verdana" pitchFamily="34" charset="0"/>
              </a:rPr>
              <a:t>Variazione della lunghezza del giorno</a:t>
            </a:r>
            <a:endParaRPr lang="it-IT" sz="3200" dirty="0">
              <a:solidFill>
                <a:schemeClr val="bg1"/>
              </a:solidFill>
              <a:latin typeface="Verdana" pitchFamily="34" charset="0"/>
            </a:endParaRPr>
          </a:p>
        </p:txBody>
      </p:sp>
      <p:sp>
        <p:nvSpPr>
          <p:cNvPr id="3075" name="Text Box 11"/>
          <p:cNvSpPr txBox="1">
            <a:spLocks noChangeArrowheads="1"/>
          </p:cNvSpPr>
          <p:nvPr/>
        </p:nvSpPr>
        <p:spPr bwMode="auto">
          <a:xfrm>
            <a:off x="6444208" y="6237312"/>
            <a:ext cx="2420856" cy="261610"/>
          </a:xfrm>
          <a:prstGeom prst="rect">
            <a:avLst/>
          </a:prstGeom>
          <a:noFill/>
          <a:ln w="9525">
            <a:noFill/>
            <a:miter lim="800000"/>
            <a:headEnd/>
            <a:tailEnd/>
          </a:ln>
        </p:spPr>
        <p:txBody>
          <a:bodyPr wrap="none">
            <a:spAutoFit/>
          </a:bodyPr>
          <a:lstStyle/>
          <a:p>
            <a:r>
              <a:rPr lang="it-IT" sz="1100" dirty="0" smtClean="0">
                <a:solidFill>
                  <a:schemeClr val="bg1"/>
                </a:solidFill>
                <a:latin typeface="Verdana" pitchFamily="34" charset="0"/>
              </a:rPr>
              <a:t>Mario Carpino, 26 ottobre 2011</a:t>
            </a:r>
            <a:endParaRPr lang="it-IT" sz="1100" dirty="0">
              <a:solidFill>
                <a:schemeClr val="bg1"/>
              </a:solidFill>
              <a:latin typeface="Verdana" pitchFamily="34" charset="0"/>
            </a:endParaRPr>
          </a:p>
        </p:txBody>
      </p:sp>
      <p:sp>
        <p:nvSpPr>
          <p:cNvPr id="3076" name="Text Box 11"/>
          <p:cNvSpPr txBox="1">
            <a:spLocks noChangeArrowheads="1"/>
          </p:cNvSpPr>
          <p:nvPr/>
        </p:nvSpPr>
        <p:spPr bwMode="auto">
          <a:xfrm>
            <a:off x="323850" y="6207125"/>
            <a:ext cx="1789272" cy="261610"/>
          </a:xfrm>
          <a:prstGeom prst="rect">
            <a:avLst/>
          </a:prstGeom>
          <a:noFill/>
          <a:ln w="9525">
            <a:noFill/>
            <a:miter lim="800000"/>
            <a:headEnd/>
            <a:tailEnd/>
          </a:ln>
        </p:spPr>
        <p:txBody>
          <a:bodyPr wrap="none">
            <a:spAutoFit/>
          </a:bodyPr>
          <a:lstStyle/>
          <a:p>
            <a:r>
              <a:rPr lang="it-IT" sz="1100" dirty="0" smtClean="0">
                <a:solidFill>
                  <a:schemeClr val="bg1"/>
                </a:solidFill>
                <a:latin typeface="Verdana" pitchFamily="34" charset="0"/>
              </a:rPr>
              <a:t>Geografia astronomica</a:t>
            </a:r>
            <a:endParaRPr lang="it-IT" sz="1100" dirty="0">
              <a:solidFill>
                <a:schemeClr val="bg1"/>
              </a:solidFill>
              <a:latin typeface="Verdana" pitchFamily="34" charset="0"/>
            </a:endParaRPr>
          </a:p>
        </p:txBody>
      </p:sp>
    </p:spTree>
  </p:cSld>
  <p:clrMapOvr>
    <a:masterClrMapping/>
  </p:clrMapOvr>
  <p:transition spd="slow"/>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7" name="Immagine 6" descr="lplot1.png"/>
          <p:cNvPicPr>
            <a:picLocks noChangeAspect="1"/>
          </p:cNvPicPr>
          <p:nvPr/>
        </p:nvPicPr>
        <p:blipFill>
          <a:blip r:embed="rId3" cstate="print"/>
          <a:stretch>
            <a:fillRect/>
          </a:stretch>
        </p:blipFill>
        <p:spPr>
          <a:xfrm>
            <a:off x="1475656" y="1340768"/>
            <a:ext cx="6300000" cy="4788000"/>
          </a:xfrm>
          <a:prstGeom prst="rect">
            <a:avLst/>
          </a:prstGeom>
        </p:spPr>
      </p:pic>
      <p:sp>
        <p:nvSpPr>
          <p:cNvPr id="3074" name="Text Box 9"/>
          <p:cNvSpPr txBox="1">
            <a:spLocks noChangeArrowheads="1"/>
          </p:cNvSpPr>
          <p:nvPr/>
        </p:nvSpPr>
        <p:spPr bwMode="auto">
          <a:xfrm>
            <a:off x="0" y="620688"/>
            <a:ext cx="9144000" cy="584775"/>
          </a:xfrm>
          <a:prstGeom prst="rect">
            <a:avLst/>
          </a:prstGeom>
          <a:noFill/>
          <a:ln w="9525">
            <a:noFill/>
            <a:miter lim="800000"/>
            <a:headEnd/>
            <a:tailEnd/>
          </a:ln>
        </p:spPr>
        <p:txBody>
          <a:bodyPr wrap="square">
            <a:spAutoFit/>
          </a:bodyPr>
          <a:lstStyle/>
          <a:p>
            <a:pPr algn="ctr"/>
            <a:r>
              <a:rPr lang="it-IT" sz="3200" dirty="0" smtClean="0">
                <a:solidFill>
                  <a:schemeClr val="bg1"/>
                </a:solidFill>
                <a:latin typeface="Verdana" pitchFamily="34" charset="0"/>
              </a:rPr>
              <a:t>Variazione della lunghezza del giorno</a:t>
            </a:r>
            <a:endParaRPr lang="it-IT" sz="3200" dirty="0">
              <a:solidFill>
                <a:schemeClr val="bg1"/>
              </a:solidFill>
              <a:latin typeface="Verdana" pitchFamily="34" charset="0"/>
            </a:endParaRPr>
          </a:p>
        </p:txBody>
      </p:sp>
      <p:sp>
        <p:nvSpPr>
          <p:cNvPr id="3075" name="Text Box 11"/>
          <p:cNvSpPr txBox="1">
            <a:spLocks noChangeArrowheads="1"/>
          </p:cNvSpPr>
          <p:nvPr/>
        </p:nvSpPr>
        <p:spPr bwMode="auto">
          <a:xfrm>
            <a:off x="6444208" y="6237312"/>
            <a:ext cx="2420856" cy="261610"/>
          </a:xfrm>
          <a:prstGeom prst="rect">
            <a:avLst/>
          </a:prstGeom>
          <a:noFill/>
          <a:ln w="9525">
            <a:noFill/>
            <a:miter lim="800000"/>
            <a:headEnd/>
            <a:tailEnd/>
          </a:ln>
        </p:spPr>
        <p:txBody>
          <a:bodyPr wrap="none">
            <a:spAutoFit/>
          </a:bodyPr>
          <a:lstStyle/>
          <a:p>
            <a:r>
              <a:rPr lang="it-IT" sz="1100" dirty="0" smtClean="0">
                <a:solidFill>
                  <a:schemeClr val="bg1"/>
                </a:solidFill>
                <a:latin typeface="Verdana" pitchFamily="34" charset="0"/>
              </a:rPr>
              <a:t>Mario Carpino, 26 ottobre 2011</a:t>
            </a:r>
            <a:endParaRPr lang="it-IT" sz="1100" dirty="0">
              <a:solidFill>
                <a:schemeClr val="bg1"/>
              </a:solidFill>
              <a:latin typeface="Verdana" pitchFamily="34" charset="0"/>
            </a:endParaRPr>
          </a:p>
        </p:txBody>
      </p:sp>
      <p:sp>
        <p:nvSpPr>
          <p:cNvPr id="3076" name="Text Box 11"/>
          <p:cNvSpPr txBox="1">
            <a:spLocks noChangeArrowheads="1"/>
          </p:cNvSpPr>
          <p:nvPr/>
        </p:nvSpPr>
        <p:spPr bwMode="auto">
          <a:xfrm>
            <a:off x="323850" y="6207125"/>
            <a:ext cx="1789272" cy="261610"/>
          </a:xfrm>
          <a:prstGeom prst="rect">
            <a:avLst/>
          </a:prstGeom>
          <a:noFill/>
          <a:ln w="9525">
            <a:noFill/>
            <a:miter lim="800000"/>
            <a:headEnd/>
            <a:tailEnd/>
          </a:ln>
        </p:spPr>
        <p:txBody>
          <a:bodyPr wrap="none">
            <a:spAutoFit/>
          </a:bodyPr>
          <a:lstStyle/>
          <a:p>
            <a:r>
              <a:rPr lang="it-IT" sz="1100" dirty="0" smtClean="0">
                <a:solidFill>
                  <a:schemeClr val="bg1"/>
                </a:solidFill>
                <a:latin typeface="Verdana" pitchFamily="34" charset="0"/>
              </a:rPr>
              <a:t>Geografia astronomica</a:t>
            </a:r>
            <a:endParaRPr lang="it-IT" sz="1100" dirty="0">
              <a:solidFill>
                <a:schemeClr val="bg1"/>
              </a:solidFill>
              <a:latin typeface="Verdana" pitchFamily="34" charset="0"/>
            </a:endParaRPr>
          </a:p>
        </p:txBody>
      </p:sp>
    </p:spTree>
  </p:cSld>
  <p:clrMapOvr>
    <a:masterClrMapping/>
  </p:clrMapOvr>
  <p:transition spd="slow"/>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7" name="Immagine 6" descr="lplot1.png"/>
          <p:cNvPicPr>
            <a:picLocks noChangeAspect="1"/>
          </p:cNvPicPr>
          <p:nvPr/>
        </p:nvPicPr>
        <p:blipFill>
          <a:blip r:embed="rId3" cstate="print"/>
          <a:stretch>
            <a:fillRect/>
          </a:stretch>
        </p:blipFill>
        <p:spPr>
          <a:xfrm>
            <a:off x="1547664" y="1340768"/>
            <a:ext cx="6300000" cy="4725000"/>
          </a:xfrm>
          <a:prstGeom prst="rect">
            <a:avLst/>
          </a:prstGeom>
        </p:spPr>
      </p:pic>
      <p:sp>
        <p:nvSpPr>
          <p:cNvPr id="3074" name="Text Box 9"/>
          <p:cNvSpPr txBox="1">
            <a:spLocks noChangeArrowheads="1"/>
          </p:cNvSpPr>
          <p:nvPr/>
        </p:nvSpPr>
        <p:spPr bwMode="auto">
          <a:xfrm>
            <a:off x="0" y="620688"/>
            <a:ext cx="9144000" cy="584775"/>
          </a:xfrm>
          <a:prstGeom prst="rect">
            <a:avLst/>
          </a:prstGeom>
          <a:noFill/>
          <a:ln w="9525">
            <a:noFill/>
            <a:miter lim="800000"/>
            <a:headEnd/>
            <a:tailEnd/>
          </a:ln>
        </p:spPr>
        <p:txBody>
          <a:bodyPr wrap="square">
            <a:spAutoFit/>
          </a:bodyPr>
          <a:lstStyle/>
          <a:p>
            <a:pPr algn="ctr"/>
            <a:r>
              <a:rPr lang="it-IT" sz="3200" dirty="0" smtClean="0">
                <a:solidFill>
                  <a:schemeClr val="bg1"/>
                </a:solidFill>
                <a:latin typeface="Verdana" pitchFamily="34" charset="0"/>
              </a:rPr>
              <a:t>Attrito mareale</a:t>
            </a:r>
            <a:endParaRPr lang="it-IT" sz="3200" dirty="0">
              <a:solidFill>
                <a:schemeClr val="bg1"/>
              </a:solidFill>
              <a:latin typeface="Verdana" pitchFamily="34" charset="0"/>
            </a:endParaRPr>
          </a:p>
        </p:txBody>
      </p:sp>
      <p:sp>
        <p:nvSpPr>
          <p:cNvPr id="3075" name="Text Box 11"/>
          <p:cNvSpPr txBox="1">
            <a:spLocks noChangeArrowheads="1"/>
          </p:cNvSpPr>
          <p:nvPr/>
        </p:nvSpPr>
        <p:spPr bwMode="auto">
          <a:xfrm>
            <a:off x="6444208" y="6237312"/>
            <a:ext cx="2420856" cy="261610"/>
          </a:xfrm>
          <a:prstGeom prst="rect">
            <a:avLst/>
          </a:prstGeom>
          <a:noFill/>
          <a:ln w="9525">
            <a:noFill/>
            <a:miter lim="800000"/>
            <a:headEnd/>
            <a:tailEnd/>
          </a:ln>
        </p:spPr>
        <p:txBody>
          <a:bodyPr wrap="none">
            <a:spAutoFit/>
          </a:bodyPr>
          <a:lstStyle/>
          <a:p>
            <a:r>
              <a:rPr lang="it-IT" sz="1100" dirty="0" smtClean="0">
                <a:solidFill>
                  <a:schemeClr val="bg1"/>
                </a:solidFill>
                <a:latin typeface="Verdana" pitchFamily="34" charset="0"/>
              </a:rPr>
              <a:t>Mario Carpino, 26 ottobre 2011</a:t>
            </a:r>
            <a:endParaRPr lang="it-IT" sz="1100" dirty="0">
              <a:solidFill>
                <a:schemeClr val="bg1"/>
              </a:solidFill>
              <a:latin typeface="Verdana" pitchFamily="34" charset="0"/>
            </a:endParaRPr>
          </a:p>
        </p:txBody>
      </p:sp>
      <p:sp>
        <p:nvSpPr>
          <p:cNvPr id="3076" name="Text Box 11"/>
          <p:cNvSpPr txBox="1">
            <a:spLocks noChangeArrowheads="1"/>
          </p:cNvSpPr>
          <p:nvPr/>
        </p:nvSpPr>
        <p:spPr bwMode="auto">
          <a:xfrm>
            <a:off x="323850" y="6207125"/>
            <a:ext cx="1789272" cy="261610"/>
          </a:xfrm>
          <a:prstGeom prst="rect">
            <a:avLst/>
          </a:prstGeom>
          <a:noFill/>
          <a:ln w="9525">
            <a:noFill/>
            <a:miter lim="800000"/>
            <a:headEnd/>
            <a:tailEnd/>
          </a:ln>
        </p:spPr>
        <p:txBody>
          <a:bodyPr wrap="none">
            <a:spAutoFit/>
          </a:bodyPr>
          <a:lstStyle/>
          <a:p>
            <a:r>
              <a:rPr lang="it-IT" sz="1100" dirty="0" smtClean="0">
                <a:solidFill>
                  <a:schemeClr val="bg1"/>
                </a:solidFill>
                <a:latin typeface="Verdana" pitchFamily="34" charset="0"/>
              </a:rPr>
              <a:t>Geografia astronomica</a:t>
            </a:r>
            <a:endParaRPr lang="it-IT" sz="1100" dirty="0">
              <a:solidFill>
                <a:schemeClr val="bg1"/>
              </a:solidFill>
              <a:latin typeface="Verdana" pitchFamily="34" charset="0"/>
            </a:endParaRPr>
          </a:p>
        </p:txBody>
      </p:sp>
    </p:spTree>
  </p:cSld>
  <p:clrMapOvr>
    <a:masterClrMapping/>
  </p:clrMapOvr>
  <p:transition spd="slow"/>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074" name="Text Box 9"/>
          <p:cNvSpPr txBox="1">
            <a:spLocks noChangeArrowheads="1"/>
          </p:cNvSpPr>
          <p:nvPr/>
        </p:nvSpPr>
        <p:spPr bwMode="auto">
          <a:xfrm>
            <a:off x="0" y="620688"/>
            <a:ext cx="9144000" cy="584775"/>
          </a:xfrm>
          <a:prstGeom prst="rect">
            <a:avLst/>
          </a:prstGeom>
          <a:noFill/>
          <a:ln w="9525">
            <a:noFill/>
            <a:miter lim="800000"/>
            <a:headEnd/>
            <a:tailEnd/>
          </a:ln>
        </p:spPr>
        <p:txBody>
          <a:bodyPr wrap="square">
            <a:spAutoFit/>
          </a:bodyPr>
          <a:lstStyle/>
          <a:p>
            <a:pPr algn="ctr"/>
            <a:r>
              <a:rPr lang="it-IT" sz="3200" dirty="0" smtClean="0">
                <a:solidFill>
                  <a:schemeClr val="bg1"/>
                </a:solidFill>
                <a:latin typeface="Verdana" pitchFamily="34" charset="0"/>
              </a:rPr>
              <a:t>Conseguenze dell’attrito mareale</a:t>
            </a:r>
            <a:endParaRPr lang="it-IT" sz="3200" dirty="0">
              <a:solidFill>
                <a:schemeClr val="bg1"/>
              </a:solidFill>
              <a:latin typeface="Verdana" pitchFamily="34" charset="0"/>
            </a:endParaRPr>
          </a:p>
        </p:txBody>
      </p:sp>
      <p:sp>
        <p:nvSpPr>
          <p:cNvPr id="3075" name="Text Box 11"/>
          <p:cNvSpPr txBox="1">
            <a:spLocks noChangeArrowheads="1"/>
          </p:cNvSpPr>
          <p:nvPr/>
        </p:nvSpPr>
        <p:spPr bwMode="auto">
          <a:xfrm>
            <a:off x="6444208" y="6237312"/>
            <a:ext cx="2420856" cy="261610"/>
          </a:xfrm>
          <a:prstGeom prst="rect">
            <a:avLst/>
          </a:prstGeom>
          <a:noFill/>
          <a:ln w="9525">
            <a:noFill/>
            <a:miter lim="800000"/>
            <a:headEnd/>
            <a:tailEnd/>
          </a:ln>
        </p:spPr>
        <p:txBody>
          <a:bodyPr wrap="none">
            <a:spAutoFit/>
          </a:bodyPr>
          <a:lstStyle/>
          <a:p>
            <a:r>
              <a:rPr lang="it-IT" sz="1100" dirty="0" smtClean="0">
                <a:solidFill>
                  <a:schemeClr val="bg1"/>
                </a:solidFill>
                <a:latin typeface="Verdana" pitchFamily="34" charset="0"/>
              </a:rPr>
              <a:t>Mario Carpino, 26 ottobre 2011</a:t>
            </a:r>
            <a:endParaRPr lang="it-IT" sz="1100" dirty="0">
              <a:solidFill>
                <a:schemeClr val="bg1"/>
              </a:solidFill>
              <a:latin typeface="Verdana" pitchFamily="34" charset="0"/>
            </a:endParaRPr>
          </a:p>
        </p:txBody>
      </p:sp>
      <p:sp>
        <p:nvSpPr>
          <p:cNvPr id="3076" name="Text Box 11"/>
          <p:cNvSpPr txBox="1">
            <a:spLocks noChangeArrowheads="1"/>
          </p:cNvSpPr>
          <p:nvPr/>
        </p:nvSpPr>
        <p:spPr bwMode="auto">
          <a:xfrm>
            <a:off x="323850" y="6207125"/>
            <a:ext cx="1789272" cy="261610"/>
          </a:xfrm>
          <a:prstGeom prst="rect">
            <a:avLst/>
          </a:prstGeom>
          <a:noFill/>
          <a:ln w="9525">
            <a:noFill/>
            <a:miter lim="800000"/>
            <a:headEnd/>
            <a:tailEnd/>
          </a:ln>
        </p:spPr>
        <p:txBody>
          <a:bodyPr wrap="none">
            <a:spAutoFit/>
          </a:bodyPr>
          <a:lstStyle/>
          <a:p>
            <a:r>
              <a:rPr lang="it-IT" sz="1100" dirty="0" smtClean="0">
                <a:solidFill>
                  <a:schemeClr val="bg1"/>
                </a:solidFill>
                <a:latin typeface="Verdana" pitchFamily="34" charset="0"/>
              </a:rPr>
              <a:t>Geografia astronomica</a:t>
            </a:r>
            <a:endParaRPr lang="it-IT" sz="1100" dirty="0">
              <a:solidFill>
                <a:schemeClr val="bg1"/>
              </a:solidFill>
              <a:latin typeface="Verdana" pitchFamily="34" charset="0"/>
            </a:endParaRPr>
          </a:p>
        </p:txBody>
      </p:sp>
      <p:sp>
        <p:nvSpPr>
          <p:cNvPr id="6" name="CasellaDiTesto 5"/>
          <p:cNvSpPr txBox="1"/>
          <p:nvPr/>
        </p:nvSpPr>
        <p:spPr>
          <a:xfrm>
            <a:off x="827584" y="2636912"/>
            <a:ext cx="7552389" cy="1222707"/>
          </a:xfrm>
          <a:prstGeom prst="rect">
            <a:avLst/>
          </a:prstGeom>
          <a:noFill/>
        </p:spPr>
        <p:txBody>
          <a:bodyPr wrap="none" rtlCol="0">
            <a:spAutoFit/>
          </a:bodyPr>
          <a:lstStyle/>
          <a:p>
            <a:pPr marL="457200" indent="-457200">
              <a:lnSpc>
                <a:spcPct val="200000"/>
              </a:lnSpc>
              <a:buFont typeface="+mj-lt"/>
              <a:buAutoNum type="arabicPeriod"/>
            </a:pPr>
            <a:r>
              <a:rPr lang="it-IT" dirty="0" smtClean="0">
                <a:solidFill>
                  <a:schemeClr val="bg1"/>
                </a:solidFill>
                <a:latin typeface="Verdana" pitchFamily="34" charset="0"/>
              </a:rPr>
              <a:t>Allungamento della durata del giorno (2,3 ms/secolo)</a:t>
            </a:r>
          </a:p>
          <a:p>
            <a:pPr marL="457200" indent="-457200">
              <a:lnSpc>
                <a:spcPct val="200000"/>
              </a:lnSpc>
              <a:buFont typeface="+mj-lt"/>
              <a:buAutoNum type="arabicPeriod"/>
            </a:pPr>
            <a:r>
              <a:rPr lang="it-IT" dirty="0" smtClean="0">
                <a:solidFill>
                  <a:schemeClr val="bg1"/>
                </a:solidFill>
                <a:latin typeface="Verdana" pitchFamily="34" charset="0"/>
              </a:rPr>
              <a:t>Aumento della distanza Terra-Luna (3,8 cm/anno)</a:t>
            </a:r>
            <a:endParaRPr lang="it-IT" dirty="0">
              <a:solidFill>
                <a:schemeClr val="bg1"/>
              </a:solidFill>
              <a:latin typeface="Verdana" pitchFamily="34" charset="0"/>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anim calcmode="lin" valueType="num">
                                      <p:cBhvr additive="base">
                                        <p:cTn id="13"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ext Box 9"/>
          <p:cNvSpPr txBox="1">
            <a:spLocks noChangeArrowheads="1"/>
          </p:cNvSpPr>
          <p:nvPr/>
        </p:nvSpPr>
        <p:spPr bwMode="auto">
          <a:xfrm>
            <a:off x="0" y="620688"/>
            <a:ext cx="9144000" cy="584775"/>
          </a:xfrm>
          <a:prstGeom prst="rect">
            <a:avLst/>
          </a:prstGeom>
          <a:noFill/>
          <a:ln w="9525">
            <a:noFill/>
            <a:miter lim="800000"/>
            <a:headEnd/>
            <a:tailEnd/>
          </a:ln>
        </p:spPr>
        <p:txBody>
          <a:bodyPr wrap="square">
            <a:spAutoFit/>
          </a:bodyPr>
          <a:lstStyle/>
          <a:p>
            <a:pPr algn="ctr"/>
            <a:r>
              <a:rPr lang="it-IT" sz="3200" dirty="0" smtClean="0">
                <a:solidFill>
                  <a:schemeClr val="bg1"/>
                </a:solidFill>
                <a:latin typeface="Verdana" pitchFamily="34" charset="0"/>
              </a:rPr>
              <a:t>Esempio 1: latitudine e longitudine</a:t>
            </a:r>
            <a:endParaRPr lang="it-IT" sz="3200" dirty="0">
              <a:latin typeface="Verdana" pitchFamily="34" charset="0"/>
            </a:endParaRPr>
          </a:p>
        </p:txBody>
      </p:sp>
      <p:sp>
        <p:nvSpPr>
          <p:cNvPr id="3075" name="Text Box 11"/>
          <p:cNvSpPr txBox="1">
            <a:spLocks noChangeArrowheads="1"/>
          </p:cNvSpPr>
          <p:nvPr/>
        </p:nvSpPr>
        <p:spPr bwMode="auto">
          <a:xfrm>
            <a:off x="6444208" y="6237312"/>
            <a:ext cx="2420856" cy="261610"/>
          </a:xfrm>
          <a:prstGeom prst="rect">
            <a:avLst/>
          </a:prstGeom>
          <a:noFill/>
          <a:ln w="9525">
            <a:noFill/>
            <a:miter lim="800000"/>
            <a:headEnd/>
            <a:tailEnd/>
          </a:ln>
        </p:spPr>
        <p:txBody>
          <a:bodyPr wrap="none">
            <a:spAutoFit/>
          </a:bodyPr>
          <a:lstStyle/>
          <a:p>
            <a:r>
              <a:rPr lang="it-IT" sz="1100" dirty="0" smtClean="0">
                <a:solidFill>
                  <a:schemeClr val="bg1"/>
                </a:solidFill>
                <a:latin typeface="Verdana" pitchFamily="34" charset="0"/>
              </a:rPr>
              <a:t>Mario Carpino, 26 ottobre 2011</a:t>
            </a:r>
            <a:endParaRPr lang="it-IT" sz="1100" dirty="0">
              <a:solidFill>
                <a:schemeClr val="bg1"/>
              </a:solidFill>
              <a:latin typeface="Verdana" pitchFamily="34" charset="0"/>
            </a:endParaRPr>
          </a:p>
        </p:txBody>
      </p:sp>
      <p:sp>
        <p:nvSpPr>
          <p:cNvPr id="3076" name="Text Box 11"/>
          <p:cNvSpPr txBox="1">
            <a:spLocks noChangeArrowheads="1"/>
          </p:cNvSpPr>
          <p:nvPr/>
        </p:nvSpPr>
        <p:spPr bwMode="auto">
          <a:xfrm>
            <a:off x="323850" y="6207125"/>
            <a:ext cx="1789272" cy="261610"/>
          </a:xfrm>
          <a:prstGeom prst="rect">
            <a:avLst/>
          </a:prstGeom>
          <a:noFill/>
          <a:ln w="9525">
            <a:noFill/>
            <a:miter lim="800000"/>
            <a:headEnd/>
            <a:tailEnd/>
          </a:ln>
        </p:spPr>
        <p:txBody>
          <a:bodyPr wrap="none">
            <a:spAutoFit/>
          </a:bodyPr>
          <a:lstStyle/>
          <a:p>
            <a:r>
              <a:rPr lang="it-IT" sz="1100" dirty="0" smtClean="0">
                <a:solidFill>
                  <a:schemeClr val="bg1"/>
                </a:solidFill>
                <a:latin typeface="Verdana" pitchFamily="34" charset="0"/>
              </a:rPr>
              <a:t>Geografia astronomica</a:t>
            </a:r>
            <a:endParaRPr lang="it-IT" sz="1100" dirty="0">
              <a:solidFill>
                <a:schemeClr val="bg1"/>
              </a:solidFill>
              <a:latin typeface="Verdana" pitchFamily="34" charset="0"/>
            </a:endParaRPr>
          </a:p>
        </p:txBody>
      </p:sp>
      <p:pic>
        <p:nvPicPr>
          <p:cNvPr id="6" name="Immagine 5" descr="coordinates-polar.png"/>
          <p:cNvPicPr>
            <a:picLocks noChangeAspect="1"/>
          </p:cNvPicPr>
          <p:nvPr/>
        </p:nvPicPr>
        <p:blipFill>
          <a:blip r:embed="rId3" cstate="print"/>
          <a:stretch>
            <a:fillRect/>
          </a:stretch>
        </p:blipFill>
        <p:spPr>
          <a:xfrm>
            <a:off x="2660878" y="1556792"/>
            <a:ext cx="4253651" cy="4320000"/>
          </a:xfrm>
          <a:prstGeom prst="rect">
            <a:avLst/>
          </a:prstGeom>
        </p:spPr>
      </p:pic>
    </p:spTree>
  </p:cSld>
  <p:clrMapOvr>
    <a:masterClrMapping/>
  </p:clrMapOvr>
  <p:transition spd="slow"/>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ext Box 9"/>
          <p:cNvSpPr txBox="1">
            <a:spLocks noChangeArrowheads="1"/>
          </p:cNvSpPr>
          <p:nvPr/>
        </p:nvSpPr>
        <p:spPr bwMode="auto">
          <a:xfrm>
            <a:off x="0" y="620688"/>
            <a:ext cx="9144000" cy="584775"/>
          </a:xfrm>
          <a:prstGeom prst="rect">
            <a:avLst/>
          </a:prstGeom>
          <a:noFill/>
          <a:ln w="9525">
            <a:noFill/>
            <a:miter lim="800000"/>
            <a:headEnd/>
            <a:tailEnd/>
          </a:ln>
        </p:spPr>
        <p:txBody>
          <a:bodyPr wrap="square">
            <a:spAutoFit/>
          </a:bodyPr>
          <a:lstStyle/>
          <a:p>
            <a:pPr algn="ctr"/>
            <a:r>
              <a:rPr lang="it-IT" sz="3200" dirty="0" smtClean="0">
                <a:solidFill>
                  <a:schemeClr val="bg1"/>
                </a:solidFill>
                <a:latin typeface="Verdana" pitchFamily="34" charset="0"/>
              </a:rPr>
              <a:t>Esempio 1: latitudine e longitudine</a:t>
            </a:r>
            <a:endParaRPr lang="it-IT" sz="3200" dirty="0">
              <a:latin typeface="Verdana" pitchFamily="34" charset="0"/>
            </a:endParaRPr>
          </a:p>
        </p:txBody>
      </p:sp>
      <p:sp>
        <p:nvSpPr>
          <p:cNvPr id="3075" name="Text Box 11"/>
          <p:cNvSpPr txBox="1">
            <a:spLocks noChangeArrowheads="1"/>
          </p:cNvSpPr>
          <p:nvPr/>
        </p:nvSpPr>
        <p:spPr bwMode="auto">
          <a:xfrm>
            <a:off x="6444208" y="6237312"/>
            <a:ext cx="2420856" cy="261610"/>
          </a:xfrm>
          <a:prstGeom prst="rect">
            <a:avLst/>
          </a:prstGeom>
          <a:noFill/>
          <a:ln w="9525">
            <a:noFill/>
            <a:miter lim="800000"/>
            <a:headEnd/>
            <a:tailEnd/>
          </a:ln>
        </p:spPr>
        <p:txBody>
          <a:bodyPr wrap="none">
            <a:spAutoFit/>
          </a:bodyPr>
          <a:lstStyle/>
          <a:p>
            <a:r>
              <a:rPr lang="it-IT" sz="1100" dirty="0" smtClean="0">
                <a:solidFill>
                  <a:schemeClr val="bg1"/>
                </a:solidFill>
                <a:latin typeface="Verdana" pitchFamily="34" charset="0"/>
              </a:rPr>
              <a:t>Mario Carpino, 26 ottobre 2011</a:t>
            </a:r>
            <a:endParaRPr lang="it-IT" sz="1100" dirty="0">
              <a:solidFill>
                <a:schemeClr val="bg1"/>
              </a:solidFill>
              <a:latin typeface="Verdana" pitchFamily="34" charset="0"/>
            </a:endParaRPr>
          </a:p>
        </p:txBody>
      </p:sp>
      <p:sp>
        <p:nvSpPr>
          <p:cNvPr id="3076" name="Text Box 11"/>
          <p:cNvSpPr txBox="1">
            <a:spLocks noChangeArrowheads="1"/>
          </p:cNvSpPr>
          <p:nvPr/>
        </p:nvSpPr>
        <p:spPr bwMode="auto">
          <a:xfrm>
            <a:off x="323850" y="6207125"/>
            <a:ext cx="1789272" cy="261610"/>
          </a:xfrm>
          <a:prstGeom prst="rect">
            <a:avLst/>
          </a:prstGeom>
          <a:noFill/>
          <a:ln w="9525">
            <a:noFill/>
            <a:miter lim="800000"/>
            <a:headEnd/>
            <a:tailEnd/>
          </a:ln>
        </p:spPr>
        <p:txBody>
          <a:bodyPr wrap="none">
            <a:spAutoFit/>
          </a:bodyPr>
          <a:lstStyle/>
          <a:p>
            <a:r>
              <a:rPr lang="it-IT" sz="1100" dirty="0" smtClean="0">
                <a:solidFill>
                  <a:schemeClr val="bg1"/>
                </a:solidFill>
                <a:latin typeface="Verdana" pitchFamily="34" charset="0"/>
              </a:rPr>
              <a:t>Geografia astronomica</a:t>
            </a:r>
            <a:endParaRPr lang="it-IT" sz="1100" dirty="0">
              <a:solidFill>
                <a:schemeClr val="bg1"/>
              </a:solidFill>
              <a:latin typeface="Verdana" pitchFamily="34" charset="0"/>
            </a:endParaRPr>
          </a:p>
        </p:txBody>
      </p:sp>
      <p:pic>
        <p:nvPicPr>
          <p:cNvPr id="6" name="Immagine 5" descr="coordinates-polar.png"/>
          <p:cNvPicPr>
            <a:picLocks noChangeAspect="1"/>
          </p:cNvPicPr>
          <p:nvPr/>
        </p:nvPicPr>
        <p:blipFill>
          <a:blip r:embed="rId3" cstate="print"/>
          <a:stretch>
            <a:fillRect/>
          </a:stretch>
        </p:blipFill>
        <p:spPr>
          <a:xfrm>
            <a:off x="2708746" y="1556792"/>
            <a:ext cx="4157915" cy="4320000"/>
          </a:xfrm>
          <a:prstGeom prst="rect">
            <a:avLst/>
          </a:prstGeom>
        </p:spPr>
      </p:pic>
    </p:spTree>
  </p:cSld>
  <p:clrMapOvr>
    <a:masterClrMapping/>
  </p:clrMapOvr>
  <p:transition spd="slow"/>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ext Box 9"/>
          <p:cNvSpPr txBox="1">
            <a:spLocks noChangeArrowheads="1"/>
          </p:cNvSpPr>
          <p:nvPr/>
        </p:nvSpPr>
        <p:spPr bwMode="auto">
          <a:xfrm>
            <a:off x="0" y="620688"/>
            <a:ext cx="9144000" cy="584775"/>
          </a:xfrm>
          <a:prstGeom prst="rect">
            <a:avLst/>
          </a:prstGeom>
          <a:noFill/>
          <a:ln w="9525">
            <a:noFill/>
            <a:miter lim="800000"/>
            <a:headEnd/>
            <a:tailEnd/>
          </a:ln>
        </p:spPr>
        <p:txBody>
          <a:bodyPr wrap="square">
            <a:spAutoFit/>
          </a:bodyPr>
          <a:lstStyle/>
          <a:p>
            <a:pPr algn="ctr"/>
            <a:r>
              <a:rPr lang="it-IT" sz="3200" dirty="0" smtClean="0">
                <a:solidFill>
                  <a:schemeClr val="bg1"/>
                </a:solidFill>
                <a:latin typeface="Verdana" pitchFamily="34" charset="0"/>
              </a:rPr>
              <a:t>Esempio 1: latitudine e longitudine</a:t>
            </a:r>
            <a:endParaRPr lang="it-IT" sz="3200" dirty="0">
              <a:latin typeface="Verdana" pitchFamily="34" charset="0"/>
            </a:endParaRPr>
          </a:p>
        </p:txBody>
      </p:sp>
      <p:sp>
        <p:nvSpPr>
          <p:cNvPr id="3075" name="Text Box 11"/>
          <p:cNvSpPr txBox="1">
            <a:spLocks noChangeArrowheads="1"/>
          </p:cNvSpPr>
          <p:nvPr/>
        </p:nvSpPr>
        <p:spPr bwMode="auto">
          <a:xfrm>
            <a:off x="6444208" y="6237312"/>
            <a:ext cx="2420856" cy="261610"/>
          </a:xfrm>
          <a:prstGeom prst="rect">
            <a:avLst/>
          </a:prstGeom>
          <a:noFill/>
          <a:ln w="9525">
            <a:noFill/>
            <a:miter lim="800000"/>
            <a:headEnd/>
            <a:tailEnd/>
          </a:ln>
        </p:spPr>
        <p:txBody>
          <a:bodyPr wrap="none">
            <a:spAutoFit/>
          </a:bodyPr>
          <a:lstStyle/>
          <a:p>
            <a:r>
              <a:rPr lang="it-IT" sz="1100" dirty="0" smtClean="0">
                <a:solidFill>
                  <a:schemeClr val="bg1"/>
                </a:solidFill>
                <a:latin typeface="Verdana" pitchFamily="34" charset="0"/>
              </a:rPr>
              <a:t>Mario Carpino, 26 ottobre 2011</a:t>
            </a:r>
            <a:endParaRPr lang="it-IT" sz="1100" dirty="0">
              <a:solidFill>
                <a:schemeClr val="bg1"/>
              </a:solidFill>
              <a:latin typeface="Verdana" pitchFamily="34" charset="0"/>
            </a:endParaRPr>
          </a:p>
        </p:txBody>
      </p:sp>
      <p:sp>
        <p:nvSpPr>
          <p:cNvPr id="3076" name="Text Box 11"/>
          <p:cNvSpPr txBox="1">
            <a:spLocks noChangeArrowheads="1"/>
          </p:cNvSpPr>
          <p:nvPr/>
        </p:nvSpPr>
        <p:spPr bwMode="auto">
          <a:xfrm>
            <a:off x="323850" y="6207125"/>
            <a:ext cx="1789272" cy="261610"/>
          </a:xfrm>
          <a:prstGeom prst="rect">
            <a:avLst/>
          </a:prstGeom>
          <a:noFill/>
          <a:ln w="9525">
            <a:noFill/>
            <a:miter lim="800000"/>
            <a:headEnd/>
            <a:tailEnd/>
          </a:ln>
        </p:spPr>
        <p:txBody>
          <a:bodyPr wrap="none">
            <a:spAutoFit/>
          </a:bodyPr>
          <a:lstStyle/>
          <a:p>
            <a:r>
              <a:rPr lang="it-IT" sz="1100" dirty="0" smtClean="0">
                <a:solidFill>
                  <a:schemeClr val="bg1"/>
                </a:solidFill>
                <a:latin typeface="Verdana" pitchFamily="34" charset="0"/>
              </a:rPr>
              <a:t>Geografia astronomica</a:t>
            </a:r>
            <a:endParaRPr lang="it-IT" sz="1100" dirty="0">
              <a:solidFill>
                <a:schemeClr val="bg1"/>
              </a:solidFill>
              <a:latin typeface="Verdana" pitchFamily="34" charset="0"/>
            </a:endParaRPr>
          </a:p>
        </p:txBody>
      </p:sp>
      <p:pic>
        <p:nvPicPr>
          <p:cNvPr id="6" name="Immagine 5" descr="coordinates-polar.png"/>
          <p:cNvPicPr>
            <a:picLocks noChangeAspect="1"/>
          </p:cNvPicPr>
          <p:nvPr/>
        </p:nvPicPr>
        <p:blipFill>
          <a:blip r:embed="rId3" cstate="print"/>
          <a:stretch>
            <a:fillRect/>
          </a:stretch>
        </p:blipFill>
        <p:spPr>
          <a:xfrm>
            <a:off x="2702571" y="1556792"/>
            <a:ext cx="4170265" cy="4320000"/>
          </a:xfrm>
          <a:prstGeom prst="rect">
            <a:avLst/>
          </a:prstGeom>
        </p:spPr>
      </p:pic>
    </p:spTree>
  </p:cSld>
  <p:clrMapOvr>
    <a:masterClrMapping/>
  </p:clrMapOvr>
  <p:transition spd="slow"/>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ext Box 9"/>
          <p:cNvSpPr txBox="1">
            <a:spLocks noChangeArrowheads="1"/>
          </p:cNvSpPr>
          <p:nvPr/>
        </p:nvSpPr>
        <p:spPr bwMode="auto">
          <a:xfrm>
            <a:off x="0" y="620688"/>
            <a:ext cx="9144000" cy="584775"/>
          </a:xfrm>
          <a:prstGeom prst="rect">
            <a:avLst/>
          </a:prstGeom>
          <a:noFill/>
          <a:ln w="9525">
            <a:noFill/>
            <a:miter lim="800000"/>
            <a:headEnd/>
            <a:tailEnd/>
          </a:ln>
        </p:spPr>
        <p:txBody>
          <a:bodyPr wrap="square">
            <a:spAutoFit/>
          </a:bodyPr>
          <a:lstStyle/>
          <a:p>
            <a:pPr algn="ctr"/>
            <a:r>
              <a:rPr lang="it-IT" sz="3200" dirty="0" smtClean="0">
                <a:solidFill>
                  <a:schemeClr val="bg1"/>
                </a:solidFill>
                <a:latin typeface="Verdana" pitchFamily="34" charset="0"/>
              </a:rPr>
              <a:t>Esempio 2: altezza e azimut</a:t>
            </a:r>
            <a:endParaRPr lang="it-IT" sz="3200" dirty="0">
              <a:latin typeface="Verdana" pitchFamily="34" charset="0"/>
            </a:endParaRPr>
          </a:p>
        </p:txBody>
      </p:sp>
      <p:sp>
        <p:nvSpPr>
          <p:cNvPr id="3075" name="Text Box 11"/>
          <p:cNvSpPr txBox="1">
            <a:spLocks noChangeArrowheads="1"/>
          </p:cNvSpPr>
          <p:nvPr/>
        </p:nvSpPr>
        <p:spPr bwMode="auto">
          <a:xfrm>
            <a:off x="6444208" y="6237312"/>
            <a:ext cx="2420856" cy="261610"/>
          </a:xfrm>
          <a:prstGeom prst="rect">
            <a:avLst/>
          </a:prstGeom>
          <a:noFill/>
          <a:ln w="9525">
            <a:noFill/>
            <a:miter lim="800000"/>
            <a:headEnd/>
            <a:tailEnd/>
          </a:ln>
        </p:spPr>
        <p:txBody>
          <a:bodyPr wrap="none">
            <a:spAutoFit/>
          </a:bodyPr>
          <a:lstStyle/>
          <a:p>
            <a:r>
              <a:rPr lang="it-IT" sz="1100" dirty="0" smtClean="0">
                <a:solidFill>
                  <a:schemeClr val="bg1"/>
                </a:solidFill>
                <a:latin typeface="Verdana" pitchFamily="34" charset="0"/>
              </a:rPr>
              <a:t>Mario Carpino, 26 ottobre 2011</a:t>
            </a:r>
            <a:endParaRPr lang="it-IT" sz="1100" dirty="0">
              <a:solidFill>
                <a:schemeClr val="bg1"/>
              </a:solidFill>
              <a:latin typeface="Verdana" pitchFamily="34" charset="0"/>
            </a:endParaRPr>
          </a:p>
        </p:txBody>
      </p:sp>
      <p:sp>
        <p:nvSpPr>
          <p:cNvPr id="3076" name="Text Box 11"/>
          <p:cNvSpPr txBox="1">
            <a:spLocks noChangeArrowheads="1"/>
          </p:cNvSpPr>
          <p:nvPr/>
        </p:nvSpPr>
        <p:spPr bwMode="auto">
          <a:xfrm>
            <a:off x="323850" y="6207125"/>
            <a:ext cx="1789272" cy="261610"/>
          </a:xfrm>
          <a:prstGeom prst="rect">
            <a:avLst/>
          </a:prstGeom>
          <a:noFill/>
          <a:ln w="9525">
            <a:noFill/>
            <a:miter lim="800000"/>
            <a:headEnd/>
            <a:tailEnd/>
          </a:ln>
        </p:spPr>
        <p:txBody>
          <a:bodyPr wrap="none">
            <a:spAutoFit/>
          </a:bodyPr>
          <a:lstStyle/>
          <a:p>
            <a:r>
              <a:rPr lang="it-IT" sz="1100" dirty="0" smtClean="0">
                <a:solidFill>
                  <a:schemeClr val="bg1"/>
                </a:solidFill>
                <a:latin typeface="Verdana" pitchFamily="34" charset="0"/>
              </a:rPr>
              <a:t>Geografia astronomica</a:t>
            </a:r>
            <a:endParaRPr lang="it-IT" sz="1100" dirty="0">
              <a:solidFill>
                <a:schemeClr val="bg1"/>
              </a:solidFill>
              <a:latin typeface="Verdana" pitchFamily="34" charset="0"/>
            </a:endParaRPr>
          </a:p>
        </p:txBody>
      </p:sp>
      <p:pic>
        <p:nvPicPr>
          <p:cNvPr id="6" name="Immagine 5" descr="coordinates-polar.png"/>
          <p:cNvPicPr>
            <a:picLocks noChangeAspect="1"/>
          </p:cNvPicPr>
          <p:nvPr/>
        </p:nvPicPr>
        <p:blipFill>
          <a:blip r:embed="rId3" cstate="print"/>
          <a:stretch>
            <a:fillRect/>
          </a:stretch>
        </p:blipFill>
        <p:spPr>
          <a:xfrm>
            <a:off x="1691680" y="1484784"/>
            <a:ext cx="5756110" cy="4320000"/>
          </a:xfrm>
          <a:prstGeom prst="rect">
            <a:avLst/>
          </a:prstGeom>
        </p:spPr>
      </p:pic>
    </p:spTree>
  </p:cSld>
  <p:clrMapOvr>
    <a:masterClrMapping/>
  </p:clrMapOvr>
  <p:transition spd="slow"/>
  <p:timing>
    <p:tnLst>
      <p:par>
        <p:cTn id="1" dur="indefinite" restart="never" nodeType="tmRoot"/>
      </p:par>
    </p:tnLst>
  </p:timing>
</p:sld>
</file>

<file path=ppt/theme/theme1.xml><?xml version="1.0" encoding="utf-8"?>
<a:theme xmlns:a="http://schemas.openxmlformats.org/drawingml/2006/main" name="Struttura predefinita">
  <a:themeElements>
    <a:clrScheme name="Struttura predefinita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Struttura predefinita">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Struttura predefinita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Struttura predefinita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Struttura predefinita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Struttura predefinita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Struttura predefinita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Struttura predefinita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Struttura predefinita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Struttura predefinita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Struttura predefinita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Struttura predefinita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Struttura predefinita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Struttura predefinita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ema di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3669</TotalTime>
  <Words>6657</Words>
  <Application>Microsoft Office PowerPoint</Application>
  <PresentationFormat>Presentazione su schermo (4:3)</PresentationFormat>
  <Paragraphs>306</Paragraphs>
  <Slides>59</Slides>
  <Notes>59</Notes>
  <HiddenSlides>0</HiddenSlides>
  <MMClips>0</MMClips>
  <ScaleCrop>false</ScaleCrop>
  <HeadingPairs>
    <vt:vector size="4" baseType="variant">
      <vt:variant>
        <vt:lpstr>Tema</vt:lpstr>
      </vt:variant>
      <vt:variant>
        <vt:i4>1</vt:i4>
      </vt:variant>
      <vt:variant>
        <vt:lpstr>Titoli diapositive</vt:lpstr>
      </vt:variant>
      <vt:variant>
        <vt:i4>59</vt:i4>
      </vt:variant>
    </vt:vector>
  </HeadingPairs>
  <TitlesOfParts>
    <vt:vector size="60" baseType="lpstr">
      <vt:lpstr>Struttura predefinita</vt:lpstr>
      <vt:lpstr>Diapositiva 1</vt:lpstr>
      <vt:lpstr>Diapositiva 2</vt:lpstr>
      <vt:lpstr>Diapositiva 3</vt:lpstr>
      <vt:lpstr>Diapositiva 4</vt:lpstr>
      <vt:lpstr>Diapositiva 5</vt:lpstr>
      <vt:lpstr>Diapositiva 6</vt:lpstr>
      <vt:lpstr>Diapositiva 7</vt:lpstr>
      <vt:lpstr>Diapositiva 8</vt:lpstr>
      <vt:lpstr>Diapositiva 9</vt:lpstr>
      <vt:lpstr>Diapositiva 10</vt:lpstr>
      <vt:lpstr>Diapositiva 11</vt:lpstr>
      <vt:lpstr>Diapositiva 12</vt:lpstr>
      <vt:lpstr>Diapositiva 13</vt:lpstr>
      <vt:lpstr>Diapositiva 14</vt:lpstr>
      <vt:lpstr>Diapositiva 15</vt:lpstr>
      <vt:lpstr>Diapositiva 16</vt:lpstr>
      <vt:lpstr>Diapositiva 17</vt:lpstr>
      <vt:lpstr>Diapositiva 18</vt:lpstr>
      <vt:lpstr>Diapositiva 19</vt:lpstr>
      <vt:lpstr>Diapositiva 20</vt:lpstr>
      <vt:lpstr>Diapositiva 21</vt:lpstr>
      <vt:lpstr>Diapositiva 22</vt:lpstr>
      <vt:lpstr>Diapositiva 23</vt:lpstr>
      <vt:lpstr>Diapositiva 24</vt:lpstr>
      <vt:lpstr>Diapositiva 25</vt:lpstr>
      <vt:lpstr>Diapositiva 26</vt:lpstr>
      <vt:lpstr>Diapositiva 27</vt:lpstr>
      <vt:lpstr>Diapositiva 28</vt:lpstr>
      <vt:lpstr>Diapositiva 29</vt:lpstr>
      <vt:lpstr>Diapositiva 30</vt:lpstr>
      <vt:lpstr>Diapositiva 31</vt:lpstr>
      <vt:lpstr>Diapositiva 32</vt:lpstr>
      <vt:lpstr>Diapositiva 33</vt:lpstr>
      <vt:lpstr>Diapositiva 34</vt:lpstr>
      <vt:lpstr>Diapositiva 35</vt:lpstr>
      <vt:lpstr>Diapositiva 36</vt:lpstr>
      <vt:lpstr>Diapositiva 37</vt:lpstr>
      <vt:lpstr>Diapositiva 38</vt:lpstr>
      <vt:lpstr>Diapositiva 39</vt:lpstr>
      <vt:lpstr>Diapositiva 40</vt:lpstr>
      <vt:lpstr>Diapositiva 41</vt:lpstr>
      <vt:lpstr>Diapositiva 42</vt:lpstr>
      <vt:lpstr>Diapositiva 43</vt:lpstr>
      <vt:lpstr>Diapositiva 44</vt:lpstr>
      <vt:lpstr>Diapositiva 45</vt:lpstr>
      <vt:lpstr>Diapositiva 46</vt:lpstr>
      <vt:lpstr>Diapositiva 47</vt:lpstr>
      <vt:lpstr>Diapositiva 48</vt:lpstr>
      <vt:lpstr>Diapositiva 49</vt:lpstr>
      <vt:lpstr>Diapositiva 50</vt:lpstr>
      <vt:lpstr>Diapositiva 51</vt:lpstr>
      <vt:lpstr>Diapositiva 52</vt:lpstr>
      <vt:lpstr>Diapositiva 53</vt:lpstr>
      <vt:lpstr>Diapositiva 54</vt:lpstr>
      <vt:lpstr>Diapositiva 55</vt:lpstr>
      <vt:lpstr>Diapositiva 56</vt:lpstr>
      <vt:lpstr>Diapositiva 57</vt:lpstr>
      <vt:lpstr>Diapositiva 58</vt:lpstr>
      <vt:lpstr>Diapositiva 59</vt:lpstr>
    </vt:vector>
  </TitlesOfParts>
  <Company>inaf - osservatorio astronomico di brera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Diapositiva 1</dc:title>
  <dc:creator>stefano sandrelli</dc:creator>
  <cp:lastModifiedBy>Valued Acer Customer</cp:lastModifiedBy>
  <cp:revision>245</cp:revision>
  <dcterms:created xsi:type="dcterms:W3CDTF">2010-09-30T11:27:46Z</dcterms:created>
  <dcterms:modified xsi:type="dcterms:W3CDTF">2011-11-04T12:57:09Z</dcterms:modified>
</cp:coreProperties>
</file>