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298113" cy="7180263"/>
  <p:notesSz cx="6797675" cy="9874250"/>
  <p:defaultTextStyle>
    <a:defPPr>
      <a:defRPr lang="it-IT"/>
    </a:defPPr>
    <a:lvl1pPr marL="0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9354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8708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8062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7415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96769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96123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95477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94831" algn="l" defTabSz="99870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1">
          <p15:clr>
            <a:srgbClr val="A4A3A4"/>
          </p15:clr>
        </p15:guide>
        <p15:guide id="2" pos="32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3" autoAdjust="0"/>
    <p:restoredTop sz="94660"/>
  </p:normalViewPr>
  <p:slideViewPr>
    <p:cSldViewPr showGuides="1">
      <p:cViewPr varScale="1">
        <p:scale>
          <a:sx n="110" d="100"/>
          <a:sy n="110" d="100"/>
        </p:scale>
        <p:origin x="1644" y="78"/>
      </p:cViewPr>
      <p:guideLst>
        <p:guide orient="horz" pos="2261"/>
        <p:guide pos="32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3713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3713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C4527BB9-C4FC-4CDA-B823-ECD89887B9D6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44538" y="741363"/>
            <a:ext cx="530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378826"/>
            <a:ext cx="2945659" cy="493713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378826"/>
            <a:ext cx="2945659" cy="493713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616F7FC3-7A9F-43A7-B2CD-0B81B3B5D5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84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9354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8708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8062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7415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96769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96123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95477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94831" algn="l" defTabSz="99870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72359" y="2230536"/>
            <a:ext cx="8753396" cy="153910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44717" y="4068816"/>
            <a:ext cx="7208679" cy="1834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9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8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8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7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96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96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95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94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736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070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466132" y="287544"/>
            <a:ext cx="2317075" cy="612649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14906" y="287544"/>
            <a:ext cx="6779591" cy="612649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303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13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3480" y="4613984"/>
            <a:ext cx="8753396" cy="142608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13480" y="3043302"/>
            <a:ext cx="8753396" cy="157068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93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87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80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74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967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961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954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948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910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906" y="1675395"/>
            <a:ext cx="4548333" cy="473864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34874" y="1675395"/>
            <a:ext cx="4548333" cy="473864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65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14905" y="1607249"/>
            <a:ext cx="4550122" cy="66982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9354" indent="0">
              <a:buNone/>
              <a:defRPr sz="2200" b="1"/>
            </a:lvl2pPr>
            <a:lvl3pPr marL="998708" indent="0">
              <a:buNone/>
              <a:defRPr sz="2000" b="1"/>
            </a:lvl3pPr>
            <a:lvl4pPr marL="1498062" indent="0">
              <a:buNone/>
              <a:defRPr sz="1700" b="1"/>
            </a:lvl4pPr>
            <a:lvl5pPr marL="1997415" indent="0">
              <a:buNone/>
              <a:defRPr sz="1700" b="1"/>
            </a:lvl5pPr>
            <a:lvl6pPr marL="2496769" indent="0">
              <a:buNone/>
              <a:defRPr sz="1700" b="1"/>
            </a:lvl6pPr>
            <a:lvl7pPr marL="2996123" indent="0">
              <a:buNone/>
              <a:defRPr sz="1700" b="1"/>
            </a:lvl7pPr>
            <a:lvl8pPr marL="3495477" indent="0">
              <a:buNone/>
              <a:defRPr sz="1700" b="1"/>
            </a:lvl8pPr>
            <a:lvl9pPr marL="3994831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905" y="2277074"/>
            <a:ext cx="4550122" cy="413696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231299" y="1607249"/>
            <a:ext cx="4551909" cy="66982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9354" indent="0">
              <a:buNone/>
              <a:defRPr sz="2200" b="1"/>
            </a:lvl2pPr>
            <a:lvl3pPr marL="998708" indent="0">
              <a:buNone/>
              <a:defRPr sz="2000" b="1"/>
            </a:lvl3pPr>
            <a:lvl4pPr marL="1498062" indent="0">
              <a:buNone/>
              <a:defRPr sz="1700" b="1"/>
            </a:lvl4pPr>
            <a:lvl5pPr marL="1997415" indent="0">
              <a:buNone/>
              <a:defRPr sz="1700" b="1"/>
            </a:lvl5pPr>
            <a:lvl6pPr marL="2496769" indent="0">
              <a:buNone/>
              <a:defRPr sz="1700" b="1"/>
            </a:lvl6pPr>
            <a:lvl7pPr marL="2996123" indent="0">
              <a:buNone/>
              <a:defRPr sz="1700" b="1"/>
            </a:lvl7pPr>
            <a:lvl8pPr marL="3495477" indent="0">
              <a:buNone/>
              <a:defRPr sz="1700" b="1"/>
            </a:lvl8pPr>
            <a:lvl9pPr marL="3994831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231299" y="2277074"/>
            <a:ext cx="4551909" cy="413696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5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48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91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4906" y="285881"/>
            <a:ext cx="3388008" cy="121665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26276" y="285881"/>
            <a:ext cx="5756931" cy="6128156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14906" y="1502537"/>
            <a:ext cx="3388008" cy="4911500"/>
          </a:xfrm>
        </p:spPr>
        <p:txBody>
          <a:bodyPr/>
          <a:lstStyle>
            <a:lvl1pPr marL="0" indent="0">
              <a:buNone/>
              <a:defRPr sz="1500"/>
            </a:lvl1pPr>
            <a:lvl2pPr marL="499354" indent="0">
              <a:buNone/>
              <a:defRPr sz="1300"/>
            </a:lvl2pPr>
            <a:lvl3pPr marL="998708" indent="0">
              <a:buNone/>
              <a:defRPr sz="1100"/>
            </a:lvl3pPr>
            <a:lvl4pPr marL="1498062" indent="0">
              <a:buNone/>
              <a:defRPr sz="1000"/>
            </a:lvl4pPr>
            <a:lvl5pPr marL="1997415" indent="0">
              <a:buNone/>
              <a:defRPr sz="1000"/>
            </a:lvl5pPr>
            <a:lvl6pPr marL="2496769" indent="0">
              <a:buNone/>
              <a:defRPr sz="1000"/>
            </a:lvl6pPr>
            <a:lvl7pPr marL="2996123" indent="0">
              <a:buNone/>
              <a:defRPr sz="1000"/>
            </a:lvl7pPr>
            <a:lvl8pPr marL="3495477" indent="0">
              <a:buNone/>
              <a:defRPr sz="1000"/>
            </a:lvl8pPr>
            <a:lvl9pPr marL="3994831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47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18502" y="5026184"/>
            <a:ext cx="6178868" cy="59336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018502" y="641570"/>
            <a:ext cx="6178868" cy="4308158"/>
          </a:xfrm>
        </p:spPr>
        <p:txBody>
          <a:bodyPr/>
          <a:lstStyle>
            <a:lvl1pPr marL="0" indent="0">
              <a:buNone/>
              <a:defRPr sz="3500"/>
            </a:lvl1pPr>
            <a:lvl2pPr marL="499354" indent="0">
              <a:buNone/>
              <a:defRPr sz="3100"/>
            </a:lvl2pPr>
            <a:lvl3pPr marL="998708" indent="0">
              <a:buNone/>
              <a:defRPr sz="2600"/>
            </a:lvl3pPr>
            <a:lvl4pPr marL="1498062" indent="0">
              <a:buNone/>
              <a:defRPr sz="2200"/>
            </a:lvl4pPr>
            <a:lvl5pPr marL="1997415" indent="0">
              <a:buNone/>
              <a:defRPr sz="2200"/>
            </a:lvl5pPr>
            <a:lvl6pPr marL="2496769" indent="0">
              <a:buNone/>
              <a:defRPr sz="2200"/>
            </a:lvl6pPr>
            <a:lvl7pPr marL="2996123" indent="0">
              <a:buNone/>
              <a:defRPr sz="2200"/>
            </a:lvl7pPr>
            <a:lvl8pPr marL="3495477" indent="0">
              <a:buNone/>
              <a:defRPr sz="2200"/>
            </a:lvl8pPr>
            <a:lvl9pPr marL="3994831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018502" y="5619554"/>
            <a:ext cx="6178868" cy="842683"/>
          </a:xfrm>
        </p:spPr>
        <p:txBody>
          <a:bodyPr/>
          <a:lstStyle>
            <a:lvl1pPr marL="0" indent="0">
              <a:buNone/>
              <a:defRPr sz="1500"/>
            </a:lvl1pPr>
            <a:lvl2pPr marL="499354" indent="0">
              <a:buNone/>
              <a:defRPr sz="1300"/>
            </a:lvl2pPr>
            <a:lvl3pPr marL="998708" indent="0">
              <a:buNone/>
              <a:defRPr sz="1100"/>
            </a:lvl3pPr>
            <a:lvl4pPr marL="1498062" indent="0">
              <a:buNone/>
              <a:defRPr sz="1000"/>
            </a:lvl4pPr>
            <a:lvl5pPr marL="1997415" indent="0">
              <a:buNone/>
              <a:defRPr sz="1000"/>
            </a:lvl5pPr>
            <a:lvl6pPr marL="2496769" indent="0">
              <a:buNone/>
              <a:defRPr sz="1000"/>
            </a:lvl6pPr>
            <a:lvl7pPr marL="2996123" indent="0">
              <a:buNone/>
              <a:defRPr sz="1000"/>
            </a:lvl7pPr>
            <a:lvl8pPr marL="3495477" indent="0">
              <a:buNone/>
              <a:defRPr sz="1000"/>
            </a:lvl8pPr>
            <a:lvl9pPr marL="3994831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98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14906" y="287543"/>
            <a:ext cx="9268302" cy="1196711"/>
          </a:xfrm>
          <a:prstGeom prst="rect">
            <a:avLst/>
          </a:prstGeom>
        </p:spPr>
        <p:txBody>
          <a:bodyPr vert="horz" lIns="99871" tIns="49935" rIns="99871" bIns="49935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14906" y="1675395"/>
            <a:ext cx="9268302" cy="4738642"/>
          </a:xfrm>
          <a:prstGeom prst="rect">
            <a:avLst/>
          </a:prstGeom>
        </p:spPr>
        <p:txBody>
          <a:bodyPr vert="horz" lIns="99871" tIns="49935" rIns="99871" bIns="49935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14906" y="6655040"/>
            <a:ext cx="2402893" cy="382283"/>
          </a:xfrm>
          <a:prstGeom prst="rect">
            <a:avLst/>
          </a:prstGeom>
        </p:spPr>
        <p:txBody>
          <a:bodyPr vert="horz" lIns="99871" tIns="49935" rIns="99871" bIns="4993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A3C4A-1728-4F95-ACA1-B26BF9AF116C}" type="datetimeFigureOut">
              <a:rPr lang="it-IT" smtClean="0"/>
              <a:t>19/08/2016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518522" y="6655040"/>
            <a:ext cx="3261069" cy="382283"/>
          </a:xfrm>
          <a:prstGeom prst="rect">
            <a:avLst/>
          </a:prstGeom>
        </p:spPr>
        <p:txBody>
          <a:bodyPr vert="horz" lIns="99871" tIns="49935" rIns="99871" bIns="4993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380314" y="6655040"/>
            <a:ext cx="2402893" cy="382283"/>
          </a:xfrm>
          <a:prstGeom prst="rect">
            <a:avLst/>
          </a:prstGeom>
        </p:spPr>
        <p:txBody>
          <a:bodyPr vert="horz" lIns="99871" tIns="49935" rIns="99871" bIns="4993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030A7-A2B4-41EA-85C0-20BA8D34D6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99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870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4515" indent="-374515" algn="l" defTabSz="998708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1450" indent="-312096" algn="l" defTabSz="99870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48385" indent="-249677" algn="l" defTabSz="99870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7738" indent="-249677" algn="l" defTabSz="99870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7092" indent="-249677" algn="l" defTabSz="99870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6446" indent="-249677" algn="l" defTabSz="99870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800" indent="-249677" algn="l" defTabSz="99870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45154" indent="-249677" algn="l" defTabSz="99870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44508" indent="-249677" algn="l" defTabSz="99870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9354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8708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8062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7415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6769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96123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5477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94831" algn="l" defTabSz="99870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af.it/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universoinfiore@brera.inaf.i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brera.inaf.it/universoinfiore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://www.brera.inaf.i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magin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032" y="2989785"/>
            <a:ext cx="5556742" cy="3708802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24" name="Immagine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9" y="5102299"/>
            <a:ext cx="2413355" cy="2088232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251544" y="7406555"/>
            <a:ext cx="10729191" cy="504056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>
            <a:glow rad="63500">
              <a:schemeClr val="bg2">
                <a:lumMod val="10000"/>
                <a:alpha val="38000"/>
              </a:schemeClr>
            </a:glow>
            <a:softEdge rad="76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581103" y="1403772"/>
            <a:ext cx="4104457" cy="603134"/>
          </a:xfrm>
        </p:spPr>
        <p:txBody>
          <a:bodyPr>
            <a:noAutofit/>
          </a:bodyPr>
          <a:lstStyle/>
          <a:p>
            <a:r>
              <a:rPr lang="it-IT" sz="2000" i="1" dirty="0">
                <a:solidFill>
                  <a:schemeClr val="bg2">
                    <a:lumMod val="10000"/>
                  </a:schemeClr>
                </a:solidFill>
              </a:rPr>
              <a:t>Corso di Astronomia </a:t>
            </a:r>
            <a:r>
              <a:rPr lang="it-IT" sz="2000" i="1" dirty="0" smtClean="0">
                <a:solidFill>
                  <a:schemeClr val="bg2">
                    <a:lumMod val="10000"/>
                  </a:schemeClr>
                </a:solidFill>
              </a:rPr>
              <a:t>2011/12</a:t>
            </a:r>
            <a:endParaRPr lang="it-IT" sz="20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6488" y="914847"/>
            <a:ext cx="4841443" cy="4232746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Numero di incontri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12 </a:t>
            </a: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Cadenza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ogni due settimane - da ottobre ad aprile </a:t>
            </a: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Quando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 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mercoledì </a:t>
            </a:r>
            <a:endParaRPr lang="it-IT" sz="11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Orari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dalle 17 alle 18:30</a:t>
            </a: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Dove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Cupola 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a fiore 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– Osservatorio Astronomico di Brera</a:t>
            </a: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Per chi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per tutti; non sono necessari prerequisiti.</a:t>
            </a:r>
          </a:p>
          <a:p>
            <a:pPr algn="ctr">
              <a:lnSpc>
                <a:spcPct val="150000"/>
              </a:lnSpc>
            </a:pPr>
            <a:r>
              <a:rPr lang="it-IT" sz="1100" b="1" dirty="0" smtClean="0">
                <a:solidFill>
                  <a:schemeClr val="bg2">
                    <a:lumMod val="10000"/>
                  </a:schemeClr>
                </a:solidFill>
              </a:rPr>
              <a:t>Costo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: 80 euro per l’intero corso.</a:t>
            </a:r>
            <a:endParaRPr lang="it-IT" sz="11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it-IT" sz="1100" b="1" dirty="0">
                <a:solidFill>
                  <a:schemeClr val="bg2">
                    <a:lumMod val="10000"/>
                  </a:schemeClr>
                </a:solidFill>
              </a:rPr>
              <a:t>Come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: su prenotazione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endParaRPr lang="it-IT" sz="1100" dirty="0">
              <a:solidFill>
                <a:schemeClr val="bg2">
                  <a:lumMod val="10000"/>
                </a:schemeClr>
              </a:solidFill>
            </a:endParaRPr>
          </a:p>
          <a:p>
            <a:pPr marL="275234" lvl="1" algn="ctr">
              <a:lnSpc>
                <a:spcPct val="150000"/>
              </a:lnSpc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Per partecipare è necessario compilare la scheda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di prenotazione on-line </a:t>
            </a: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alla pagina:</a:t>
            </a:r>
          </a:p>
          <a:p>
            <a:pPr marL="275234" lvl="1" algn="ctr">
              <a:lnSpc>
                <a:spcPct val="150000"/>
              </a:lnSpc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http://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www.brera.inaf.it/universoinfiore_prenotazione.html</a:t>
            </a:r>
            <a:endParaRPr lang="it-IT" sz="1000" dirty="0">
              <a:solidFill>
                <a:schemeClr val="bg2">
                  <a:lumMod val="10000"/>
                </a:schemeClr>
              </a:solidFill>
            </a:endParaRPr>
          </a:p>
          <a:p>
            <a:pPr marL="275234" lvl="1" algn="ctr">
              <a:lnSpc>
                <a:spcPct val="150000"/>
              </a:lnSpc>
            </a:pP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Le prenotazione apriranno lunedì 5 settembre.</a:t>
            </a:r>
          </a:p>
          <a:p>
            <a:pPr marL="275234" lvl="1" algn="ctr">
              <a:lnSpc>
                <a:spcPct val="150000"/>
              </a:lnSpc>
            </a:pP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La prenotazione sarà valida se riceverete una mail o una telefonata di conferma.  </a:t>
            </a:r>
          </a:p>
          <a:p>
            <a:pPr marL="275234" lvl="1" algn="ctr">
              <a:lnSpc>
                <a:spcPct val="150000"/>
              </a:lnSpc>
            </a:pP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Il corso parte con un minimo di 15 iscritti; al raggiungimento del numero minimo verrà richiesta la quota di iscrizione  da versare </a:t>
            </a:r>
            <a:r>
              <a:rPr lang="it-IT" sz="1000" smtClean="0">
                <a:solidFill>
                  <a:schemeClr val="bg2">
                    <a:lumMod val="10000"/>
                  </a:schemeClr>
                </a:solidFill>
              </a:rPr>
              <a:t>tramite contanti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o bonifico bancario.  </a:t>
            </a:r>
          </a:p>
          <a:p>
            <a:pPr marL="275234" lvl="1" algn="ctr">
              <a:lnSpc>
                <a:spcPct val="150000"/>
              </a:lnSpc>
            </a:pP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Le modalità del pagamento vi verranno indicati dal </a:t>
            </a: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personale dell’Ufficio POE .</a:t>
            </a:r>
          </a:p>
          <a:p>
            <a:pPr marL="275234" lvl="1" algn="ctr">
              <a:lnSpc>
                <a:spcPct val="150000"/>
              </a:lnSpc>
            </a:pP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I </a:t>
            </a: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posti disponibili sono al massimo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</a:rPr>
              <a:t>40</a:t>
            </a:r>
            <a:r>
              <a:rPr lang="it-IT" sz="10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077048" y="728881"/>
            <a:ext cx="5149057" cy="701010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3900" dirty="0" smtClean="0">
                <a:solidFill>
                  <a:schemeClr val="bg2">
                    <a:lumMod val="10000"/>
                  </a:schemeClr>
                </a:solidFill>
              </a:rPr>
              <a:t>L’universo in fiore</a:t>
            </a:r>
            <a:endParaRPr lang="it-IT" sz="39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148263" y="6614467"/>
            <a:ext cx="5149850" cy="608677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1100" b="1" i="1" dirty="0">
                <a:solidFill>
                  <a:schemeClr val="bg2">
                    <a:lumMod val="10000"/>
                  </a:schemeClr>
                </a:solidFill>
              </a:rPr>
              <a:t>«Sbirciare l'infinito </a:t>
            </a:r>
            <a:r>
              <a:rPr lang="it-IT" sz="1100" b="1" i="1" dirty="0" smtClean="0">
                <a:solidFill>
                  <a:schemeClr val="bg2">
                    <a:lumMod val="10000"/>
                  </a:schemeClr>
                </a:solidFill>
              </a:rPr>
              <a:t>fa </a:t>
            </a:r>
            <a:r>
              <a:rPr lang="it-IT" sz="1100" b="1" i="1" dirty="0">
                <a:solidFill>
                  <a:schemeClr val="bg2">
                    <a:lumMod val="10000"/>
                  </a:schemeClr>
                </a:solidFill>
              </a:rPr>
              <a:t>aumentare lo spazio</a:t>
            </a:r>
            <a:r>
              <a:rPr lang="it-IT" sz="1100" b="1" i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it-IT" sz="1100" b="1" i="1" dirty="0">
                <a:solidFill>
                  <a:schemeClr val="bg2">
                    <a:lumMod val="10000"/>
                  </a:schemeClr>
                </a:solidFill>
              </a:rPr>
              <a:t>il respiro, la testa, </a:t>
            </a:r>
            <a:endParaRPr lang="it-IT" sz="11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it-IT" sz="1100" b="1" i="1" dirty="0" smtClean="0">
                <a:solidFill>
                  <a:schemeClr val="bg2">
                    <a:lumMod val="10000"/>
                  </a:schemeClr>
                </a:solidFill>
              </a:rPr>
              <a:t>di </a:t>
            </a:r>
            <a:r>
              <a:rPr lang="it-IT" sz="1100" b="1" i="1" dirty="0">
                <a:solidFill>
                  <a:schemeClr val="bg2">
                    <a:lumMod val="10000"/>
                  </a:schemeClr>
                </a:solidFill>
              </a:rPr>
              <a:t>chi lo sta a osservare.»</a:t>
            </a:r>
          </a:p>
          <a:p>
            <a:pPr algn="ctr"/>
            <a:r>
              <a:rPr lang="it-IT" sz="1100" b="1" i="1" dirty="0">
                <a:solidFill>
                  <a:schemeClr val="bg2">
                    <a:lumMod val="10000"/>
                  </a:schemeClr>
                </a:solidFill>
              </a:rPr>
              <a:t>Erri De Luca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365080" y="2157689"/>
            <a:ext cx="4652081" cy="747176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1400" dirty="0">
                <a:solidFill>
                  <a:schemeClr val="bg2">
                    <a:lumMod val="10000"/>
                  </a:schemeClr>
                </a:solidFill>
              </a:rPr>
              <a:t>Dodici incontri tenuti dagli </a:t>
            </a:r>
            <a:r>
              <a:rPr lang="it-IT" sz="1400" dirty="0" smtClean="0">
                <a:solidFill>
                  <a:schemeClr val="bg2">
                    <a:lumMod val="10000"/>
                  </a:schemeClr>
                </a:solidFill>
              </a:rPr>
              <a:t>astronomi </a:t>
            </a:r>
          </a:p>
          <a:p>
            <a:pPr algn="ctr"/>
            <a:r>
              <a:rPr lang="it-IT" sz="1400" dirty="0" smtClean="0">
                <a:solidFill>
                  <a:schemeClr val="bg2">
                    <a:lumMod val="10000"/>
                  </a:schemeClr>
                </a:solidFill>
              </a:rPr>
              <a:t>presso la Cupola a fiore </a:t>
            </a:r>
            <a:endParaRPr lang="it-IT" sz="14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it-IT" sz="1400" dirty="0">
                <a:solidFill>
                  <a:schemeClr val="bg2">
                    <a:lumMod val="10000"/>
                  </a:schemeClr>
                </a:solidFill>
              </a:rPr>
              <a:t>dell’INAF – Osservatorio Astronomico di Brera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443631" y="3294747"/>
            <a:ext cx="4464496" cy="439400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Cupola 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f</a:t>
            </a: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</a:rPr>
              <a:t>iore - Osservatorio </a:t>
            </a:r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Astronomico di Brera</a:t>
            </a:r>
          </a:p>
          <a:p>
            <a:pPr algn="ctr"/>
            <a:r>
              <a:rPr lang="it-IT" sz="1100" dirty="0">
                <a:solidFill>
                  <a:schemeClr val="bg2">
                    <a:lumMod val="10000"/>
                  </a:schemeClr>
                </a:solidFill>
              </a:rPr>
              <a:t>Palazzo Brera, via Brera 28</a:t>
            </a:r>
          </a:p>
        </p:txBody>
      </p:sp>
      <p:cxnSp>
        <p:nvCxnSpPr>
          <p:cNvPr id="18" name="Connettore 1 17"/>
          <p:cNvCxnSpPr/>
          <p:nvPr/>
        </p:nvCxnSpPr>
        <p:spPr>
          <a:xfrm>
            <a:off x="5869136" y="1401950"/>
            <a:ext cx="3528392" cy="0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  <a:effectLst>
            <a:outerShdw blurRad="76200" dist="50800" dir="8100000" algn="tr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297820" y="275928"/>
            <a:ext cx="4419188" cy="577899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3100" dirty="0" smtClean="0">
                <a:solidFill>
                  <a:schemeClr val="bg2">
                    <a:lumMod val="10000"/>
                  </a:schemeClr>
                </a:solidFill>
              </a:rPr>
              <a:t>L’universo </a:t>
            </a:r>
            <a:r>
              <a:rPr lang="it-IT" sz="3100" smtClean="0">
                <a:solidFill>
                  <a:schemeClr val="bg2">
                    <a:lumMod val="10000"/>
                  </a:schemeClr>
                </a:solidFill>
              </a:rPr>
              <a:t>in fiore</a:t>
            </a:r>
            <a:endParaRPr lang="it-IT" sz="31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5" name="Picture 20" descr="E:\Documents and Settings\Nuova cartella\logo-inaf-compatto-bianco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782" y="119209"/>
            <a:ext cx="926800" cy="534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834" y="42669"/>
            <a:ext cx="984545" cy="73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tangolo 8"/>
          <p:cNvSpPr/>
          <p:nvPr/>
        </p:nvSpPr>
        <p:spPr>
          <a:xfrm>
            <a:off x="4789016" y="5606355"/>
            <a:ext cx="288032" cy="10081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" name="Connettore 1 20"/>
          <p:cNvCxnSpPr/>
          <p:nvPr/>
        </p:nvCxnSpPr>
        <p:spPr>
          <a:xfrm>
            <a:off x="1044600" y="781819"/>
            <a:ext cx="2952328" cy="0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  <a:effectLst>
            <a:outerShdw blurRad="76200" dist="50800" dir="8100000" algn="tr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2412752" y="5340533"/>
            <a:ext cx="2520280" cy="1746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050" b="1" dirty="0">
                <a:solidFill>
                  <a:schemeClr val="bg2">
                    <a:lumMod val="10000"/>
                  </a:schemeClr>
                </a:solidFill>
              </a:rPr>
              <a:t>Info:</a:t>
            </a:r>
            <a:r>
              <a:rPr lang="it-IT" sz="105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it-IT" sz="105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  <a:hlinkClick r:id="rId6"/>
              </a:rPr>
              <a:t>www.brera.inaf.it/universoinfiore/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it-IT" sz="1050" dirty="0">
                <a:solidFill>
                  <a:schemeClr val="bg2">
                    <a:lumMod val="10000"/>
                  </a:schemeClr>
                </a:solidFill>
              </a:rPr>
              <a:t>m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</a:rPr>
              <a:t>ail: 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  <a:hlinkClick r:id="rId7"/>
              </a:rPr>
              <a:t>universoinfiore@brera.inaf.it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r">
              <a:lnSpc>
                <a:spcPct val="150000"/>
              </a:lnSpc>
            </a:pPr>
            <a:endParaRPr lang="it-IT" sz="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lnSpc>
                <a:spcPct val="150000"/>
              </a:lnSpc>
            </a:pPr>
            <a:endParaRPr lang="it-IT" sz="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lnSpc>
                <a:spcPct val="150000"/>
              </a:lnSpc>
            </a:pPr>
            <a:endParaRPr lang="it-IT" sz="800" dirty="0">
              <a:solidFill>
                <a:schemeClr val="bg2">
                  <a:lumMod val="10000"/>
                </a:schemeClr>
              </a:solidFill>
            </a:endParaRPr>
          </a:p>
          <a:p>
            <a:pPr algn="r"/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  <a:hlinkClick r:id="rId8"/>
              </a:rPr>
              <a:t>www.inaf.it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it-IT" sz="1050" dirty="0">
              <a:solidFill>
                <a:schemeClr val="bg2">
                  <a:lumMod val="10000"/>
                </a:schemeClr>
              </a:solidFill>
            </a:endParaRPr>
          </a:p>
          <a:p>
            <a:pPr algn="r"/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  <a:hlinkClick r:id="rId9"/>
              </a:rPr>
              <a:t>www.brera.inaf.it</a:t>
            </a:r>
            <a:r>
              <a:rPr lang="it-IT" sz="1050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endParaRPr lang="it-IT" sz="105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40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Ilaria.POE1\Documenti\POE_Ilaria\corso astronomia\Immagine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295" y="4374728"/>
            <a:ext cx="3180929" cy="2815803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08496" y="700014"/>
            <a:ext cx="3873007" cy="628714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9859" tIns="49929" rIns="99859" bIns="49929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26 ottobre</a:t>
            </a:r>
          </a:p>
          <a:p>
            <a:pPr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Geografia astronomica</a:t>
            </a:r>
          </a:p>
          <a:p>
            <a:pPr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Mario Carpino</a:t>
            </a:r>
          </a:p>
          <a:p>
            <a:pPr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9 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novembre</a:t>
            </a: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Il sistema solare</a:t>
            </a:r>
          </a:p>
          <a:p>
            <a:pPr algn="r"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Mario Carpino</a:t>
            </a:r>
          </a:p>
          <a:p>
            <a:pPr algn="r"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23 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novembre</a:t>
            </a: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Il </a:t>
            </a: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Sole </a:t>
            </a: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e le reazioni termonucleari</a:t>
            </a:r>
          </a:p>
          <a:p>
            <a:pPr>
              <a:defRPr/>
            </a:pP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Fabio </a:t>
            </a:r>
            <a:r>
              <a:rPr lang="it-IT" sz="1100" dirty="0" err="1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Pizzolato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000" dirty="0">
                <a:solidFill>
                  <a:prstClr val="black"/>
                </a:solidFill>
                <a:latin typeface="Helvetica" pitchFamily="34" charset="0"/>
                <a:cs typeface="Helvetica" pitchFamily="34" charset="0"/>
              </a:rPr>
              <a:t>INAF – Istituto di Astrofisica Spaziale e Fisica Cosmica di Milano</a:t>
            </a:r>
          </a:p>
          <a:p>
            <a:pPr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21 dicembre</a:t>
            </a:r>
          </a:p>
          <a:p>
            <a:pPr algn="r"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Evoluzione stellare</a:t>
            </a:r>
          </a:p>
          <a:p>
            <a:pPr algn="r">
              <a:defRPr/>
            </a:pPr>
            <a:r>
              <a:rPr lang="it-IT" sz="11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Fabio </a:t>
            </a:r>
            <a:r>
              <a:rPr lang="it-IT" sz="1100" dirty="0" err="1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Pizzolato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000" dirty="0">
                <a:solidFill>
                  <a:prstClr val="black"/>
                </a:solidFill>
                <a:latin typeface="Helvetica" pitchFamily="34" charset="0"/>
                <a:cs typeface="Helvetica" pitchFamily="34" charset="0"/>
              </a:rPr>
              <a:t>INAF – Istituto di Astrofisica Spaziale e Fisica Cosmica di Milano</a:t>
            </a:r>
          </a:p>
          <a:p>
            <a:pPr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11 gennaio</a:t>
            </a:r>
          </a:p>
          <a:p>
            <a:pPr>
              <a:lnSpc>
                <a:spcPct val="150000"/>
              </a:lnSpc>
              <a:defRPr/>
            </a:pP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Nane bianche, stelle di neutroni e buchi neri</a:t>
            </a:r>
            <a:endParaRPr lang="it-IT" sz="1200" b="1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Monica Colpi</a:t>
            </a:r>
          </a:p>
          <a:p>
            <a:pPr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Università degli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Studi </a:t>
            </a: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di Milano -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Bicocca</a:t>
            </a:r>
            <a:endParaRPr lang="it-IT" sz="10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25 gennaio</a:t>
            </a:r>
          </a:p>
          <a:p>
            <a:pPr algn="r">
              <a:lnSpc>
                <a:spcPct val="150000"/>
              </a:lnSpc>
              <a:defRPr/>
            </a:pP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Le più </a:t>
            </a:r>
            <a:r>
              <a:rPr lang="it-IT" sz="1200" b="1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violente esplosioni </a:t>
            </a: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dell’universo</a:t>
            </a:r>
            <a:endParaRPr lang="it-IT" sz="1200" b="1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Gabriele </a:t>
            </a:r>
            <a:r>
              <a:rPr lang="it-IT" sz="1100" dirty="0" err="1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Ghisellini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Brera</a:t>
            </a:r>
            <a:endParaRPr lang="it-IT" sz="10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59176" y="687945"/>
            <a:ext cx="3730440" cy="65025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9859" tIns="49929" rIns="99859" bIns="49929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9853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8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febbraio</a:t>
            </a:r>
          </a:p>
          <a:p>
            <a:pPr algn="r"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Aggregati di stelle: dalle binarie alla V</a:t>
            </a: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ia Lattea</a:t>
            </a:r>
            <a:endParaRPr lang="it-IT" sz="1200" b="1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10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Stefano Covino 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 algn="r"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22 febbraio</a:t>
            </a:r>
          </a:p>
          <a:p>
            <a:pPr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Le galassie: caratteristiche </a:t>
            </a: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ed </a:t>
            </a: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evoluzione</a:t>
            </a:r>
          </a:p>
          <a:p>
            <a:pPr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Ginevra </a:t>
            </a:r>
            <a:r>
              <a:rPr lang="it-IT" sz="1100" dirty="0" err="1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Trinchieri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 algn="r"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7 marzo</a:t>
            </a:r>
          </a:p>
          <a:p>
            <a:pPr algn="r">
              <a:lnSpc>
                <a:spcPct val="150000"/>
              </a:lnSpc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Nuclei galattici attivi</a:t>
            </a:r>
          </a:p>
          <a:p>
            <a:pPr algn="r"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Anna </a:t>
            </a:r>
            <a:r>
              <a:rPr lang="it-IT" sz="1100" dirty="0" err="1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Wolter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 algn="r">
              <a:defRPr/>
            </a:pP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21 marzo</a:t>
            </a:r>
          </a:p>
          <a:p>
            <a:pPr>
              <a:lnSpc>
                <a:spcPct val="150000"/>
              </a:lnSpc>
              <a:defRPr/>
            </a:pP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La rete del cosmo</a:t>
            </a:r>
            <a:endParaRPr lang="it-IT" sz="1200" b="1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Angela </a:t>
            </a:r>
            <a:r>
              <a:rPr lang="it-IT" sz="1100" dirty="0" err="1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Iovino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 algn="r"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4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aprile</a:t>
            </a:r>
          </a:p>
          <a:p>
            <a:pPr algn="r">
              <a:lnSpc>
                <a:spcPct val="150000"/>
              </a:lnSpc>
              <a:defRPr/>
            </a:pP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Nascita ed </a:t>
            </a: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e</a:t>
            </a:r>
            <a:r>
              <a:rPr lang="it-IT" sz="1200" b="1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voluzione dell’universo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 </a:t>
            </a: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1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Luigi </a:t>
            </a:r>
            <a:r>
              <a:rPr lang="it-IT" sz="1100" dirty="0" err="1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Guzzo</a:t>
            </a:r>
            <a:endParaRPr lang="it-IT" sz="11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algn="r"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INAF – Osservatorio Astronomico di Brera</a:t>
            </a:r>
          </a:p>
          <a:p>
            <a:pPr algn="r">
              <a:defRPr/>
            </a:pP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2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m</a:t>
            </a:r>
            <a:r>
              <a:rPr lang="it-IT" sz="12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aggio</a:t>
            </a: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it-IT" sz="1200" b="1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Visita guidata dell’Osservatorio Astronomico di Brera</a:t>
            </a:r>
            <a:endParaRPr lang="it-IT" sz="12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1000" dirty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(la data verrà definita con i partecipanti</a:t>
            </a:r>
            <a:r>
              <a:rPr lang="it-IT" sz="10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cs typeface="Helvetica" pitchFamily="34" charset="0"/>
              </a:rPr>
              <a:t>)</a:t>
            </a:r>
            <a:endParaRPr lang="it-IT" sz="1000" dirty="0">
              <a:solidFill>
                <a:schemeClr val="bg2">
                  <a:lumMod val="10000"/>
                </a:schemeClr>
              </a:solidFill>
              <a:latin typeface="Helvetica" pitchFamily="34" charset="0"/>
              <a:cs typeface="Helvetica" pitchFamily="34" charset="0"/>
            </a:endParaRPr>
          </a:p>
        </p:txBody>
      </p:sp>
      <p:cxnSp>
        <p:nvCxnSpPr>
          <p:cNvPr id="3" name="Connettore 1 2"/>
          <p:cNvCxnSpPr/>
          <p:nvPr/>
        </p:nvCxnSpPr>
        <p:spPr>
          <a:xfrm>
            <a:off x="283266" y="581422"/>
            <a:ext cx="2919474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  <a:effectLst>
            <a:outerShdw blurRad="76200" dist="50800" dir="8100000" algn="tr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2595088" y="252831"/>
            <a:ext cx="5149057" cy="624065"/>
          </a:xfrm>
          <a:prstGeom prst="rect">
            <a:avLst/>
          </a:prstGeom>
          <a:noFill/>
        </p:spPr>
        <p:txBody>
          <a:bodyPr wrap="square" lIns="99871" tIns="49935" rIns="99871" bIns="49935" rtlCol="0">
            <a:spAutoFit/>
          </a:bodyPr>
          <a:lstStyle/>
          <a:p>
            <a:pPr algn="ctr"/>
            <a:r>
              <a:rPr lang="it-IT" sz="3400" dirty="0" smtClean="0">
                <a:solidFill>
                  <a:schemeClr val="bg2">
                    <a:lumMod val="10000"/>
                  </a:schemeClr>
                </a:solidFill>
              </a:rPr>
              <a:t>L’universo in fiore</a:t>
            </a:r>
            <a:endParaRPr lang="it-IT" sz="34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20" name="Connettore 1 19"/>
          <p:cNvCxnSpPr/>
          <p:nvPr/>
        </p:nvCxnSpPr>
        <p:spPr>
          <a:xfrm>
            <a:off x="7014276" y="581422"/>
            <a:ext cx="3041119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  <a:effectLst>
            <a:outerShdw blurRad="76200" dist="50800" dir="8100000" algn="tr" rotWithShape="0">
              <a:prstClr val="black">
                <a:alpha val="9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tella a 4 punte 9"/>
          <p:cNvSpPr/>
          <p:nvPr/>
        </p:nvSpPr>
        <p:spPr>
          <a:xfrm>
            <a:off x="4292600" y="3646596"/>
            <a:ext cx="424408" cy="427187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50800" dir="8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1" name="Stella a 4 punte 10"/>
          <p:cNvSpPr/>
          <p:nvPr/>
        </p:nvSpPr>
        <p:spPr>
          <a:xfrm>
            <a:off x="6031631" y="4061069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5" name="Stella a 4 punte 24"/>
          <p:cNvSpPr/>
          <p:nvPr/>
        </p:nvSpPr>
        <p:spPr>
          <a:xfrm>
            <a:off x="5869136" y="3117057"/>
            <a:ext cx="288032" cy="27463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6" name="Stella a 4 punte 25"/>
          <p:cNvSpPr/>
          <p:nvPr/>
        </p:nvSpPr>
        <p:spPr>
          <a:xfrm>
            <a:off x="4560454" y="2149971"/>
            <a:ext cx="424408" cy="427187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50800" dir="8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7" name="Stella a 4 punte 26"/>
          <p:cNvSpPr/>
          <p:nvPr/>
        </p:nvSpPr>
        <p:spPr>
          <a:xfrm>
            <a:off x="3157948" y="830730"/>
            <a:ext cx="424408" cy="427187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50800" dir="8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8" name="Stella a 4 punte 27"/>
          <p:cNvSpPr/>
          <p:nvPr/>
        </p:nvSpPr>
        <p:spPr>
          <a:xfrm>
            <a:off x="3159335" y="2887217"/>
            <a:ext cx="424408" cy="427187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50800" dir="8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9" name="Stella a 4 punte 28"/>
          <p:cNvSpPr/>
          <p:nvPr/>
        </p:nvSpPr>
        <p:spPr>
          <a:xfrm>
            <a:off x="5516736" y="1429891"/>
            <a:ext cx="424408" cy="427187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50800" dir="8400000" algn="c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0" name="Stella a 4 punte 29"/>
          <p:cNvSpPr/>
          <p:nvPr/>
        </p:nvSpPr>
        <p:spPr>
          <a:xfrm>
            <a:off x="2071191" y="3786431"/>
            <a:ext cx="288032" cy="27463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1" name="Stella a 4 punte 30"/>
          <p:cNvSpPr/>
          <p:nvPr/>
        </p:nvSpPr>
        <p:spPr>
          <a:xfrm>
            <a:off x="4004568" y="1373320"/>
            <a:ext cx="288032" cy="27463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2" name="Stella a 4 punte 31"/>
          <p:cNvSpPr/>
          <p:nvPr/>
        </p:nvSpPr>
        <p:spPr>
          <a:xfrm>
            <a:off x="6726244" y="4958283"/>
            <a:ext cx="288032" cy="27463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3" name="Stella a 4 punte 32"/>
          <p:cNvSpPr/>
          <p:nvPr/>
        </p:nvSpPr>
        <p:spPr>
          <a:xfrm>
            <a:off x="9037488" y="1643484"/>
            <a:ext cx="288032" cy="27463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4" name="Stella a 4 punte 33"/>
          <p:cNvSpPr/>
          <p:nvPr/>
        </p:nvSpPr>
        <p:spPr>
          <a:xfrm>
            <a:off x="1562028" y="1857078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5" name="Stella a 4 punte 34"/>
          <p:cNvSpPr/>
          <p:nvPr/>
        </p:nvSpPr>
        <p:spPr>
          <a:xfrm>
            <a:off x="6885911" y="2775594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6" name="Stella a 4 punte 35"/>
          <p:cNvSpPr/>
          <p:nvPr/>
        </p:nvSpPr>
        <p:spPr>
          <a:xfrm>
            <a:off x="5850656" y="1845893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7" name="Stella a 4 punte 36"/>
          <p:cNvSpPr/>
          <p:nvPr/>
        </p:nvSpPr>
        <p:spPr>
          <a:xfrm>
            <a:off x="4717008" y="4049290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8" name="Stella a 4 punte 37"/>
          <p:cNvSpPr/>
          <p:nvPr/>
        </p:nvSpPr>
        <p:spPr>
          <a:xfrm>
            <a:off x="7165280" y="664914"/>
            <a:ext cx="180975" cy="188913"/>
          </a:xfrm>
          <a:prstGeom prst="star4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50800" dist="38100" dir="8400000" algn="tr" rotWithShape="0">
              <a:schemeClr val="bg2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 defTabSz="914310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418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410</Words>
  <Application>Microsoft Office PowerPoint</Application>
  <PresentationFormat>Personalizzato</PresentationFormat>
  <Paragraphs>93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</vt:lpstr>
      <vt:lpstr>Tema di Office</vt:lpstr>
      <vt:lpstr>Corso di Astronomia 2011/12</vt:lpstr>
      <vt:lpstr>Presentazione standard di PowerPoint</vt:lpstr>
    </vt:vector>
  </TitlesOfParts>
  <Company>INAF - Osservatorio Astronomico di Brera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Ilaria Arosio;rosi</dc:creator>
  <cp:lastModifiedBy>COMPUTER</cp:lastModifiedBy>
  <cp:revision>97</cp:revision>
  <cp:lastPrinted>2016-08-19T09:27:22Z</cp:lastPrinted>
  <dcterms:created xsi:type="dcterms:W3CDTF">2011-06-17T09:04:24Z</dcterms:created>
  <dcterms:modified xsi:type="dcterms:W3CDTF">2016-08-19T12:07:11Z</dcterms:modified>
</cp:coreProperties>
</file>